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media/image8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  <p:sldMasterId id="2147483652" r:id="rId2"/>
  </p:sldMasterIdLst>
  <p:notesMasterIdLst>
    <p:notesMasterId r:id="rId87"/>
  </p:notesMasterIdLst>
  <p:handoutMasterIdLst>
    <p:handoutMasterId r:id="rId88"/>
  </p:handoutMasterIdLst>
  <p:sldIdLst>
    <p:sldId id="261" r:id="rId3"/>
    <p:sldId id="260" r:id="rId4"/>
    <p:sldId id="287" r:id="rId5"/>
    <p:sldId id="262" r:id="rId6"/>
    <p:sldId id="288" r:id="rId7"/>
    <p:sldId id="263" r:id="rId8"/>
    <p:sldId id="283" r:id="rId9"/>
    <p:sldId id="282" r:id="rId10"/>
    <p:sldId id="284" r:id="rId11"/>
    <p:sldId id="285" r:id="rId12"/>
    <p:sldId id="264" r:id="rId13"/>
    <p:sldId id="286" r:id="rId14"/>
    <p:sldId id="325" r:id="rId15"/>
    <p:sldId id="265" r:id="rId16"/>
    <p:sldId id="289" r:id="rId17"/>
    <p:sldId id="336" r:id="rId18"/>
    <p:sldId id="281" r:id="rId19"/>
    <p:sldId id="337" r:id="rId20"/>
    <p:sldId id="268" r:id="rId21"/>
    <p:sldId id="290" r:id="rId22"/>
    <p:sldId id="266" r:id="rId23"/>
    <p:sldId id="355" r:id="rId24"/>
    <p:sldId id="292" r:id="rId25"/>
    <p:sldId id="295" r:id="rId26"/>
    <p:sldId id="293" r:id="rId27"/>
    <p:sldId id="296" r:id="rId28"/>
    <p:sldId id="297" r:id="rId29"/>
    <p:sldId id="298" r:id="rId30"/>
    <p:sldId id="299" r:id="rId31"/>
    <p:sldId id="332" r:id="rId32"/>
    <p:sldId id="269" r:id="rId33"/>
    <p:sldId id="342" r:id="rId34"/>
    <p:sldId id="338" r:id="rId35"/>
    <p:sldId id="339" r:id="rId36"/>
    <p:sldId id="334" r:id="rId37"/>
    <p:sldId id="343" r:id="rId38"/>
    <p:sldId id="340" r:id="rId39"/>
    <p:sldId id="341" r:id="rId40"/>
    <p:sldId id="335" r:id="rId41"/>
    <p:sldId id="344" r:id="rId42"/>
    <p:sldId id="345" r:id="rId43"/>
    <p:sldId id="321" r:id="rId44"/>
    <p:sldId id="270" r:id="rId45"/>
    <p:sldId id="301" r:id="rId46"/>
    <p:sldId id="322" r:id="rId47"/>
    <p:sldId id="271" r:id="rId48"/>
    <p:sldId id="303" r:id="rId49"/>
    <p:sldId id="272" r:id="rId50"/>
    <p:sldId id="305" r:id="rId51"/>
    <p:sldId id="307" r:id="rId52"/>
    <p:sldId id="309" r:id="rId53"/>
    <p:sldId id="273" r:id="rId54"/>
    <p:sldId id="310" r:id="rId55"/>
    <p:sldId id="314" r:id="rId56"/>
    <p:sldId id="315" r:id="rId57"/>
    <p:sldId id="274" r:id="rId58"/>
    <p:sldId id="320" r:id="rId59"/>
    <p:sldId id="323" r:id="rId60"/>
    <p:sldId id="278" r:id="rId61"/>
    <p:sldId id="317" r:id="rId62"/>
    <p:sldId id="311" r:id="rId63"/>
    <p:sldId id="277" r:id="rId64"/>
    <p:sldId id="279" r:id="rId65"/>
    <p:sldId id="280" r:id="rId66"/>
    <p:sldId id="330" r:id="rId67"/>
    <p:sldId id="331" r:id="rId68"/>
    <p:sldId id="324" r:id="rId69"/>
    <p:sldId id="350" r:id="rId70"/>
    <p:sldId id="326" r:id="rId71"/>
    <p:sldId id="327" r:id="rId72"/>
    <p:sldId id="294" r:id="rId73"/>
    <p:sldId id="328" r:id="rId74"/>
    <p:sldId id="329" r:id="rId75"/>
    <p:sldId id="356" r:id="rId76"/>
    <p:sldId id="300" r:id="rId77"/>
    <p:sldId id="302" r:id="rId78"/>
    <p:sldId id="304" r:id="rId79"/>
    <p:sldId id="308" r:id="rId80"/>
    <p:sldId id="352" r:id="rId81"/>
    <p:sldId id="357" r:id="rId82"/>
    <p:sldId id="275" r:id="rId83"/>
    <p:sldId id="354" r:id="rId84"/>
    <p:sldId id="276" r:id="rId85"/>
    <p:sldId id="353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88" autoAdjust="0"/>
    <p:restoredTop sz="80176" autoAdjust="0"/>
  </p:normalViewPr>
  <p:slideViewPr>
    <p:cSldViewPr snapToGrid="0" snapToObjects="1" showGuides="1">
      <p:cViewPr varScale="1">
        <p:scale>
          <a:sx n="62" d="100"/>
          <a:sy n="62" d="100"/>
        </p:scale>
        <p:origin x="11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56"/>
    </p:cViewPr>
  </p:sorterViewPr>
  <p:notesViewPr>
    <p:cSldViewPr snapToGrid="0" snapToObjects="1"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373CC-2B7F-4A69-A4B6-99C07987D0B9}" type="datetime1">
              <a:rPr lang="en-US" altLang="zh-TW" smtClean="0"/>
              <a:t>7/26/2017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51B41-B2CC-4C17-B3E3-2DEE13BF44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464516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1BDEF-0907-417E-BACC-5D4DE0A5D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479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Research topic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D85A405-01FE-4019-B23F-D5D6FA1BD845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50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Use this as a prior information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Different </a:t>
            </a:r>
            <a:r>
              <a:rPr lang="en-US" altLang="zh-TW" dirty="0" smtClean="0"/>
              <a:t>sections including steps, result, analysis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2C4C595-AB6A-4A82-B892-821CA6C136D7}" type="datetime1">
              <a:rPr lang="en-US" altLang="zh-TW" smtClean="0"/>
              <a:t>7/27/2017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896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Suppose we have rotation R</a:t>
            </a:r>
            <a:r>
              <a:rPr lang="en-US" altLang="zh-TW" baseline="0" dirty="0" smtClean="0"/>
              <a:t> and translation t</a:t>
            </a:r>
          </a:p>
          <a:p>
            <a:r>
              <a:rPr lang="en-US" altLang="zh-TW" baseline="0" dirty="0" smtClean="0"/>
              <a:t>We can transform the world frame to the camera frame</a:t>
            </a:r>
          </a:p>
          <a:p>
            <a:endParaRPr lang="en-US" altLang="zh-TW" baseline="0" dirty="0" smtClean="0"/>
          </a:p>
          <a:p>
            <a:r>
              <a:rPr lang="en-US" altLang="zh-TW" baseline="0" dirty="0" smtClean="0"/>
              <a:t>Compart form</a:t>
            </a:r>
          </a:p>
          <a:p>
            <a:r>
              <a:rPr lang="en-US" altLang="zh-TW" baseline="0" dirty="0" smtClean="0"/>
              <a:t>9 </a:t>
            </a:r>
            <a:r>
              <a:rPr lang="en-US" altLang="zh-TW" baseline="0" dirty="0" err="1" smtClean="0"/>
              <a:t>eles</a:t>
            </a:r>
            <a:r>
              <a:rPr lang="en-US" altLang="zh-TW" baseline="0" dirty="0" smtClean="0"/>
              <a:t>, 3 </a:t>
            </a:r>
            <a:r>
              <a:rPr lang="en-US" altLang="zh-TW" baseline="0" dirty="0" err="1" smtClean="0"/>
              <a:t>eles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75F1E19-1F31-469B-B522-B71460C8BF78}" type="datetime1">
              <a:rPr lang="en-US" altLang="zh-TW" smtClean="0"/>
              <a:t>7/26/2017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928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77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workspace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15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For laparoscopic research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Consists</a:t>
            </a:r>
            <a:r>
              <a:rPr lang="en-US" altLang="zh-TW" baseline="0" dirty="0" smtClean="0"/>
              <a:t> of two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C95A4D3-3B99-42AD-AF7C-CA5970C60AF2}" type="datetime1">
              <a:rPr lang="en-US" altLang="zh-TW" smtClean="0"/>
              <a:t>7/26/2017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59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Given the robot kinematics</a:t>
            </a:r>
          </a:p>
          <a:p>
            <a:r>
              <a:rPr lang="en-US" altLang="zh-TW" dirty="0" smtClean="0"/>
              <a:t>Tool </a:t>
            </a:r>
            <a:r>
              <a:rPr lang="en-US" altLang="zh-TW" dirty="0" err="1" smtClean="0"/>
              <a:t>config</a:t>
            </a:r>
            <a:r>
              <a:rPr lang="en-US" altLang="zh-TW" dirty="0" smtClean="0"/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 onto image</a:t>
            </a:r>
          </a:p>
          <a:p>
            <a:r>
              <a:rPr lang="en-US" altLang="zh-TW" dirty="0" smtClean="0">
                <a:sym typeface="Wingdings" panose="05000000000000000000" pitchFamily="2" charset="2"/>
              </a:rPr>
              <a:t>Static 3D offset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4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Given the robot kinematics</a:t>
            </a:r>
          </a:p>
          <a:p>
            <a:r>
              <a:rPr lang="en-US" altLang="zh-TW" dirty="0" smtClean="0"/>
              <a:t>Tool </a:t>
            </a:r>
            <a:r>
              <a:rPr lang="en-US" altLang="zh-TW" dirty="0" err="1" smtClean="0"/>
              <a:t>config</a:t>
            </a:r>
            <a:r>
              <a:rPr lang="en-US" altLang="zh-TW" dirty="0" smtClean="0"/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 onto image</a:t>
            </a:r>
          </a:p>
          <a:p>
            <a:r>
              <a:rPr lang="en-US" altLang="zh-TW" dirty="0" smtClean="0">
                <a:sym typeface="Wingdings" panose="05000000000000000000" pitchFamily="2" charset="2"/>
              </a:rPr>
              <a:t>Static 3D offset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31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Having stick figure is</a:t>
            </a:r>
            <a:r>
              <a:rPr lang="en-US" altLang="zh-TW" baseline="0" dirty="0" smtClean="0"/>
              <a:t> not enough</a:t>
            </a:r>
          </a:p>
          <a:p>
            <a:r>
              <a:rPr lang="en-US" altLang="zh-TW" baseline="0" dirty="0" smtClean="0"/>
              <a:t>Can get a shape prior mask (bottom row</a:t>
            </a:r>
            <a:r>
              <a:rPr lang="en-US" altLang="zh-TW" baseline="0" dirty="0" smtClean="0"/>
              <a:t>)</a:t>
            </a:r>
          </a:p>
          <a:p>
            <a:endParaRPr lang="en-US" altLang="zh-TW" baseline="0" dirty="0" smtClean="0"/>
          </a:p>
          <a:p>
            <a:r>
              <a:rPr lang="en-US" altLang="zh-TW" baseline="0" dirty="0" smtClean="0"/>
              <a:t>Tool </a:t>
            </a:r>
            <a:r>
              <a:rPr lang="en-US" altLang="zh-TW" baseline="0" dirty="0" err="1" smtClean="0"/>
              <a:t>config</a:t>
            </a:r>
            <a:r>
              <a:rPr lang="en-US" altLang="zh-TW" baseline="0" dirty="0" smtClean="0"/>
              <a:t> + thickness/width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78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Having stick figure is</a:t>
            </a:r>
            <a:r>
              <a:rPr lang="en-US" altLang="zh-TW" baseline="0" dirty="0" smtClean="0"/>
              <a:t> not enough</a:t>
            </a:r>
          </a:p>
          <a:p>
            <a:r>
              <a:rPr lang="en-US" altLang="zh-TW" baseline="0" dirty="0" smtClean="0"/>
              <a:t>Can get a shape prior mask (bottom row)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49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to compensate for the error</a:t>
            </a:r>
          </a:p>
          <a:p>
            <a:r>
              <a:rPr lang="en-US" altLang="zh-TW" dirty="0" smtClean="0"/>
              <a:t>Discriminative power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8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This is the outline of sections we’re covering today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057AA92-E236-4C4B-8A39-9A8C658553DF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21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Individual output</a:t>
            </a:r>
          </a:p>
          <a:p>
            <a:r>
              <a:rPr lang="en-US" altLang="zh-TW" dirty="0" smtClean="0"/>
              <a:t>Combine everything by the weighted sum of the important components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41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U from robot kinematics</a:t>
            </a:r>
          </a:p>
          <a:p>
            <a:r>
              <a:rPr lang="en-US" altLang="zh-TW" dirty="0" smtClean="0"/>
              <a:t>Q from color filtering</a:t>
            </a:r>
          </a:p>
          <a:p>
            <a:r>
              <a:rPr lang="en-US" altLang="zh-TW" dirty="0" smtClean="0"/>
              <a:t>Shift</a:t>
            </a:r>
            <a:r>
              <a:rPr lang="en-US" altLang="zh-TW" baseline="0" dirty="0" smtClean="0"/>
              <a:t> </a:t>
            </a:r>
            <a:r>
              <a:rPr lang="en-US" altLang="zh-TW" baseline="0" dirty="0" smtClean="0"/>
              <a:t>U around so it matches the likelihood the best.</a:t>
            </a:r>
          </a:p>
          <a:p>
            <a:r>
              <a:rPr lang="en-US" altLang="zh-TW" baseline="0" dirty="0" smtClean="0"/>
              <a:t>Cost function:</a:t>
            </a:r>
            <a:endParaRPr lang="en-US" altLang="zh-TW" dirty="0" smtClean="0"/>
          </a:p>
          <a:p>
            <a:r>
              <a:rPr lang="en-US" altLang="zh-TW" dirty="0" smtClean="0"/>
              <a:t>Sum of </a:t>
            </a:r>
            <a:r>
              <a:rPr lang="en-US" altLang="zh-TW" dirty="0" err="1" smtClean="0"/>
              <a:t>pixelwise</a:t>
            </a:r>
            <a:r>
              <a:rPr lang="en-US" altLang="zh-TW" dirty="0" smtClean="0"/>
              <a:t> multiplication</a:t>
            </a:r>
          </a:p>
          <a:p>
            <a:r>
              <a:rPr lang="en-US" altLang="zh-TW" dirty="0" smtClean="0"/>
              <a:t>Want</a:t>
            </a:r>
            <a:r>
              <a:rPr lang="en-US" altLang="zh-TW" baseline="0" dirty="0" smtClean="0"/>
              <a:t> min(energy map)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05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U from robot kinematics</a:t>
            </a:r>
          </a:p>
          <a:p>
            <a:r>
              <a:rPr lang="en-US" altLang="zh-TW" dirty="0" smtClean="0"/>
              <a:t>Q from color filtering</a:t>
            </a:r>
          </a:p>
          <a:p>
            <a:r>
              <a:rPr lang="en-US" altLang="zh-TW" dirty="0" smtClean="0"/>
              <a:t>Shift</a:t>
            </a:r>
            <a:r>
              <a:rPr lang="en-US" altLang="zh-TW" baseline="0" dirty="0" smtClean="0"/>
              <a:t> U around so it matches the likelihood the best.</a:t>
            </a:r>
          </a:p>
          <a:p>
            <a:r>
              <a:rPr lang="en-US" altLang="zh-TW" baseline="0" dirty="0" smtClean="0"/>
              <a:t>Cost function:</a:t>
            </a:r>
            <a:endParaRPr lang="en-US" altLang="zh-TW" dirty="0" smtClean="0"/>
          </a:p>
          <a:p>
            <a:r>
              <a:rPr lang="en-US" altLang="zh-TW" dirty="0" smtClean="0"/>
              <a:t>Sum of </a:t>
            </a:r>
            <a:r>
              <a:rPr lang="en-US" altLang="zh-TW" dirty="0" err="1" smtClean="0"/>
              <a:t>pixelwise</a:t>
            </a:r>
            <a:r>
              <a:rPr lang="en-US" altLang="zh-TW" dirty="0" smtClean="0"/>
              <a:t> multiplication</a:t>
            </a:r>
          </a:p>
          <a:p>
            <a:r>
              <a:rPr lang="en-US" altLang="zh-TW" dirty="0" smtClean="0"/>
              <a:t>Want</a:t>
            </a:r>
            <a:r>
              <a:rPr lang="en-US" altLang="zh-TW" baseline="0" dirty="0" smtClean="0"/>
              <a:t> min(energy map)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760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O of N to the 4</a:t>
            </a:r>
          </a:p>
          <a:p>
            <a:r>
              <a:rPr lang="en-US" altLang="zh-TW" dirty="0" smtClean="0"/>
              <a:t>O of N square log N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4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The optimal translational</a:t>
            </a:r>
            <a:r>
              <a:rPr lang="en-US" altLang="zh-TW" baseline="0" dirty="0" smtClean="0"/>
              <a:t> offset is the pixel coordinates of the min value point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733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The vector from image center to the min value point</a:t>
            </a:r>
          </a:p>
          <a:p>
            <a:r>
              <a:rPr lang="en-US" altLang="zh-TW" dirty="0" smtClean="0"/>
              <a:t>Is the translational offset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104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00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Get rid of black spots inside white region</a:t>
            </a:r>
          </a:p>
          <a:p>
            <a:r>
              <a:rPr lang="en-US" altLang="zh-TW" dirty="0" smtClean="0"/>
              <a:t>Vice versa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610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 lot of information</a:t>
            </a:r>
          </a:p>
          <a:p>
            <a:r>
              <a:rPr lang="en-US" altLang="zh-TW" dirty="0" smtClean="0"/>
              <a:t>Break it down a little bit</a:t>
            </a:r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7/29/2017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406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We’re going</a:t>
            </a:r>
            <a:r>
              <a:rPr lang="en-US" altLang="zh-TW" baseline="0" dirty="0" smtClean="0"/>
              <a:t> to </a:t>
            </a:r>
            <a:r>
              <a:rPr lang="en-US" altLang="zh-TW" dirty="0" smtClean="0"/>
              <a:t>talk about each</a:t>
            </a:r>
            <a:r>
              <a:rPr lang="en-US" altLang="zh-TW" baseline="0" dirty="0" smtClean="0"/>
              <a:t> of the figures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7/29/2017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32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Robot assisted minimally invasive surgery (MIS) combines the skill and techniques of highly-trained surgeons with the robustness and precision of machines. </a:t>
            </a:r>
          </a:p>
          <a:p>
            <a:pPr marL="228600" indent="-228600">
              <a:buFont typeface="Arial" panose="020B0604020202020204" pitchFamily="34" charset="0"/>
              <a:buAutoNum type="arabicParenBoth"/>
            </a:pPr>
            <a:r>
              <a:rPr lang="en-US" altLang="zh-TW" dirty="0" smtClean="0"/>
              <a:t>achieved precision is beyond that of human dexterity alone</a:t>
            </a:r>
          </a:p>
          <a:p>
            <a:pPr marL="228600" indent="-228600">
              <a:buFont typeface="Arial" panose="020B0604020202020204" pitchFamily="34" charset="0"/>
              <a:buAutoNum type="arabicParenBoth"/>
            </a:pPr>
            <a:r>
              <a:rPr lang="en-US" altLang="zh-TW" dirty="0" smtClean="0"/>
              <a:t>surgeons are able to operate remotely, i.e. agnostic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E804D35-5C33-43D8-8481-00C1D16734F9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59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4 figures on the bottom left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845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Shape matching </a:t>
            </a:r>
          </a:p>
          <a:p>
            <a:r>
              <a:rPr lang="en-US" altLang="zh-TW" dirty="0" smtClean="0"/>
              <a:t>Multiplication of the two </a:t>
            </a:r>
            <a:r>
              <a:rPr lang="en-US" altLang="zh-TW" dirty="0" err="1" smtClean="0"/>
              <a:t>fourier</a:t>
            </a:r>
            <a:r>
              <a:rPr lang="en-US" altLang="zh-TW" dirty="0" smtClean="0"/>
              <a:t> transform result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337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145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626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This</a:t>
            </a:r>
            <a:r>
              <a:rPr lang="en-US" altLang="zh-TW" baseline="0" dirty="0" smtClean="0"/>
              <a:t> is the result!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074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!!! Right most column Result!!!!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 smtClean="0"/>
              <a:t>Prediction </a:t>
            </a:r>
            <a:r>
              <a:rPr lang="en-US" altLang="zh-TW" dirty="0" smtClean="0"/>
              <a:t>with offset</a:t>
            </a:r>
          </a:p>
          <a:p>
            <a:r>
              <a:rPr lang="en-US" altLang="zh-TW" dirty="0" smtClean="0"/>
              <a:t>Aligned after DFT shape</a:t>
            </a:r>
            <a:r>
              <a:rPr lang="en-US" altLang="zh-TW" baseline="0" dirty="0" smtClean="0"/>
              <a:t> matching</a:t>
            </a:r>
          </a:p>
          <a:p>
            <a:r>
              <a:rPr lang="en-US" altLang="zh-TW" baseline="0" dirty="0" smtClean="0"/>
              <a:t>Segmentation result decent.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80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latin typeface="+mn-lt"/>
              </a:rPr>
              <a:t>A statistic used for comparing the similarity of two samples.</a:t>
            </a:r>
          </a:p>
          <a:p>
            <a:r>
              <a:rPr lang="en-US" altLang="zh-TW" dirty="0" smtClean="0"/>
              <a:t>Suppose |X| and |Y| are the cardinality of the two samples X and Y , the </a:t>
            </a:r>
            <a:r>
              <a:rPr lang="en-US" altLang="zh-TW" dirty="0" smtClean="0"/>
              <a:t>Dice </a:t>
            </a:r>
            <a:r>
              <a:rPr lang="en-US" altLang="zh-TW" dirty="0" smtClean="0"/>
              <a:t>Coeﬃcient is deﬁned as the following: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126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Average 0.75</a:t>
            </a:r>
          </a:p>
          <a:p>
            <a:r>
              <a:rPr lang="en-US" altLang="zh-TW" dirty="0" smtClean="0"/>
              <a:t>Interested in knowing </a:t>
            </a:r>
          </a:p>
          <a:p>
            <a:r>
              <a:rPr lang="en-US" altLang="zh-TW" dirty="0" smtClean="0"/>
              <a:t>i</a:t>
            </a:r>
            <a:r>
              <a:rPr lang="en-US" altLang="zh-TW" baseline="0" dirty="0" smtClean="0"/>
              <a:t>f the dice’s coefficient is correlated to tool pose</a:t>
            </a:r>
          </a:p>
          <a:p>
            <a:r>
              <a:rPr lang="en-US" altLang="zh-TW" dirty="0" smtClean="0"/>
              <a:t>Recorded a video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638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Small</a:t>
            </a:r>
            <a:r>
              <a:rPr lang="en-US" altLang="zh-TW" baseline="0" dirty="0" smtClean="0"/>
              <a:t> correlation.</a:t>
            </a:r>
          </a:p>
          <a:p>
            <a:r>
              <a:rPr lang="en-US" altLang="zh-TW" baseline="0" dirty="0" smtClean="0"/>
              <a:t>Good!</a:t>
            </a:r>
          </a:p>
          <a:p>
            <a:r>
              <a:rPr lang="en-US" altLang="zh-TW" baseline="0" dirty="0" smtClean="0"/>
              <a:t>Performance independent of tool pose.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124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06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There </a:t>
            </a:r>
            <a:r>
              <a:rPr lang="en-US" altLang="zh-TW" baseline="0" dirty="0" smtClean="0"/>
              <a:t>is no force feedback in any current commercialized surgical robots.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75729F-E866-459D-98EB-17CDA9BBF97D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06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Again, on the right are sections including the steps result and analysis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47</a:t>
            </a:fld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2C4C595-AB6A-4A82-B892-821CA6C136D7}" type="datetime1">
              <a:rPr lang="en-US" altLang="zh-TW" smtClean="0"/>
              <a:t>7/26/2017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3012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Left and right camera share a common image plane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33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04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As you can see the disparity</a:t>
            </a:r>
            <a:r>
              <a:rPr lang="en-US" altLang="zh-TW" baseline="0" dirty="0" smtClean="0"/>
              <a:t> greatly improved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323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Closer brighter</a:t>
            </a:r>
          </a:p>
          <a:p>
            <a:r>
              <a:rPr lang="en-US" altLang="zh-TW" dirty="0" smtClean="0"/>
              <a:t>Further darker</a:t>
            </a:r>
          </a:p>
          <a:p>
            <a:r>
              <a:rPr lang="en-US" altLang="zh-TW" dirty="0" smtClean="0"/>
              <a:t>Not </a:t>
            </a:r>
            <a:r>
              <a:rPr lang="en-US" altLang="zh-TW" dirty="0" err="1" smtClean="0"/>
              <a:t>guanteeed</a:t>
            </a:r>
            <a:r>
              <a:rPr lang="en-US" altLang="zh-TW" baseline="0" dirty="0" smtClean="0"/>
              <a:t> to be correct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935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Closer brighter</a:t>
            </a:r>
          </a:p>
          <a:p>
            <a:r>
              <a:rPr lang="en-US" altLang="zh-TW" dirty="0" smtClean="0"/>
              <a:t>Further darker</a:t>
            </a:r>
          </a:p>
          <a:p>
            <a:r>
              <a:rPr lang="en-US" altLang="zh-TW" dirty="0" smtClean="0"/>
              <a:t>Not </a:t>
            </a:r>
            <a:r>
              <a:rPr lang="en-US" altLang="zh-TW" dirty="0" err="1" smtClean="0"/>
              <a:t>guanteeed</a:t>
            </a:r>
            <a:r>
              <a:rPr lang="en-US" altLang="zh-TW" baseline="0" dirty="0" smtClean="0"/>
              <a:t> to be correct</a:t>
            </a:r>
          </a:p>
          <a:p>
            <a:r>
              <a:rPr lang="en-US" altLang="zh-TW" dirty="0" smtClean="0"/>
              <a:t>Re-projection equations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2933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Closer brighter</a:t>
            </a:r>
          </a:p>
          <a:p>
            <a:r>
              <a:rPr lang="en-US" altLang="zh-TW" dirty="0" smtClean="0"/>
              <a:t>Further darker</a:t>
            </a:r>
          </a:p>
          <a:p>
            <a:r>
              <a:rPr lang="en-US" altLang="zh-TW" dirty="0" smtClean="0"/>
              <a:t>Not </a:t>
            </a:r>
            <a:r>
              <a:rPr lang="en-US" altLang="zh-TW" dirty="0" err="1" smtClean="0"/>
              <a:t>guanteeed</a:t>
            </a:r>
            <a:r>
              <a:rPr lang="en-US" altLang="zh-TW" baseline="0" dirty="0" smtClean="0"/>
              <a:t> to be correct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866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 smtClean="0"/>
              <a:t>Unnormalized</a:t>
            </a:r>
            <a:r>
              <a:rPr lang="en-US" altLang="zh-TW" dirty="0" smtClean="0"/>
              <a:t> 3d points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902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Into the 3d space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819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 spherical</a:t>
            </a:r>
            <a:r>
              <a:rPr lang="en-US" altLang="zh-TW" baseline="0" dirty="0" smtClean="0"/>
              <a:t> region of interest centered at the tool tip, with 5 cm radius.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0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Infer the applied force based on real-time analysis of tissue deformation.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This is what my research focuses on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75729F-E866-459D-98EB-17CDA9BBF97D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91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Raven robot system.</a:t>
            </a:r>
          </a:p>
          <a:p>
            <a:r>
              <a:rPr lang="en-US" altLang="zh-TW" dirty="0" smtClean="0"/>
              <a:t>Robot</a:t>
            </a:r>
            <a:r>
              <a:rPr lang="en-US" altLang="zh-TW" baseline="0" dirty="0" smtClean="0"/>
              <a:t> kinematics, color filtering</a:t>
            </a:r>
          </a:p>
          <a:p>
            <a:r>
              <a:rPr lang="en-US" altLang="zh-TW" baseline="0" dirty="0" smtClean="0"/>
              <a:t>Robust !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885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dirty="0" smtClean="0">
                <a:latin typeface="+mn-lt"/>
              </a:rPr>
              <a:t>all the people I have a chance of meeting 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486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By the weighted sum of the components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7/26/2017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569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O of N to the 4</a:t>
            </a:r>
          </a:p>
          <a:p>
            <a:r>
              <a:rPr lang="en-US" altLang="zh-TW" dirty="0" smtClean="0"/>
              <a:t>O of N square log N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A4B1353-FE86-4212-B07A-86912DECCE9D}" type="datetime1">
              <a:rPr lang="en-US" altLang="zh-TW" smtClean="0"/>
              <a:t>7/27/2017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0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Given</a:t>
            </a:r>
            <a:r>
              <a:rPr lang="en-US" altLang="zh-TW" baseline="0" dirty="0" smtClean="0"/>
              <a:t> a surgical image</a:t>
            </a:r>
          </a:p>
          <a:p>
            <a:r>
              <a:rPr lang="en-US" altLang="zh-TW" baseline="0" dirty="0" smtClean="0"/>
              <a:t>Know where the tool is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6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A29132E-2788-44D4-BDF8-1148AB1AA843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99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7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C07FFE-B009-4621-8179-3DCA41F439DC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51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8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9E9AE93-8ABC-419A-B59B-74B5805FD35D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64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Time </a:t>
            </a:r>
            <a:r>
              <a:rPr lang="en-US" altLang="zh-TW" dirty="0" err="1" smtClean="0"/>
              <a:t>contraints</a:t>
            </a:r>
            <a:r>
              <a:rPr lang="en-US" altLang="zh-TW" dirty="0" smtClean="0"/>
              <a:t> </a:t>
            </a:r>
          </a:p>
          <a:p>
            <a:r>
              <a:rPr lang="en-US" altLang="zh-TW" dirty="0" smtClean="0"/>
              <a:t>After the overview, let jump</a:t>
            </a:r>
            <a:r>
              <a:rPr lang="en-US" altLang="zh-TW" baseline="0" dirty="0" smtClean="0"/>
              <a:t> into each stage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1BDEF-0907-417E-BACC-5D4DE0A5D9B3}" type="slidenum">
              <a:rPr lang="en-US" smtClean="0"/>
              <a:t>9</a:t>
            </a:fld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DD29B8-2AEC-46CF-9F06-545FC31626A6}" type="datetime1">
              <a:rPr lang="en-US" altLang="zh-TW" smtClean="0"/>
              <a:t>7/26/2017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6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6162879"/>
            <a:ext cx="2748697" cy="48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709858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E8D3A2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34" y="6194569"/>
            <a:ext cx="2748697" cy="48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3180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34" y="6196545"/>
            <a:ext cx="2748697" cy="48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2" y="6157570"/>
            <a:ext cx="2748598" cy="48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722215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631" y="6209387"/>
            <a:ext cx="256735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3180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631" y="6209387"/>
            <a:ext cx="256735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4.png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0.png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5" Type="http://schemas.openxmlformats.org/officeDocument/2006/relationships/image" Target="../media/image63.png"/><Relationship Id="rId4" Type="http://schemas.openxmlformats.org/officeDocument/2006/relationships/notesSlide" Target="../notesSlides/notesSlide4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36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8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opencv.org/trunk/d9/d51/classcv_1_1ximgproc_1_1DisparityWLSFilter.html#details" TargetMode="Externa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s://nerian.com/support/resources/calculator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6" y="1613140"/>
            <a:ext cx="7523337" cy="236084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j-lt"/>
              </a:rPr>
              <a:t>Vision Based Surgical Tool Tracking </a:t>
            </a:r>
            <a:r>
              <a:rPr lang="zh-TW" altLang="en-US" sz="4000" dirty="0" smtClean="0">
                <a:latin typeface="+mj-lt"/>
              </a:rPr>
              <a:t>  </a:t>
            </a:r>
            <a:endParaRPr lang="en-US" altLang="zh-TW" sz="4000" dirty="0" smtClean="0">
              <a:latin typeface="+mj-lt"/>
            </a:endParaRPr>
          </a:p>
          <a:p>
            <a:r>
              <a:rPr lang="zh-TW" altLang="en-US" sz="4000" dirty="0">
                <a:latin typeface="+mj-lt"/>
              </a:rPr>
              <a:t> </a:t>
            </a:r>
            <a:r>
              <a:rPr lang="en-US" sz="4000" dirty="0" smtClean="0">
                <a:latin typeface="+mj-lt"/>
              </a:rPr>
              <a:t>with Robot Kinematics Prior</a:t>
            </a:r>
            <a:endParaRPr lang="en-US" sz="4000" dirty="0">
              <a:latin typeface="+mj-lt"/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671757" y="4314088"/>
            <a:ext cx="6376024" cy="15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tx1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+mn-lt"/>
              </a:rPr>
              <a:t>Yun-</a:t>
            </a:r>
            <a:r>
              <a:rPr lang="en-US" sz="1600" dirty="0" err="1" smtClean="0">
                <a:latin typeface="+mn-lt"/>
              </a:rPr>
              <a:t>Hsuan</a:t>
            </a:r>
            <a:r>
              <a:rPr lang="en-US" sz="1600" dirty="0" smtClean="0">
                <a:latin typeface="+mn-lt"/>
              </a:rPr>
              <a:t> Su</a:t>
            </a:r>
          </a:p>
          <a:p>
            <a:r>
              <a:rPr lang="en-US" sz="1600" dirty="0" smtClean="0">
                <a:latin typeface="+mn-lt"/>
              </a:rPr>
              <a:t>Committee: Blake Hannaford, Howard </a:t>
            </a:r>
            <a:r>
              <a:rPr lang="en-US" sz="1600" dirty="0" err="1" smtClean="0">
                <a:latin typeface="+mn-lt"/>
              </a:rPr>
              <a:t>Chizeck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Date: July 31, 2017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771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latin typeface="+mj-lt"/>
              </a:rPr>
              <a:t>Stage 1: Image Segmentation</a:t>
            </a:r>
            <a:endParaRPr lang="zh-TW" altLang="en-US" sz="3600" dirty="0">
              <a:latin typeface="+mj-lt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4749942" y="1975040"/>
            <a:ext cx="4456216" cy="377718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Step 1: Perspective N Points (PNP)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2: Robot Kinematics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3: Color filtering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4: Shape matching with DFT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5: Color mask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Result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Analysis</a:t>
            </a:r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5" r="50134" b="-118"/>
          <a:stretch/>
        </p:blipFill>
        <p:spPr>
          <a:xfrm>
            <a:off x="2487172" y="5290082"/>
            <a:ext cx="2191360" cy="1301532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72" b="50537"/>
          <a:stretch/>
        </p:blipFill>
        <p:spPr>
          <a:xfrm>
            <a:off x="176237" y="2113920"/>
            <a:ext cx="2107003" cy="1351315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6" b="50537"/>
          <a:stretch/>
        </p:blipFill>
        <p:spPr>
          <a:xfrm>
            <a:off x="209711" y="5300225"/>
            <a:ext cx="2187259" cy="1299096"/>
          </a:xfrm>
          <a:prstGeom prst="rect">
            <a:avLst/>
          </a:prstGeom>
        </p:spPr>
      </p:pic>
      <p:cxnSp>
        <p:nvCxnSpPr>
          <p:cNvPr id="30" name="直線單箭頭接點 29"/>
          <p:cNvCxnSpPr/>
          <p:nvPr/>
        </p:nvCxnSpPr>
        <p:spPr>
          <a:xfrm>
            <a:off x="1368563" y="3513779"/>
            <a:ext cx="0" cy="4609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765385" y="3974746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filters</a:t>
            </a:r>
            <a:endParaRPr lang="zh-TW" altLang="en-US" dirty="0"/>
          </a:p>
        </p:txBody>
      </p:sp>
      <p:cxnSp>
        <p:nvCxnSpPr>
          <p:cNvPr id="38" name="直線單箭頭接點 37"/>
          <p:cNvCxnSpPr/>
          <p:nvPr/>
        </p:nvCxnSpPr>
        <p:spPr>
          <a:xfrm flipH="1">
            <a:off x="2244230" y="3386523"/>
            <a:ext cx="1133947" cy="1560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2898229" y="2807138"/>
            <a:ext cx="1335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Robot</a:t>
            </a:r>
          </a:p>
          <a:p>
            <a:r>
              <a:rPr lang="en-US" altLang="zh-TW" dirty="0" smtClean="0"/>
              <a:t>kinematics</a:t>
            </a:r>
            <a:endParaRPr lang="zh-TW" altLang="en-US" dirty="0"/>
          </a:p>
        </p:txBody>
      </p:sp>
      <p:cxnSp>
        <p:nvCxnSpPr>
          <p:cNvPr id="40" name="直線單箭頭接點 39"/>
          <p:cNvCxnSpPr/>
          <p:nvPr/>
        </p:nvCxnSpPr>
        <p:spPr>
          <a:xfrm>
            <a:off x="1537946" y="4389911"/>
            <a:ext cx="563133" cy="5569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561891" y="1765971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1159703" y="4925470"/>
            <a:ext cx="2218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8</a:t>
            </a:r>
            <a:endParaRPr lang="zh-TW" altLang="en-US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903965" y="2604789"/>
            <a:ext cx="1335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Real-time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2570042" y="1636486"/>
            <a:ext cx="1335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project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cxnSp>
        <p:nvCxnSpPr>
          <p:cNvPr id="48" name="弧形接點 47"/>
          <p:cNvCxnSpPr>
            <a:stCxn id="45" idx="0"/>
          </p:cNvCxnSpPr>
          <p:nvPr/>
        </p:nvCxnSpPr>
        <p:spPr>
          <a:xfrm rot="16200000" flipV="1">
            <a:off x="2276050" y="1309027"/>
            <a:ext cx="759733" cy="1831792"/>
          </a:xfrm>
          <a:prstGeom prst="curvedConnector2">
            <a:avLst/>
          </a:prstGeom>
          <a:ln>
            <a:solidFill>
              <a:schemeClr val="accent6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33907" y="4298244"/>
            <a:ext cx="1972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Adjust </a:t>
            </a:r>
          </a:p>
          <a:p>
            <a:r>
              <a:rPr lang="en-US" altLang="zh-TW" sz="1600" dirty="0" smtClean="0">
                <a:solidFill>
                  <a:schemeClr val="accent6"/>
                </a:solidFill>
              </a:rPr>
              <a:t>prediction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571813" y="2336632"/>
            <a:ext cx="73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3D</a:t>
            </a:r>
            <a:endParaRPr lang="zh-TW" altLang="en-US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1587416" y="1475724"/>
            <a:ext cx="73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156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b="1" dirty="0" smtClean="0">
                <a:solidFill>
                  <a:schemeClr val="accent6"/>
                </a:solidFill>
                <a:latin typeface="+mn-lt"/>
              </a:rPr>
              <a:t>PnP</a:t>
            </a:r>
            <a:r>
              <a:rPr lang="en-US" altLang="zh-TW" dirty="0" smtClean="0">
                <a:latin typeface="+mn-lt"/>
              </a:rPr>
              <a:t> is a method of finding camera extrinsic matrix.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Project surgical tool tip on image.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</a:t>
            </a:r>
            <a:r>
              <a:rPr lang="en-US" altLang="zh-TW" sz="3200" dirty="0" smtClean="0">
                <a:latin typeface="+mj-lt"/>
              </a:rPr>
              <a:t>Perspective n Points </a:t>
            </a:r>
            <a:r>
              <a:rPr lang="en-US" altLang="zh-TW" sz="3200" dirty="0">
                <a:latin typeface="+mj-lt"/>
              </a:rPr>
              <a:t>(</a:t>
            </a:r>
            <a:r>
              <a:rPr lang="en-US" altLang="zh-TW" sz="3200" dirty="0" smtClean="0">
                <a:latin typeface="+mj-lt"/>
              </a:rPr>
              <a:t>PnP</a:t>
            </a:r>
            <a:r>
              <a:rPr lang="en-US" altLang="zh-TW" sz="3200" dirty="0">
                <a:latin typeface="+mj-lt"/>
              </a:rPr>
              <a:t>)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t="19311" r="13996" b="60545"/>
          <a:stretch/>
        </p:blipFill>
        <p:spPr>
          <a:xfrm>
            <a:off x="5362397" y="3906541"/>
            <a:ext cx="3112917" cy="107375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t="2491" r="12393" b="80689"/>
          <a:stretch/>
        </p:blipFill>
        <p:spPr>
          <a:xfrm>
            <a:off x="5437555" y="2988945"/>
            <a:ext cx="3170924" cy="89655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113" y="2920752"/>
            <a:ext cx="4918229" cy="3765861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9</a:t>
            </a:r>
            <a:endParaRPr lang="zh-TW" altLang="en-US" dirty="0"/>
          </a:p>
        </p:txBody>
      </p:sp>
      <p:sp>
        <p:nvSpPr>
          <p:cNvPr id="28" name="弧形箭號 (下彎) 27"/>
          <p:cNvSpPr/>
          <p:nvPr/>
        </p:nvSpPr>
        <p:spPr>
          <a:xfrm>
            <a:off x="2290382" y="2707689"/>
            <a:ext cx="3039388" cy="375272"/>
          </a:xfrm>
          <a:prstGeom prst="curvedDownArrow">
            <a:avLst>
              <a:gd name="adj1" fmla="val 0"/>
              <a:gd name="adj2" fmla="val 18620"/>
              <a:gd name="adj3" fmla="val 27959"/>
            </a:avLst>
          </a:prstGeom>
          <a:solidFill>
            <a:schemeClr val="accent6"/>
          </a:solidFill>
          <a:ln>
            <a:solidFill>
              <a:schemeClr val="accent6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9" name="左大括弧 28"/>
          <p:cNvSpPr/>
          <p:nvPr/>
        </p:nvSpPr>
        <p:spPr>
          <a:xfrm rot="16200000">
            <a:off x="7360074" y="4793789"/>
            <a:ext cx="136640" cy="50552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6678437" y="5101852"/>
            <a:ext cx="1833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Trying to find.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57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543" y="4706712"/>
            <a:ext cx="3248025" cy="115252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281" y="1256939"/>
            <a:ext cx="2190750" cy="1238250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Perspective N Points (PNP)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>
          <a:xfrm>
            <a:off x="659305" y="3854822"/>
            <a:ext cx="7613838" cy="275280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Multiply (1) with </a:t>
            </a:r>
          </a:p>
          <a:p>
            <a:pPr marL="0" indent="0">
              <a:buNone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en-US" altLang="zh-TW" sz="1100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                                                       …………………..(</a:t>
            </a:r>
            <a:r>
              <a:rPr lang="en-US" altLang="zh-TW" dirty="0" smtClean="0">
                <a:latin typeface="+mn-lt"/>
              </a:rPr>
              <a:t>3)</a:t>
            </a:r>
            <a:endParaRPr lang="zh-TW" altLang="en-US" dirty="0">
              <a:latin typeface="+mn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/>
          <a:srcRect l="301" t="81292" r="-301" b="-817"/>
          <a:stretch/>
        </p:blipFill>
        <p:spPr>
          <a:xfrm>
            <a:off x="3469906" y="2390992"/>
            <a:ext cx="3619500" cy="104080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42880" y="4632184"/>
            <a:ext cx="479093" cy="1210199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4" name="文字版面配置區 2"/>
          <p:cNvSpPr txBox="1">
            <a:spLocks/>
          </p:cNvSpPr>
          <p:nvPr/>
        </p:nvSpPr>
        <p:spPr>
          <a:xfrm>
            <a:off x="671756" y="1597616"/>
            <a:ext cx="8248126" cy="4777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Unknown extrinsic matrix:                            </a:t>
            </a:r>
            <a:r>
              <a:rPr lang="en-US" altLang="zh-TW" dirty="0" smtClean="0">
                <a:latin typeface="+mn-lt"/>
              </a:rPr>
              <a:t>………………..…….(</a:t>
            </a:r>
            <a:r>
              <a:rPr lang="en-US" altLang="zh-TW" dirty="0" smtClean="0">
                <a:latin typeface="+mn-lt"/>
              </a:rPr>
              <a:t>1)</a:t>
            </a:r>
            <a:endParaRPr lang="zh-TW" altLang="en-US" dirty="0">
              <a:latin typeface="+mn-lt"/>
            </a:endParaRPr>
          </a:p>
        </p:txBody>
      </p:sp>
      <p:sp>
        <p:nvSpPr>
          <p:cNvPr id="15" name="文字版面配置區 2"/>
          <p:cNvSpPr txBox="1">
            <a:spLocks/>
          </p:cNvSpPr>
          <p:nvPr/>
        </p:nvSpPr>
        <p:spPr>
          <a:xfrm>
            <a:off x="690686" y="2568215"/>
            <a:ext cx="7987149" cy="4777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Known intrinsic matrix:                                        ……………..….(2)</a:t>
            </a:r>
            <a:endParaRPr lang="zh-TW" altLang="en-US" dirty="0">
              <a:latin typeface="+mn-lt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5"/>
          <a:srcRect l="33970" t="81292" r="24668" b="-817"/>
          <a:stretch/>
        </p:blipFill>
        <p:spPr>
          <a:xfrm>
            <a:off x="3280474" y="3627155"/>
            <a:ext cx="1497107" cy="1040805"/>
          </a:xfrm>
          <a:prstGeom prst="rect">
            <a:avLst/>
          </a:prstGeom>
        </p:spPr>
      </p:pic>
      <p:sp>
        <p:nvSpPr>
          <p:cNvPr id="18" name="左大括弧 17"/>
          <p:cNvSpPr/>
          <p:nvPr/>
        </p:nvSpPr>
        <p:spPr>
          <a:xfrm rot="16200000">
            <a:off x="2540929" y="5222079"/>
            <a:ext cx="246532" cy="139911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263603" y="5981528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known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885493" y="4632184"/>
            <a:ext cx="549076" cy="1333286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14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48" y="4547322"/>
            <a:ext cx="3248025" cy="1152525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Perspective N Points (PNP)</a:t>
            </a:r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9146" y="1477545"/>
            <a:ext cx="5014854" cy="3792824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>
          <a:xfrm>
            <a:off x="671757" y="1963120"/>
            <a:ext cx="3640267" cy="29637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Input: </a:t>
            </a:r>
          </a:p>
          <a:p>
            <a:pPr marL="0" indent="0">
              <a:buNone/>
            </a:pPr>
            <a:r>
              <a:rPr lang="en-US" altLang="zh-TW" sz="2000" dirty="0" smtClean="0">
                <a:latin typeface="+mn-lt"/>
              </a:rPr>
              <a:t>A set of 3D points and their 2D projections on image.</a:t>
            </a:r>
          </a:p>
          <a:p>
            <a:pPr marL="0" indent="0">
              <a:buNone/>
            </a:pPr>
            <a:endParaRPr lang="en-US" altLang="zh-TW" sz="2000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Output:</a:t>
            </a:r>
          </a:p>
          <a:p>
            <a:pPr marL="0" indent="0">
              <a:buNone/>
            </a:pPr>
            <a:r>
              <a:rPr lang="en-US" altLang="zh-TW" sz="2000" dirty="0" smtClean="0">
                <a:latin typeface="+mn-lt"/>
              </a:rPr>
              <a:t>The extrinsic matrix 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>
              <a:latin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09548" y="4518486"/>
            <a:ext cx="479093" cy="1210199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3512262" y="4496041"/>
            <a:ext cx="554190" cy="1333286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左大括弧 27"/>
          <p:cNvSpPr/>
          <p:nvPr/>
        </p:nvSpPr>
        <p:spPr>
          <a:xfrm rot="16200000">
            <a:off x="2207597" y="5108381"/>
            <a:ext cx="246532" cy="139911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1930271" y="5867830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known</a:t>
            </a:r>
            <a:endParaRPr lang="zh-TW" altLang="en-US" dirty="0"/>
          </a:p>
        </p:txBody>
      </p:sp>
      <p:sp>
        <p:nvSpPr>
          <p:cNvPr id="30" name="左大括弧 29"/>
          <p:cNvSpPr/>
          <p:nvPr/>
        </p:nvSpPr>
        <p:spPr>
          <a:xfrm rot="16200000">
            <a:off x="963830" y="5559906"/>
            <a:ext cx="164306" cy="69956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720648" y="5956353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input</a:t>
            </a:r>
            <a:endParaRPr lang="zh-TW" altLang="en-US" dirty="0"/>
          </a:p>
        </p:txBody>
      </p:sp>
      <p:sp>
        <p:nvSpPr>
          <p:cNvPr id="32" name="左大括弧 31"/>
          <p:cNvSpPr/>
          <p:nvPr/>
        </p:nvSpPr>
        <p:spPr>
          <a:xfrm rot="16200000">
            <a:off x="3690677" y="5603993"/>
            <a:ext cx="164306" cy="69956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3447495" y="6000440"/>
            <a:ext cx="133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input</a:t>
            </a:r>
            <a:endParaRPr lang="zh-TW" altLang="en-US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11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9306" y="3792532"/>
            <a:ext cx="44767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4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"/>
          <a:stretch/>
        </p:blipFill>
        <p:spPr>
          <a:xfrm>
            <a:off x="133350" y="3124938"/>
            <a:ext cx="7181850" cy="3726810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n-lt"/>
              </a:rPr>
              <a:t>Step 2: Robot </a:t>
            </a:r>
            <a:r>
              <a:rPr lang="en-US" altLang="zh-TW" sz="3200" dirty="0" smtClean="0">
                <a:latin typeface="+mn-lt"/>
              </a:rPr>
              <a:t>Kinematics</a:t>
            </a:r>
            <a:endParaRPr lang="en-US" altLang="zh-TW" sz="3200" dirty="0">
              <a:latin typeface="+mn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b="1" dirty="0" smtClean="0">
                <a:solidFill>
                  <a:schemeClr val="accent6"/>
                </a:solidFill>
                <a:latin typeface="+mn-lt"/>
              </a:rPr>
              <a:t>Raven Surgical Robot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Open architecture and open source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7 DOF cable-driven robot </a:t>
            </a:r>
            <a:r>
              <a:rPr lang="en-US" altLang="zh-TW" dirty="0" smtClean="0">
                <a:latin typeface="+mn-lt"/>
              </a:rPr>
              <a:t>arm</a:t>
            </a:r>
            <a:endParaRPr lang="en-US" altLang="zh-TW" dirty="0" smtClean="0">
              <a:latin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201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obo-kin-offse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102" end="652"/>
                </p14:media>
              </p:ext>
            </p:extLst>
          </p:nvPr>
        </p:nvPicPr>
        <p:blipFill>
          <a:blip r:embed="rId5">
            <a:lum bright="7000" contrast="30000"/>
          </a:blip>
          <a:stretch>
            <a:fillRect/>
          </a:stretch>
        </p:blipFill>
        <p:spPr>
          <a:xfrm>
            <a:off x="465668" y="3477650"/>
            <a:ext cx="1883094" cy="277814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200" dirty="0" smtClean="0">
                <a:latin typeface="Calibri"/>
              </a:rPr>
              <a:t>Step 2: Robot Kinematics</a:t>
            </a:r>
            <a:endParaRPr lang="en-US" altLang="zh-TW" sz="3200" dirty="0">
              <a:latin typeface="Calibr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Stick figure from robot kinematics.</a:t>
            </a:r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13</a:t>
            </a:r>
            <a:endParaRPr lang="zh-TW" altLang="en-US" dirty="0"/>
          </a:p>
        </p:txBody>
      </p:sp>
      <p:sp>
        <p:nvSpPr>
          <p:cNvPr id="12" name="弧形箭號 (上彎) 11"/>
          <p:cNvSpPr/>
          <p:nvPr/>
        </p:nvSpPr>
        <p:spPr>
          <a:xfrm>
            <a:off x="110066" y="6287016"/>
            <a:ext cx="1312333" cy="376251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255904" y="6475141"/>
            <a:ext cx="1806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Robot kinematics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766232" y="3111778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Stick figure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83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/>
          <a:srcRect l="11438" r="9438" b="11237"/>
          <a:stretch/>
        </p:blipFill>
        <p:spPr>
          <a:xfrm>
            <a:off x="465668" y="3477650"/>
            <a:ext cx="1883092" cy="277814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200" dirty="0" smtClean="0">
                <a:latin typeface="Calibri"/>
              </a:rPr>
              <a:t>Step 2: Robot Kinematics</a:t>
            </a:r>
            <a:endParaRPr lang="en-US" altLang="zh-TW" sz="3200" dirty="0">
              <a:latin typeface="Calibr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Stick figure from robot kinematics.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Apply 3D static offset. 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13</a:t>
            </a:r>
            <a:endParaRPr lang="zh-TW" altLang="en-US" dirty="0"/>
          </a:p>
        </p:txBody>
      </p:sp>
      <p:pic>
        <p:nvPicPr>
          <p:cNvPr id="8" name="robo-kin-woffse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615"/>
                </p14:media>
              </p:ext>
            </p:extLst>
          </p:nvPr>
        </p:nvPicPr>
        <p:blipFill>
          <a:blip r:embed="rId6">
            <a:lum bright="16000" contrast="34000"/>
          </a:blip>
          <a:stretch>
            <a:fillRect/>
          </a:stretch>
        </p:blipFill>
        <p:spPr>
          <a:xfrm>
            <a:off x="2777499" y="3477650"/>
            <a:ext cx="1883092" cy="277814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3" name="弧形箭號 (上彎) 12"/>
          <p:cNvSpPr/>
          <p:nvPr/>
        </p:nvSpPr>
        <p:spPr>
          <a:xfrm>
            <a:off x="1998132" y="6288874"/>
            <a:ext cx="1312333" cy="376251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143970" y="6476999"/>
            <a:ext cx="1806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Static offset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766232" y="3111778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Stick figure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755592" y="3111778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Stick figure + offset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61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/>
        </p:nvPicPr>
        <p:blipFill>
          <a:blip r:embed="rId5">
            <a:lum bright="7000"/>
          </a:blip>
          <a:stretch>
            <a:fillRect/>
          </a:stretch>
        </p:blipFill>
        <p:spPr>
          <a:xfrm>
            <a:off x="2775228" y="3477650"/>
            <a:ext cx="1887634" cy="277898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200" dirty="0">
                <a:latin typeface="Calibri"/>
              </a:rPr>
              <a:t>Step 2: Robot </a:t>
            </a:r>
            <a:r>
              <a:rPr lang="en-US" altLang="zh-TW" sz="3200" dirty="0" smtClean="0">
                <a:latin typeface="Calibri"/>
              </a:rPr>
              <a:t>Kinematics</a:t>
            </a:r>
            <a:endParaRPr lang="en-US" altLang="zh-TW" sz="3200" dirty="0">
              <a:latin typeface="Calibr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b="1" dirty="0" smtClean="0">
                <a:solidFill>
                  <a:schemeClr val="accent6"/>
                </a:solidFill>
                <a:latin typeface="+mn-lt"/>
              </a:rPr>
              <a:t>Include thickness </a:t>
            </a:r>
            <a:r>
              <a:rPr lang="en-US" altLang="zh-TW" dirty="0" smtClean="0">
                <a:latin typeface="+mn-lt"/>
              </a:rPr>
              <a:t>(</a:t>
            </a:r>
            <a:r>
              <a:rPr lang="en-US" altLang="zh-TW" b="1" dirty="0" smtClean="0">
                <a:solidFill>
                  <a:schemeClr val="accent6"/>
                </a:solidFill>
                <a:latin typeface="+mn-lt"/>
              </a:rPr>
              <a:t>width</a:t>
            </a:r>
            <a:r>
              <a:rPr lang="en-US" altLang="zh-TW" dirty="0" smtClean="0">
                <a:latin typeface="+mn-lt"/>
              </a:rPr>
              <a:t>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Pixel width = 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Focal length x Object thickness / Distance to camera.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14</a:t>
            </a:r>
            <a:endParaRPr lang="zh-TW" altLang="en-US" dirty="0"/>
          </a:p>
        </p:txBody>
      </p:sp>
      <p:pic>
        <p:nvPicPr>
          <p:cNvPr id="15" name="shape-prior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4466"/>
                </p14:media>
              </p:ext>
            </p:extLst>
          </p:nvPr>
        </p:nvPicPr>
        <p:blipFill>
          <a:blip r:embed="rId6">
            <a:lum bright="4000" contrast="34000"/>
          </a:blip>
          <a:stretch>
            <a:fillRect/>
          </a:stretch>
        </p:blipFill>
        <p:spPr>
          <a:xfrm>
            <a:off x="5089330" y="3476813"/>
            <a:ext cx="1887634" cy="277898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7"/>
          <a:srcRect l="11438" r="9438" b="11237"/>
          <a:stretch/>
        </p:blipFill>
        <p:spPr>
          <a:xfrm>
            <a:off x="465668" y="3477650"/>
            <a:ext cx="1883092" cy="277814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19" name="弧形箭號 (上彎) 18"/>
          <p:cNvSpPr/>
          <p:nvPr/>
        </p:nvSpPr>
        <p:spPr>
          <a:xfrm>
            <a:off x="4250266" y="6278550"/>
            <a:ext cx="1312333" cy="376251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396104" y="6466675"/>
            <a:ext cx="1806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Add thickness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766232" y="3111778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Stick figure</a:t>
            </a:r>
            <a:endParaRPr lang="zh-TW" altLang="en-US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755592" y="3111778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Stick figure + offset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5024658" y="3117440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Include thickness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508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200" dirty="0">
                <a:latin typeface="Calibri"/>
              </a:rPr>
              <a:t>Step 2: Robot </a:t>
            </a:r>
            <a:r>
              <a:rPr lang="en-US" altLang="zh-TW" sz="3200" dirty="0" smtClean="0">
                <a:latin typeface="Calibri"/>
              </a:rPr>
              <a:t>Kinematics</a:t>
            </a:r>
            <a:endParaRPr lang="en-US" altLang="zh-TW" sz="3200" dirty="0">
              <a:latin typeface="Calibr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Include thickness (width):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Pixel width = 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Focal length x Object thickness / Distance to camera.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50120" t="55529" r="26138" b="12068"/>
          <a:stretch/>
        </p:blipFill>
        <p:spPr>
          <a:xfrm>
            <a:off x="4656353" y="3520454"/>
            <a:ext cx="3291631" cy="164421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0" name="矩形 9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14</a:t>
            </a:r>
            <a:endParaRPr lang="zh-TW" altLang="en-US" dirty="0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/>
          <a:srcRect l="50231" t="710" r="26027" b="66887"/>
          <a:stretch/>
        </p:blipFill>
        <p:spPr>
          <a:xfrm>
            <a:off x="1171292" y="3503521"/>
            <a:ext cx="3325530" cy="166114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4" name="文字方塊 13"/>
          <p:cNvSpPr txBox="1"/>
          <p:nvPr/>
        </p:nvSpPr>
        <p:spPr>
          <a:xfrm>
            <a:off x="4656353" y="5200559"/>
            <a:ext cx="1806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prior U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171292" y="5200559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Predicted projection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403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3: Color filtering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Robot shape prior mask not perfectly aligned.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Use </a:t>
            </a:r>
            <a:r>
              <a:rPr lang="en-US" altLang="zh-TW" b="1" dirty="0">
                <a:solidFill>
                  <a:schemeClr val="accent6"/>
                </a:solidFill>
                <a:latin typeface="+mn-lt"/>
              </a:rPr>
              <a:t>color filter </a:t>
            </a:r>
            <a:r>
              <a:rPr lang="en-US" altLang="zh-TW" dirty="0" smtClean="0">
                <a:latin typeface="+mn-lt"/>
              </a:rPr>
              <a:t>to </a:t>
            </a:r>
            <a:r>
              <a:rPr lang="en-US" altLang="zh-TW" b="1" dirty="0" smtClean="0">
                <a:solidFill>
                  <a:schemeClr val="accent6"/>
                </a:solidFill>
                <a:latin typeface="+mn-lt"/>
              </a:rPr>
              <a:t>examine accuracy of shape prior</a:t>
            </a:r>
            <a:r>
              <a:rPr lang="en-US" altLang="zh-TW" dirty="0" smtClean="0">
                <a:latin typeface="+mn-lt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Important color space components</a:t>
            </a:r>
            <a:r>
              <a:rPr lang="en-US" altLang="zh-TW" baseline="30000" dirty="0" smtClean="0">
                <a:latin typeface="+mn-lt"/>
              </a:rPr>
              <a:t>2</a:t>
            </a:r>
            <a:r>
              <a:rPr lang="en-US" altLang="zh-TW" dirty="0" smtClean="0"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Saturation, Hue, Opponent 1, and Opponent 2.</a:t>
            </a:r>
            <a:endParaRPr lang="zh-TW" altLang="en-US" dirty="0">
              <a:latin typeface="+mn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87" y="5350769"/>
            <a:ext cx="5326513" cy="101664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887" y="2252712"/>
            <a:ext cx="7284201" cy="125248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15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586816" y="3477330"/>
            <a:ext cx="1806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prior U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971754" y="3477330"/>
            <a:ext cx="233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-25401" y="6469390"/>
            <a:ext cx="773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2</a:t>
            </a:r>
            <a:r>
              <a:rPr lang="en-US" altLang="zh-TW" sz="1000" dirty="0">
                <a:solidFill>
                  <a:schemeClr val="accent5"/>
                </a:solidFill>
              </a:rPr>
              <a:t>. </a:t>
            </a:r>
            <a:r>
              <a:rPr lang="en-US" altLang="zh-TW" sz="1000" dirty="0" smtClean="0">
                <a:solidFill>
                  <a:schemeClr val="accent5"/>
                </a:solidFill>
              </a:rPr>
              <a:t>Vision-based and marker-less surgical tool detection and tracking</a:t>
            </a:r>
            <a:r>
              <a:rPr lang="en-US" altLang="zh-TW" sz="1000" dirty="0">
                <a:solidFill>
                  <a:schemeClr val="accent5"/>
                </a:solidFill>
              </a:rPr>
              <a:t>: </a:t>
            </a:r>
            <a:r>
              <a:rPr lang="en-US" altLang="zh-TW" sz="1000" dirty="0" smtClean="0">
                <a:solidFill>
                  <a:schemeClr val="accent5"/>
                </a:solidFill>
              </a:rPr>
              <a:t>a review of the literature</a:t>
            </a:r>
            <a:r>
              <a:rPr lang="en-US" altLang="zh-TW" sz="1000" dirty="0">
                <a:solidFill>
                  <a:schemeClr val="accent5"/>
                </a:solidFill>
              </a:rPr>
              <a:t>, David </a:t>
            </a:r>
            <a:r>
              <a:rPr lang="en-US" altLang="zh-TW" sz="1000" dirty="0" smtClean="0">
                <a:solidFill>
                  <a:schemeClr val="accent5"/>
                </a:solidFill>
              </a:rPr>
              <a:t>Bouget, Max Allan,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Danail</a:t>
            </a:r>
            <a:r>
              <a:rPr lang="en-US" altLang="zh-TW" sz="1000" dirty="0" smtClean="0">
                <a:solidFill>
                  <a:schemeClr val="accent5"/>
                </a:solidFill>
              </a:rPr>
              <a:t>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Stoyanov</a:t>
            </a:r>
            <a:r>
              <a:rPr lang="en-US" altLang="zh-TW" sz="1000" dirty="0">
                <a:solidFill>
                  <a:schemeClr val="accent5"/>
                </a:solidFill>
              </a:rPr>
              <a:t>,</a:t>
            </a:r>
            <a:r>
              <a:rPr lang="en-US" altLang="zh-TW" sz="1000" dirty="0" smtClean="0">
                <a:solidFill>
                  <a:schemeClr val="accent5"/>
                </a:solidFill>
              </a:rPr>
              <a:t> Pierre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Jannin</a:t>
            </a:r>
            <a:r>
              <a:rPr lang="en-US" altLang="zh-TW" sz="1000" dirty="0">
                <a:solidFill>
                  <a:schemeClr val="accent5"/>
                </a:solidFill>
              </a:rPr>
              <a:t>, 2016 Elsevier B.V. </a:t>
            </a:r>
            <a:endParaRPr lang="en-US" altLang="zh-TW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1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Outline</a:t>
            </a:r>
            <a:endParaRPr lang="en-US" sz="36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Introduction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Overview (of the four stages)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Stage 1: Image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Stage 2: Depth mesh rendering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Conclusion</a:t>
            </a:r>
            <a:endParaRPr lang="en-US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Future work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0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67501" t="70854" r="402" b="1596"/>
          <a:stretch/>
        </p:blipFill>
        <p:spPr>
          <a:xfrm>
            <a:off x="6468063" y="4398310"/>
            <a:ext cx="2270942" cy="1226246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3: Color filtering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Weighted sum of color space components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Goal:  Darker regions --- surgical tool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            Brighter regions --- tissue background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38430" r="32900"/>
          <a:stretch/>
        </p:blipFill>
        <p:spPr>
          <a:xfrm>
            <a:off x="265219" y="3491323"/>
            <a:ext cx="4747444" cy="274044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403347" y="4313229"/>
            <a:ext cx="2400375" cy="1347946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16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266959" y="3952352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Likelihood </a:t>
            </a:r>
            <a:r>
              <a:rPr lang="en-US" altLang="zh-TW" dirty="0" smtClean="0"/>
              <a:t>Q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18487" y="3516313"/>
            <a:ext cx="4830564" cy="266239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>
            <a:off x="5255581" y="4944862"/>
            <a:ext cx="102016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5168199" y="4965569"/>
            <a:ext cx="2333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smtClean="0"/>
              <a:t>weighted sum</a:t>
            </a:r>
            <a:endParaRPr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84521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t="1" r="33819" b="59969"/>
          <a:stretch/>
        </p:blipFill>
        <p:spPr>
          <a:xfrm>
            <a:off x="921707" y="4649448"/>
            <a:ext cx="5024101" cy="1833948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4"/>
          <a:srcRect l="68744" t="359" r="1357" b="50385"/>
          <a:stretch/>
        </p:blipFill>
        <p:spPr>
          <a:xfrm>
            <a:off x="4434561" y="1978121"/>
            <a:ext cx="2210857" cy="189613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/>
          <a:srcRect l="19584" t="51755" r="50517" b="3210"/>
          <a:stretch/>
        </p:blipFill>
        <p:spPr>
          <a:xfrm>
            <a:off x="4484943" y="4643162"/>
            <a:ext cx="2185667" cy="1840234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4405885" y="1675764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Likelihood: </a:t>
            </a:r>
            <a:r>
              <a:rPr lang="en-US" altLang="zh-TW" dirty="0" smtClean="0"/>
              <a:t>Q</a:t>
            </a:r>
            <a:endParaRPr lang="zh-TW" altLang="en-US" dirty="0"/>
          </a:p>
        </p:txBody>
      </p:sp>
      <p:sp>
        <p:nvSpPr>
          <p:cNvPr id="25" name="弧形箭號 (上彎) 24"/>
          <p:cNvSpPr/>
          <p:nvPr/>
        </p:nvSpPr>
        <p:spPr>
          <a:xfrm rot="16200000">
            <a:off x="6401566" y="3952228"/>
            <a:ext cx="1117001" cy="364778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7143121" y="3874253"/>
            <a:ext cx="1957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 and  U may </a:t>
            </a:r>
            <a:r>
              <a:rPr lang="en-US" altLang="zh-TW" dirty="0" smtClean="0"/>
              <a:t>not </a:t>
            </a:r>
            <a:endParaRPr lang="en-US" altLang="zh-TW" dirty="0" smtClean="0"/>
          </a:p>
          <a:p>
            <a:r>
              <a:rPr lang="en-US" altLang="zh-TW" dirty="0" smtClean="0"/>
              <a:t>perfectly </a:t>
            </a:r>
            <a:r>
              <a:rPr lang="en-US" altLang="zh-TW" dirty="0" smtClean="0"/>
              <a:t>align.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17</a:t>
            </a:r>
            <a:endParaRPr lang="zh-TW" altLang="en-US" dirty="0"/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4"/>
          <a:srcRect l="19401" r="50700" b="50744"/>
          <a:stretch/>
        </p:blipFill>
        <p:spPr>
          <a:xfrm>
            <a:off x="1996181" y="1951267"/>
            <a:ext cx="2269400" cy="190803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05885" y="4284909"/>
            <a:ext cx="200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/>
              <a:t>Shape prior map: U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978425" y="1675764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3"/>
          <a:srcRect l="21285" t="44676" r="76610" b="47575"/>
          <a:stretch/>
        </p:blipFill>
        <p:spPr>
          <a:xfrm>
            <a:off x="4270172" y="3610965"/>
            <a:ext cx="159798" cy="278870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3"/>
          <a:srcRect l="21285" t="44676" r="76610" b="47575"/>
          <a:stretch/>
        </p:blipFill>
        <p:spPr>
          <a:xfrm>
            <a:off x="4279050" y="6210812"/>
            <a:ext cx="159798" cy="278870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3"/>
          <a:srcRect l="21285" t="44676" r="76610" b="47575"/>
          <a:stretch/>
        </p:blipFill>
        <p:spPr>
          <a:xfrm>
            <a:off x="2534649" y="6210812"/>
            <a:ext cx="159798" cy="278870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867841" y="4296355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Robot kinematics</a:t>
            </a:r>
            <a:endParaRPr lang="zh-TW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867841" y="4284909"/>
            <a:ext cx="5856635" cy="2284569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1868055" y="1717243"/>
            <a:ext cx="4830564" cy="2213269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09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Likelihood map: Q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Shape prior map: U</a:t>
            </a:r>
            <a:endParaRPr lang="zh-TW" altLang="en-US" dirty="0">
              <a:latin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/>
          <a:srcRect l="68744" t="359" r="1357" b="50385"/>
          <a:stretch/>
        </p:blipFill>
        <p:spPr>
          <a:xfrm>
            <a:off x="4252194" y="1399504"/>
            <a:ext cx="2070100" cy="1740467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/>
          <a:srcRect l="19584" t="51755" r="50517" b="3210"/>
          <a:stretch/>
        </p:blipFill>
        <p:spPr>
          <a:xfrm>
            <a:off x="6360394" y="1424903"/>
            <a:ext cx="2070100" cy="1715067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01" y="3491676"/>
            <a:ext cx="4144529" cy="1156432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631" y="4573803"/>
            <a:ext cx="6715125" cy="990600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6269988" y="1104208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prior U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4161788" y="1121236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Likelihood </a:t>
            </a:r>
            <a:r>
              <a:rPr lang="en-US" altLang="zh-TW" dirty="0" smtClean="0"/>
              <a:t>Q</a:t>
            </a:r>
            <a:endParaRPr lang="zh-TW" altLang="en-US" dirty="0"/>
          </a:p>
        </p:txBody>
      </p:sp>
      <p:sp>
        <p:nvSpPr>
          <p:cNvPr id="25" name="弧形箭號 (上彎) 24"/>
          <p:cNvSpPr/>
          <p:nvPr/>
        </p:nvSpPr>
        <p:spPr>
          <a:xfrm>
            <a:off x="6015942" y="3179589"/>
            <a:ext cx="612704" cy="206538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5588685" y="3400206"/>
            <a:ext cx="2841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May not perfectly align.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290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Exhaustive </a:t>
            </a:r>
            <a:r>
              <a:rPr lang="en-US" altLang="zh-TW" dirty="0">
                <a:latin typeface="+mn-lt"/>
              </a:rPr>
              <a:t>search in spatial </a:t>
            </a:r>
            <a:r>
              <a:rPr lang="en-US" altLang="zh-TW" dirty="0" smtClean="0">
                <a:latin typeface="+mn-lt"/>
              </a:rPr>
              <a:t>domain: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999999"/>
                </a:solidFill>
                <a:latin typeface="Calibri"/>
              </a:rPr>
              <a:t>Multiplication in frequency domain analogous to convolution in </a:t>
            </a:r>
            <a:r>
              <a:rPr lang="en-US" altLang="zh-TW" dirty="0" smtClean="0">
                <a:solidFill>
                  <a:srgbClr val="999999"/>
                </a:solidFill>
                <a:latin typeface="Calibri"/>
              </a:rPr>
              <a:t>spatial domain</a:t>
            </a:r>
            <a:r>
              <a:rPr lang="en-US" altLang="zh-TW" baseline="30000" dirty="0" smtClean="0">
                <a:solidFill>
                  <a:srgbClr val="999999"/>
                </a:solidFill>
                <a:latin typeface="Calibri"/>
              </a:rPr>
              <a:t>3</a:t>
            </a:r>
            <a:r>
              <a:rPr lang="en-US" altLang="zh-TW" dirty="0" smtClean="0">
                <a:solidFill>
                  <a:srgbClr val="999999"/>
                </a:solidFill>
                <a:latin typeface="Calibri"/>
              </a:rPr>
              <a:t>.</a:t>
            </a:r>
            <a:endParaRPr lang="en-US" altLang="zh-TW" dirty="0">
              <a:solidFill>
                <a:srgbClr val="999999"/>
              </a:solidFill>
              <a:latin typeface="Calibri"/>
            </a:endParaRPr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Goal: find min value point on the energy map: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87" y="4232054"/>
            <a:ext cx="3552825" cy="61912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203" y="2340412"/>
            <a:ext cx="6715125" cy="990600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-25401" y="6469390"/>
            <a:ext cx="77385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3. Image </a:t>
            </a:r>
            <a:r>
              <a:rPr lang="en-US" altLang="zh-TW" sz="1000" dirty="0">
                <a:solidFill>
                  <a:schemeClr val="accent5"/>
                </a:solidFill>
              </a:rPr>
              <a:t>Segmentation with One Shape Prior – A Template-Based Formulation, </a:t>
            </a:r>
            <a:r>
              <a:rPr lang="en-US" altLang="zh-TW" sz="1000" dirty="0" err="1">
                <a:solidFill>
                  <a:schemeClr val="accent5"/>
                </a:solidFill>
              </a:rPr>
              <a:t>Siqi</a:t>
            </a:r>
            <a:r>
              <a:rPr lang="en-US" altLang="zh-TW" sz="1000" dirty="0">
                <a:solidFill>
                  <a:schemeClr val="accent5"/>
                </a:solidFill>
              </a:rPr>
              <a:t> Chena, Daniel </a:t>
            </a:r>
            <a:r>
              <a:rPr lang="en-US" altLang="zh-TW" sz="1000" dirty="0" err="1">
                <a:solidFill>
                  <a:schemeClr val="accent5"/>
                </a:solidFill>
              </a:rPr>
              <a:t>Cremersb</a:t>
            </a:r>
            <a:r>
              <a:rPr lang="en-US" altLang="zh-TW" sz="1000" dirty="0">
                <a:solidFill>
                  <a:schemeClr val="accent5"/>
                </a:solidFill>
              </a:rPr>
              <a:t>, Richard J.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Radkea</a:t>
            </a:r>
            <a:r>
              <a:rPr lang="en-US" altLang="zh-TW" sz="1000" dirty="0">
                <a:solidFill>
                  <a:schemeClr val="accent5"/>
                </a:solidFill>
              </a:rPr>
              <a:t>, submitted to Image and Vision Computing</a:t>
            </a:r>
            <a:endParaRPr lang="en-US" altLang="zh-TW" sz="1000" dirty="0">
              <a:solidFill>
                <a:schemeClr val="accent5"/>
              </a:solidFill>
            </a:endParaRPr>
          </a:p>
          <a:p>
            <a:endParaRPr lang="en-US" altLang="zh-TW" sz="1000" dirty="0">
              <a:solidFill>
                <a:schemeClr val="accent5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5"/>
          <a:srcRect l="12450" b="55286"/>
          <a:stretch/>
        </p:blipFill>
        <p:spPr>
          <a:xfrm>
            <a:off x="1008187" y="5558023"/>
            <a:ext cx="5645642" cy="5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5437" t="47362" b="11206"/>
          <a:stretch/>
        </p:blipFill>
        <p:spPr>
          <a:xfrm>
            <a:off x="602758" y="6091169"/>
            <a:ext cx="6097814" cy="49723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12450" b="55286"/>
          <a:stretch/>
        </p:blipFill>
        <p:spPr>
          <a:xfrm>
            <a:off x="602758" y="5440021"/>
            <a:ext cx="5645642" cy="53663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07" y="1567610"/>
            <a:ext cx="7591425" cy="3598863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19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248400" y="3031067"/>
            <a:ext cx="2455619" cy="163406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>
            <a:stCxn id="20" idx="3"/>
          </p:cNvCxnSpPr>
          <p:nvPr/>
        </p:nvCxnSpPr>
        <p:spPr>
          <a:xfrm flipV="1">
            <a:off x="5744883" y="2396067"/>
            <a:ext cx="630516" cy="19700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V="1">
            <a:off x="5740401" y="2277534"/>
            <a:ext cx="668866" cy="1185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688691" y="1490133"/>
            <a:ext cx="5068644" cy="19896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676239" y="3648915"/>
            <a:ext cx="5068644" cy="143444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409267" y="1619579"/>
            <a:ext cx="1794933" cy="1306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6307543" y="1290004"/>
            <a:ext cx="180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energy map</a:t>
            </a:r>
            <a:endParaRPr lang="zh-TW" altLang="en-US" sz="1600" dirty="0"/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2442" y="3170991"/>
            <a:ext cx="2367534" cy="227573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6158051" y="3376918"/>
            <a:ext cx="180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Low energy</a:t>
            </a:r>
          </a:p>
          <a:p>
            <a:r>
              <a:rPr lang="en-US" altLang="zh-TW" sz="1200" dirty="0" smtClean="0"/>
              <a:t>(good match)</a:t>
            </a:r>
            <a:endParaRPr lang="zh-TW" altLang="en-US" sz="12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7915197" y="3376918"/>
            <a:ext cx="1809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High energy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6622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Modify the shape prior U by optimal shifting offset.</a:t>
            </a:r>
            <a:endParaRPr lang="zh-TW" altLang="en-US" dirty="0">
              <a:latin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7" y="2246312"/>
            <a:ext cx="7190555" cy="3620210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799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5: Color </a:t>
            </a:r>
            <a:r>
              <a:rPr lang="en-US" altLang="zh-TW" sz="3200" dirty="0" smtClean="0">
                <a:latin typeface="+mj-lt"/>
              </a:rPr>
              <a:t>mask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Q and U are nicely aligned.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Further improvement: pixel-wise classification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(1) Fine adjust the edges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(2) Deal with partial occlusion.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7"/>
          <a:stretch/>
        </p:blipFill>
        <p:spPr>
          <a:xfrm>
            <a:off x="659305" y="3534918"/>
            <a:ext cx="7989395" cy="220548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2667000" y="3534918"/>
            <a:ext cx="6083300" cy="233248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弧形箭號 (上彎) 12"/>
          <p:cNvSpPr/>
          <p:nvPr/>
        </p:nvSpPr>
        <p:spPr>
          <a:xfrm>
            <a:off x="342900" y="5867400"/>
            <a:ext cx="1422400" cy="469900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94569" y="6152634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dilate, blur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28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latin typeface="+mj-lt"/>
              </a:rPr>
              <a:t>Step 5: Color mask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Q and U are nicely aligned.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Further improvement: pixel-wise classification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(1) Fine adjust the edges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(2) Deal with partial occlusion.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7"/>
          <a:stretch/>
        </p:blipFill>
        <p:spPr>
          <a:xfrm>
            <a:off x="659305" y="3534918"/>
            <a:ext cx="7989395" cy="220548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4686300" y="3534918"/>
            <a:ext cx="4064000" cy="233248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弧形箭號 (上彎) 12"/>
          <p:cNvSpPr/>
          <p:nvPr/>
        </p:nvSpPr>
        <p:spPr>
          <a:xfrm>
            <a:off x="1961603" y="5867400"/>
            <a:ext cx="1422400" cy="469900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799036" y="6267812"/>
            <a:ext cx="263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multiply with color mask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199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latin typeface="+mj-lt"/>
              </a:rPr>
              <a:t>Step 5: Color mask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Q and U are nicely aligned.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Further improvement: pixel-wise classification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(1) Fine adjust the edges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(2) Deal with partial occlusion.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7"/>
          <a:stretch/>
        </p:blipFill>
        <p:spPr>
          <a:xfrm>
            <a:off x="659305" y="3534918"/>
            <a:ext cx="7989395" cy="220548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654800" y="3419740"/>
            <a:ext cx="2200715" cy="233248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弧形箭號 (上彎) 12"/>
          <p:cNvSpPr/>
          <p:nvPr/>
        </p:nvSpPr>
        <p:spPr>
          <a:xfrm>
            <a:off x="3942802" y="5855578"/>
            <a:ext cx="1422400" cy="469900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230809" y="6359584"/>
            <a:ext cx="2268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binary thresholding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12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5: Color </a:t>
            </a:r>
            <a:r>
              <a:rPr lang="en-US" altLang="zh-TW" sz="3200" dirty="0" smtClean="0">
                <a:latin typeface="+mj-lt"/>
              </a:rPr>
              <a:t>mask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Q and U are nicely aligned.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Further improvement: pixel-wise classification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(1) Fine adjust the edges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(2) Deal with partial occlusion.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7"/>
          <a:stretch/>
        </p:blipFill>
        <p:spPr>
          <a:xfrm>
            <a:off x="659305" y="3534918"/>
            <a:ext cx="7989395" cy="220548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3" name="弧形箭號 (上彎) 12"/>
          <p:cNvSpPr/>
          <p:nvPr/>
        </p:nvSpPr>
        <p:spPr>
          <a:xfrm>
            <a:off x="5854700" y="5826989"/>
            <a:ext cx="1422400" cy="469900"/>
          </a:xfrm>
          <a:prstGeom prst="curvedUpArrow">
            <a:avLst>
              <a:gd name="adj1" fmla="val 0"/>
              <a:gd name="adj2" fmla="val 29871"/>
              <a:gd name="adj3" fmla="val 25000"/>
            </a:avLst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176282" y="6296889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/>
              <a:t>morphologyEX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6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t="12060" b="9832"/>
          <a:stretch/>
        </p:blipFill>
        <p:spPr>
          <a:xfrm>
            <a:off x="1066801" y="4152899"/>
            <a:ext cx="6248400" cy="2324101"/>
          </a:xfrm>
          <a:prstGeom prst="rect">
            <a:avLst/>
          </a:prstGeom>
          <a:noFill/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j-lt"/>
              </a:rPr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  <a:latin typeface="+mn-lt"/>
              </a:rPr>
              <a:t>Robot Assisted Minimally Invasive Surgery (MIS)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Collaboration between </a:t>
            </a:r>
            <a:r>
              <a:rPr lang="en-US" dirty="0" smtClean="0">
                <a:latin typeface="+mn-lt"/>
              </a:rPr>
              <a:t>surgeons and machines</a:t>
            </a:r>
            <a:r>
              <a:rPr lang="en-US" dirty="0">
                <a:latin typeface="+mn-lt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Advantages:</a:t>
            </a:r>
            <a:r>
              <a:rPr lang="en-US" altLang="zh-TW" dirty="0">
                <a:latin typeface="+mn-lt"/>
              </a:rPr>
              <a:t> </a:t>
            </a: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	- High precision beyond human dexterity.</a:t>
            </a: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	- Remote surgical practices with teleoperation.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25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6" y="1537845"/>
            <a:ext cx="8963292" cy="427787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12995" y="3998619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Shape prior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6577" y="5414640"/>
            <a:ext cx="346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Fourier transform for U and Q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786930" y="4006873"/>
            <a:ext cx="245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L</a:t>
            </a:r>
            <a:r>
              <a:rPr lang="en-US" altLang="zh-TW" dirty="0" smtClean="0">
                <a:solidFill>
                  <a:schemeClr val="bg2"/>
                </a:solidFill>
              </a:rPr>
              <a:t>ikel</a:t>
            </a:r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ihood Q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677264" y="538764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Energy map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6351" y="2583566"/>
            <a:ext cx="366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Tool pose of U and modified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651904" y="4001967"/>
            <a:ext cx="366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U and modified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376492" y="2583566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1. Dilate 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482192" y="3997061"/>
            <a:ext cx="187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2. Color filtering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482192" y="538764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3. Binary </a:t>
            </a:r>
            <a:r>
              <a:rPr lang="en-US" altLang="zh-TW" dirty="0" err="1" smtClean="0">
                <a:solidFill>
                  <a:schemeClr val="bg2"/>
                </a:solidFill>
              </a:rPr>
              <a:t>thres</a:t>
            </a:r>
            <a:r>
              <a:rPr lang="en-US" altLang="zh-TW" dirty="0" smtClean="0">
                <a:solidFill>
                  <a:schemeClr val="bg2"/>
                </a:solidFill>
              </a:rPr>
              <a:t>.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644486" y="2594200"/>
            <a:ext cx="1573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4. Morphology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225306" y="258190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Raw image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174942" y="4028811"/>
            <a:ext cx="2221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Segmented tool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287120" y="5420368"/>
            <a:ext cx="286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Segmented tissue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88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" y="1511484"/>
            <a:ext cx="8963292" cy="427787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692014" y="1513548"/>
            <a:ext cx="5355004" cy="1425963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5507844" y="2939511"/>
            <a:ext cx="3545298" cy="2900508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cxnSp>
        <p:nvCxnSpPr>
          <p:cNvPr id="10" name="肘形接點 9"/>
          <p:cNvCxnSpPr/>
          <p:nvPr/>
        </p:nvCxnSpPr>
        <p:spPr>
          <a:xfrm>
            <a:off x="83726" y="1537844"/>
            <a:ext cx="3613203" cy="1382337"/>
          </a:xfrm>
          <a:prstGeom prst="bentConnector3">
            <a:avLst>
              <a:gd name="adj1" fmla="val 9952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 rot="16200000" flipH="1">
            <a:off x="3145458" y="3466736"/>
            <a:ext cx="2895544" cy="1802432"/>
          </a:xfrm>
          <a:prstGeom prst="bentConnector3">
            <a:avLst>
              <a:gd name="adj1" fmla="val 110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肘形接點 16"/>
          <p:cNvCxnSpPr/>
          <p:nvPr/>
        </p:nvCxnSpPr>
        <p:spPr>
          <a:xfrm>
            <a:off x="83952" y="1537845"/>
            <a:ext cx="5410494" cy="4277879"/>
          </a:xfrm>
          <a:prstGeom prst="bentConnector3">
            <a:avLst>
              <a:gd name="adj1" fmla="val -70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12995" y="3998619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Shape prior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6577" y="5414640"/>
            <a:ext cx="346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Fourier transform for U and Q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786930" y="4006873"/>
            <a:ext cx="245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L</a:t>
            </a:r>
            <a:r>
              <a:rPr lang="en-US" altLang="zh-TW" dirty="0" smtClean="0">
                <a:solidFill>
                  <a:schemeClr val="bg2"/>
                </a:solidFill>
              </a:rPr>
              <a:t>ikel</a:t>
            </a:r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ihood Q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677264" y="538764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Energy map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6351" y="2583566"/>
            <a:ext cx="366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Tool pose of U and modified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651904" y="4001967"/>
            <a:ext cx="366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U and modified U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56797" y="1144216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matching with DFT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817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10"/>
          <a:stretch/>
        </p:blipFill>
        <p:spPr>
          <a:xfrm>
            <a:off x="93936" y="3761116"/>
            <a:ext cx="3655912" cy="2913385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2549543" y="3672509"/>
            <a:ext cx="1282169" cy="100635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cxnSp>
        <p:nvCxnSpPr>
          <p:cNvPr id="10" name="肘形接點 9"/>
          <p:cNvCxnSpPr/>
          <p:nvPr/>
        </p:nvCxnSpPr>
        <p:spPr>
          <a:xfrm>
            <a:off x="93936" y="3761115"/>
            <a:ext cx="2435187" cy="937937"/>
          </a:xfrm>
          <a:prstGeom prst="bentConnector3">
            <a:avLst>
              <a:gd name="adj1" fmla="val 10101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 rot="16200000" flipH="1">
            <a:off x="2144834" y="5083576"/>
            <a:ext cx="2019934" cy="1210514"/>
          </a:xfrm>
          <a:prstGeom prst="bentConnector3">
            <a:avLst>
              <a:gd name="adj1" fmla="val 1315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肘形接點 16"/>
          <p:cNvCxnSpPr/>
          <p:nvPr/>
        </p:nvCxnSpPr>
        <p:spPr>
          <a:xfrm>
            <a:off x="94162" y="3761116"/>
            <a:ext cx="3655686" cy="2913385"/>
          </a:xfrm>
          <a:prstGeom prst="bentConnector3">
            <a:avLst>
              <a:gd name="adj1" fmla="val -2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0" y="3361067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matching with DFT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61343" y="5461259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Shape prior U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94162" y="6389846"/>
            <a:ext cx="3463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Fourier transform for U and Q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1238153" y="5462544"/>
            <a:ext cx="2455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L</a:t>
            </a:r>
            <a:r>
              <a:rPr lang="en-US" altLang="zh-TW" sz="1200" b="1" dirty="0" smtClean="0">
                <a:solidFill>
                  <a:schemeClr val="bg2"/>
                </a:solidFill>
              </a:rPr>
              <a:t>ikel</a:t>
            </a:r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ihood Q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10"/>
          <a:stretch/>
        </p:blipFill>
        <p:spPr>
          <a:xfrm>
            <a:off x="93936" y="3761116"/>
            <a:ext cx="3655912" cy="2913385"/>
          </a:xfrm>
          <a:prstGeom prst="rect">
            <a:avLst/>
          </a:prstGeom>
        </p:spPr>
      </p:pic>
      <p:sp>
        <p:nvSpPr>
          <p:cNvPr id="45" name="矩形 44"/>
          <p:cNvSpPr/>
          <p:nvPr/>
        </p:nvSpPr>
        <p:spPr>
          <a:xfrm>
            <a:off x="2537749" y="4733765"/>
            <a:ext cx="1213167" cy="1926033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>
            <a:off x="108572" y="3785299"/>
            <a:ext cx="2440972" cy="941419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2549543" y="3672509"/>
            <a:ext cx="1282169" cy="100635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cxnSp>
        <p:nvCxnSpPr>
          <p:cNvPr id="10" name="肘形接點 9"/>
          <p:cNvCxnSpPr/>
          <p:nvPr/>
        </p:nvCxnSpPr>
        <p:spPr>
          <a:xfrm>
            <a:off x="93936" y="3761115"/>
            <a:ext cx="2435187" cy="937937"/>
          </a:xfrm>
          <a:prstGeom prst="bentConnector3">
            <a:avLst>
              <a:gd name="adj1" fmla="val 10101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 rot="16200000" flipH="1">
            <a:off x="2144834" y="5083576"/>
            <a:ext cx="2019934" cy="1210514"/>
          </a:xfrm>
          <a:prstGeom prst="bentConnector3">
            <a:avLst>
              <a:gd name="adj1" fmla="val 1315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肘形接點 16"/>
          <p:cNvCxnSpPr/>
          <p:nvPr/>
        </p:nvCxnSpPr>
        <p:spPr>
          <a:xfrm>
            <a:off x="94162" y="3761116"/>
            <a:ext cx="3655686" cy="2913385"/>
          </a:xfrm>
          <a:prstGeom prst="bentConnector3">
            <a:avLst>
              <a:gd name="adj1" fmla="val -2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0" y="3361067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matching with DFT</a:t>
            </a:r>
            <a:endParaRPr lang="zh-TW" altLang="en-US" dirty="0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" t="33103" r="60067" b="1391"/>
          <a:stretch/>
        </p:blipFill>
        <p:spPr>
          <a:xfrm>
            <a:off x="4076441" y="1861791"/>
            <a:ext cx="4367602" cy="3398836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4115590" y="1058070"/>
            <a:ext cx="2004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Robot kinematics 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272878" y="1058070"/>
            <a:ext cx="2004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Color filtering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37" name="直線單箭頭接點 36"/>
          <p:cNvCxnSpPr/>
          <p:nvPr/>
        </p:nvCxnSpPr>
        <p:spPr>
          <a:xfrm>
            <a:off x="4764088" y="1344868"/>
            <a:ext cx="0" cy="2682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>
            <a:off x="6847114" y="1329004"/>
            <a:ext cx="0" cy="2682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4115589" y="1557741"/>
            <a:ext cx="244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Shape prior </a:t>
            </a:r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U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6282863" y="1552829"/>
            <a:ext cx="244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Likelihood Q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41" name="直線單箭頭接點 40"/>
          <p:cNvCxnSpPr/>
          <p:nvPr/>
        </p:nvCxnSpPr>
        <p:spPr>
          <a:xfrm>
            <a:off x="4764089" y="3459636"/>
            <a:ext cx="0" cy="2682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/>
          <p:cNvCxnSpPr/>
          <p:nvPr/>
        </p:nvCxnSpPr>
        <p:spPr>
          <a:xfrm>
            <a:off x="6847115" y="3443772"/>
            <a:ext cx="0" cy="2682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/>
          <p:cNvSpPr txBox="1"/>
          <p:nvPr/>
        </p:nvSpPr>
        <p:spPr>
          <a:xfrm>
            <a:off x="4115590" y="3672509"/>
            <a:ext cx="244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bg2"/>
                </a:solidFill>
              </a:rPr>
              <a:t>Fourier transform</a:t>
            </a:r>
          </a:p>
          <a:p>
            <a:r>
              <a:rPr lang="en-US" altLang="zh-TW" sz="1600" dirty="0" smtClean="0">
                <a:solidFill>
                  <a:schemeClr val="bg2"/>
                </a:solidFill>
              </a:rPr>
              <a:t>Of Shape prior U</a:t>
            </a:r>
            <a:endParaRPr lang="zh-TW" altLang="en-US" sz="1600" dirty="0">
              <a:solidFill>
                <a:schemeClr val="bg2"/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6282864" y="3667597"/>
            <a:ext cx="244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bg2"/>
                </a:solidFill>
              </a:rPr>
              <a:t>Fourier transform</a:t>
            </a:r>
          </a:p>
          <a:p>
            <a:r>
              <a:rPr lang="en-US" altLang="zh-TW" sz="1600" dirty="0">
                <a:solidFill>
                  <a:schemeClr val="bg2"/>
                </a:solidFill>
              </a:rPr>
              <a:t>Of </a:t>
            </a:r>
            <a:r>
              <a:rPr lang="en-US" altLang="zh-TW" sz="1600" dirty="0" smtClean="0">
                <a:solidFill>
                  <a:schemeClr val="bg2"/>
                </a:solidFill>
              </a:rPr>
              <a:t>L</a:t>
            </a:r>
            <a:r>
              <a:rPr lang="en-US" altLang="zh-TW" sz="1600" dirty="0" smtClean="0">
                <a:solidFill>
                  <a:schemeClr val="bg2"/>
                </a:solidFill>
              </a:rPr>
              <a:t>ikelihood Q</a:t>
            </a:r>
            <a:endParaRPr lang="zh-TW" altLang="en-US" sz="1600" dirty="0">
              <a:solidFill>
                <a:schemeClr val="bg2"/>
              </a:solidFill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1343" y="5461259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Shape prior U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94162" y="6389846"/>
            <a:ext cx="3463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Fourier transform for U and Q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1238153" y="5462544"/>
            <a:ext cx="2455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L</a:t>
            </a:r>
            <a:r>
              <a:rPr lang="en-US" altLang="zh-TW" sz="1200" b="1" dirty="0" smtClean="0">
                <a:solidFill>
                  <a:schemeClr val="bg2"/>
                </a:solidFill>
              </a:rPr>
              <a:t>ikel</a:t>
            </a:r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ihood Q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16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10"/>
          <a:stretch/>
        </p:blipFill>
        <p:spPr>
          <a:xfrm>
            <a:off x="93936" y="3761116"/>
            <a:ext cx="3655912" cy="2913385"/>
          </a:xfrm>
          <a:prstGeom prst="rect">
            <a:avLst/>
          </a:prstGeom>
        </p:spPr>
      </p:pic>
      <p:sp>
        <p:nvSpPr>
          <p:cNvPr id="45" name="矩形 44"/>
          <p:cNvSpPr/>
          <p:nvPr/>
        </p:nvSpPr>
        <p:spPr>
          <a:xfrm>
            <a:off x="111414" y="4724930"/>
            <a:ext cx="2426335" cy="1926033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t="-72" r="60118" b="66958"/>
          <a:stretch/>
        </p:blipFill>
        <p:spPr>
          <a:xfrm>
            <a:off x="2502983" y="1133842"/>
            <a:ext cx="4326795" cy="1718173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7513349" y="5851644"/>
            <a:ext cx="1282169" cy="100635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7" t="33463" r="40155" b="-161"/>
          <a:stretch/>
        </p:blipFill>
        <p:spPr>
          <a:xfrm>
            <a:off x="6847114" y="3238093"/>
            <a:ext cx="2146760" cy="3460707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2913239" y="2828795"/>
            <a:ext cx="2004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Raw tool pose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037436" y="2832837"/>
            <a:ext cx="2004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Modified tool pose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37" name="直線單箭頭接點 36"/>
          <p:cNvCxnSpPr/>
          <p:nvPr/>
        </p:nvCxnSpPr>
        <p:spPr>
          <a:xfrm flipV="1">
            <a:off x="3599048" y="3151204"/>
            <a:ext cx="0" cy="4629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>
            <a:off x="4422617" y="2998072"/>
            <a:ext cx="59748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/>
          <p:cNvSpPr txBox="1"/>
          <p:nvPr/>
        </p:nvSpPr>
        <p:spPr>
          <a:xfrm>
            <a:off x="6798778" y="4422580"/>
            <a:ext cx="244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3"/>
                </a:solidFill>
              </a:rPr>
              <a:t>U and modified U</a:t>
            </a:r>
            <a:endParaRPr lang="zh-TW" altLang="en-US" sz="1600" dirty="0">
              <a:solidFill>
                <a:schemeClr val="accent3"/>
              </a:solidFill>
            </a:endParaRPr>
          </a:p>
        </p:txBody>
      </p:sp>
      <p:cxnSp>
        <p:nvCxnSpPr>
          <p:cNvPr id="41" name="直線單箭頭接點 40"/>
          <p:cNvCxnSpPr/>
          <p:nvPr/>
        </p:nvCxnSpPr>
        <p:spPr>
          <a:xfrm>
            <a:off x="6420318" y="5868160"/>
            <a:ext cx="28730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/>
          <p:cNvCxnSpPr/>
          <p:nvPr/>
        </p:nvCxnSpPr>
        <p:spPr>
          <a:xfrm flipH="1" flipV="1">
            <a:off x="7321921" y="4761134"/>
            <a:ext cx="1" cy="2655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/>
          <p:cNvSpPr txBox="1"/>
          <p:nvPr/>
        </p:nvSpPr>
        <p:spPr>
          <a:xfrm>
            <a:off x="4311554" y="5575773"/>
            <a:ext cx="244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Fourier transform of U</a:t>
            </a:r>
          </a:p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Fourier transform of Q</a:t>
            </a:r>
            <a:endParaRPr lang="en-US" altLang="zh-TW" sz="16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6829778" y="4968446"/>
            <a:ext cx="244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Energy map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549543" y="3672509"/>
            <a:ext cx="1282169" cy="100635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肘形接點 30"/>
          <p:cNvCxnSpPr/>
          <p:nvPr/>
        </p:nvCxnSpPr>
        <p:spPr>
          <a:xfrm>
            <a:off x="93936" y="3761115"/>
            <a:ext cx="2435187" cy="937937"/>
          </a:xfrm>
          <a:prstGeom prst="bentConnector3">
            <a:avLst>
              <a:gd name="adj1" fmla="val 10101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/>
          <p:nvPr/>
        </p:nvCxnSpPr>
        <p:spPr>
          <a:xfrm rot="16200000" flipH="1">
            <a:off x="2144834" y="5083576"/>
            <a:ext cx="2019934" cy="1210514"/>
          </a:xfrm>
          <a:prstGeom prst="bentConnector3">
            <a:avLst>
              <a:gd name="adj1" fmla="val 1315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32"/>
          <p:cNvCxnSpPr/>
          <p:nvPr/>
        </p:nvCxnSpPr>
        <p:spPr>
          <a:xfrm>
            <a:off x="94162" y="3761116"/>
            <a:ext cx="3655686" cy="2913385"/>
          </a:xfrm>
          <a:prstGeom prst="bentConnector3">
            <a:avLst>
              <a:gd name="adj1" fmla="val -2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0" y="3361067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matching with DFT</a:t>
            </a:r>
            <a:endParaRPr lang="zh-TW" altLang="en-US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2847581" y="3563621"/>
            <a:ext cx="244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Robot kinematics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4053878" y="3055806"/>
            <a:ext cx="200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Shape matching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4236137" y="3222738"/>
            <a:ext cx="2004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accent4">
                    <a:lumMod val="10000"/>
                  </a:schemeClr>
                </a:solidFill>
              </a:rPr>
              <a:t>with DFT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83725" y="4485679"/>
            <a:ext cx="3660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Tool pose of U and modified U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2457098" y="5460763"/>
            <a:ext cx="362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U and modified U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2457098" y="6393209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Energy map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06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6" y="1537845"/>
            <a:ext cx="8963292" cy="4277877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4036" y="1446055"/>
            <a:ext cx="3650153" cy="4369667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3654189" y="2996252"/>
            <a:ext cx="1801467" cy="3536489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5376492" y="2583566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1. Dilate 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482192" y="3997061"/>
            <a:ext cx="187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2. Color filtering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482192" y="538764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3. Binary </a:t>
            </a:r>
            <a:r>
              <a:rPr lang="en-US" altLang="zh-TW" dirty="0" err="1" smtClean="0">
                <a:solidFill>
                  <a:schemeClr val="bg2"/>
                </a:solidFill>
              </a:rPr>
              <a:t>thres</a:t>
            </a:r>
            <a:r>
              <a:rPr lang="en-US" altLang="zh-TW" dirty="0" smtClean="0">
                <a:solidFill>
                  <a:schemeClr val="bg2"/>
                </a:solidFill>
              </a:rPr>
              <a:t>.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644486" y="2594200"/>
            <a:ext cx="1573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4. Morphology</a:t>
            </a:r>
            <a:endParaRPr lang="zh-TW" altLang="en-US" dirty="0">
              <a:solidFill>
                <a:schemeClr val="bg2"/>
              </a:solidFill>
            </a:endParaRPr>
          </a:p>
        </p:txBody>
      </p:sp>
      <p:cxnSp>
        <p:nvCxnSpPr>
          <p:cNvPr id="30" name="肘形接點 29"/>
          <p:cNvCxnSpPr/>
          <p:nvPr/>
        </p:nvCxnSpPr>
        <p:spPr>
          <a:xfrm rot="16200000" flipH="1">
            <a:off x="3297461" y="1861855"/>
            <a:ext cx="4284574" cy="3571116"/>
          </a:xfrm>
          <a:prstGeom prst="bentConnector3">
            <a:avLst>
              <a:gd name="adj1" fmla="val 20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/>
          <p:nvPr/>
        </p:nvCxnSpPr>
        <p:spPr>
          <a:xfrm>
            <a:off x="3673494" y="1497525"/>
            <a:ext cx="1766253" cy="1466007"/>
          </a:xfrm>
          <a:prstGeom prst="bentConnector3">
            <a:avLst>
              <a:gd name="adj1" fmla="val -177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/>
          <p:nvPr/>
        </p:nvCxnSpPr>
        <p:spPr>
          <a:xfrm rot="16200000" flipH="1">
            <a:off x="4946890" y="3464103"/>
            <a:ext cx="2793389" cy="1782848"/>
          </a:xfrm>
          <a:prstGeom prst="bentConnector3">
            <a:avLst>
              <a:gd name="adj1" fmla="val 10068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4652807" y="1140038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mask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265040" y="1513548"/>
            <a:ext cx="1781977" cy="4369667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854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8" r="19899"/>
          <a:stretch/>
        </p:blipFill>
        <p:spPr>
          <a:xfrm>
            <a:off x="225358" y="3435645"/>
            <a:ext cx="2690418" cy="3199495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70941" y="4473624"/>
            <a:ext cx="1357585" cy="2315365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1466818" y="4207259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1. Dilate 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502621" y="5282699"/>
            <a:ext cx="1877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2. Color filtering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502621" y="6368774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3. Binary </a:t>
            </a:r>
            <a:r>
              <a:rPr lang="en-US" altLang="zh-TW" sz="1200" b="1" dirty="0" err="1" smtClean="0">
                <a:solidFill>
                  <a:schemeClr val="bg2"/>
                </a:solidFill>
              </a:rPr>
              <a:t>thres</a:t>
            </a:r>
            <a:r>
              <a:rPr lang="en-US" altLang="zh-TW" sz="1200" b="1" dirty="0" smtClean="0">
                <a:solidFill>
                  <a:schemeClr val="bg2"/>
                </a:solidFill>
              </a:rPr>
              <a:t>.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cxnSp>
        <p:nvCxnSpPr>
          <p:cNvPr id="30" name="肘形接點 29"/>
          <p:cNvCxnSpPr/>
          <p:nvPr/>
        </p:nvCxnSpPr>
        <p:spPr>
          <a:xfrm rot="16200000" flipH="1">
            <a:off x="-56387" y="3674949"/>
            <a:ext cx="3199492" cy="2720888"/>
          </a:xfrm>
          <a:prstGeom prst="bentConnector3">
            <a:avLst>
              <a:gd name="adj1" fmla="val 390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/>
          <p:nvPr/>
        </p:nvCxnSpPr>
        <p:spPr>
          <a:xfrm>
            <a:off x="224252" y="3435645"/>
            <a:ext cx="1360145" cy="1037979"/>
          </a:xfrm>
          <a:prstGeom prst="bentConnector3">
            <a:avLst>
              <a:gd name="adj1" fmla="val -264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/>
          <p:nvPr/>
        </p:nvCxnSpPr>
        <p:spPr>
          <a:xfrm rot="16200000" flipH="1">
            <a:off x="1160861" y="4855354"/>
            <a:ext cx="2110608" cy="1347150"/>
          </a:xfrm>
          <a:prstGeom prst="bentConnector3">
            <a:avLst>
              <a:gd name="adj1" fmla="val 101907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13046" y="3066059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mask</a:t>
            </a:r>
            <a:endParaRPr lang="zh-TW" altLang="en-US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41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8" r="19899"/>
          <a:stretch/>
        </p:blipFill>
        <p:spPr>
          <a:xfrm>
            <a:off x="225358" y="3435645"/>
            <a:ext cx="2690418" cy="3199495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>
            <a:off x="206445" y="3479598"/>
            <a:ext cx="1370648" cy="1005987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1" t="26" r="20228" b="351"/>
          <a:stretch/>
        </p:blipFill>
        <p:spPr>
          <a:xfrm>
            <a:off x="3580876" y="933907"/>
            <a:ext cx="3790741" cy="5711866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3265518" y="4673239"/>
            <a:ext cx="4217271" cy="65366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170941" y="4473624"/>
            <a:ext cx="1357585" cy="2315365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1466818" y="4207259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1. Dilate 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502621" y="5282699"/>
            <a:ext cx="1877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2. Color filtering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502621" y="6368774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3. Binary </a:t>
            </a:r>
            <a:r>
              <a:rPr lang="en-US" altLang="zh-TW" sz="1200" b="1" dirty="0" err="1" smtClean="0">
                <a:solidFill>
                  <a:schemeClr val="bg2"/>
                </a:solidFill>
              </a:rPr>
              <a:t>thres</a:t>
            </a:r>
            <a:r>
              <a:rPr lang="en-US" altLang="zh-TW" sz="1200" b="1" dirty="0" smtClean="0">
                <a:solidFill>
                  <a:schemeClr val="bg2"/>
                </a:solidFill>
              </a:rPr>
              <a:t>.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cxnSp>
        <p:nvCxnSpPr>
          <p:cNvPr id="30" name="肘形接點 29"/>
          <p:cNvCxnSpPr/>
          <p:nvPr/>
        </p:nvCxnSpPr>
        <p:spPr>
          <a:xfrm rot="16200000" flipH="1">
            <a:off x="-56387" y="3674949"/>
            <a:ext cx="3199492" cy="2720888"/>
          </a:xfrm>
          <a:prstGeom prst="bentConnector3">
            <a:avLst>
              <a:gd name="adj1" fmla="val 390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/>
          <p:nvPr/>
        </p:nvCxnSpPr>
        <p:spPr>
          <a:xfrm>
            <a:off x="224252" y="3435645"/>
            <a:ext cx="1360145" cy="1037979"/>
          </a:xfrm>
          <a:prstGeom prst="bentConnector3">
            <a:avLst>
              <a:gd name="adj1" fmla="val -264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/>
          <p:nvPr/>
        </p:nvCxnSpPr>
        <p:spPr>
          <a:xfrm rot="16200000" flipH="1">
            <a:off x="1160861" y="4855354"/>
            <a:ext cx="2110608" cy="1347150"/>
          </a:xfrm>
          <a:prstGeom prst="bentConnector3">
            <a:avLst>
              <a:gd name="adj1" fmla="val 101907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13046" y="3066059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mask</a:t>
            </a:r>
            <a:endParaRPr lang="zh-TW" altLang="en-US" dirty="0"/>
          </a:p>
        </p:txBody>
      </p:sp>
      <p:cxnSp>
        <p:nvCxnSpPr>
          <p:cNvPr id="40" name="直線單箭頭接點 39"/>
          <p:cNvCxnSpPr/>
          <p:nvPr/>
        </p:nvCxnSpPr>
        <p:spPr>
          <a:xfrm flipH="1">
            <a:off x="4640119" y="4693997"/>
            <a:ext cx="1" cy="2857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3556810" y="2413221"/>
            <a:ext cx="3307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1. Dilate and blur the edges 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3652395" y="4336818"/>
            <a:ext cx="3567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2. </a:t>
            </a:r>
            <a:r>
              <a:rPr lang="en-US" altLang="zh-TW" dirty="0" smtClean="0">
                <a:solidFill>
                  <a:schemeClr val="bg2"/>
                </a:solidFill>
              </a:rPr>
              <a:t>Multiplication with color filter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388152" y="2749563"/>
            <a:ext cx="4050830" cy="65981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/>
          <p:cNvSpPr txBox="1"/>
          <p:nvPr/>
        </p:nvSpPr>
        <p:spPr>
          <a:xfrm>
            <a:off x="3556810" y="6227425"/>
            <a:ext cx="2438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3. Binary </a:t>
            </a:r>
            <a:r>
              <a:rPr lang="en-US" altLang="zh-TW" dirty="0" smtClean="0">
                <a:solidFill>
                  <a:schemeClr val="bg2"/>
                </a:solidFill>
              </a:rPr>
              <a:t>thresholding</a:t>
            </a:r>
            <a:endParaRPr lang="zh-TW" altLang="en-US" dirty="0">
              <a:solidFill>
                <a:schemeClr val="bg2"/>
              </a:solidFill>
            </a:endParaRPr>
          </a:p>
        </p:txBody>
      </p:sp>
      <p:cxnSp>
        <p:nvCxnSpPr>
          <p:cNvPr id="39" name="直線單箭頭接點 38"/>
          <p:cNvCxnSpPr/>
          <p:nvPr/>
        </p:nvCxnSpPr>
        <p:spPr>
          <a:xfrm flipH="1">
            <a:off x="4640120" y="2777490"/>
            <a:ext cx="1" cy="2857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12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8" r="19899"/>
          <a:stretch/>
        </p:blipFill>
        <p:spPr>
          <a:xfrm>
            <a:off x="225358" y="3435645"/>
            <a:ext cx="2690418" cy="319949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1553350" y="3430021"/>
            <a:ext cx="1370648" cy="3205118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170941" y="4473624"/>
            <a:ext cx="1357585" cy="2315365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161510" y="4208586"/>
            <a:ext cx="1573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4. Morphology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cxnSp>
        <p:nvCxnSpPr>
          <p:cNvPr id="30" name="肘形接點 29"/>
          <p:cNvCxnSpPr/>
          <p:nvPr/>
        </p:nvCxnSpPr>
        <p:spPr>
          <a:xfrm rot="16200000" flipH="1">
            <a:off x="-56387" y="3674949"/>
            <a:ext cx="3199492" cy="2720888"/>
          </a:xfrm>
          <a:prstGeom prst="bentConnector3">
            <a:avLst>
              <a:gd name="adj1" fmla="val 390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/>
          <p:nvPr/>
        </p:nvCxnSpPr>
        <p:spPr>
          <a:xfrm>
            <a:off x="224252" y="3435645"/>
            <a:ext cx="1360145" cy="1037979"/>
          </a:xfrm>
          <a:prstGeom prst="bentConnector3">
            <a:avLst>
              <a:gd name="adj1" fmla="val -264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/>
          <p:nvPr/>
        </p:nvCxnSpPr>
        <p:spPr>
          <a:xfrm rot="16200000" flipH="1">
            <a:off x="1160861" y="4855354"/>
            <a:ext cx="2110608" cy="1347150"/>
          </a:xfrm>
          <a:prstGeom prst="bentConnector3">
            <a:avLst>
              <a:gd name="adj1" fmla="val 101907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13046" y="3066059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mask</a:t>
            </a:r>
            <a:endParaRPr lang="zh-TW" altLang="en-US" dirty="0"/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9" r="40871" b="71112"/>
          <a:stretch/>
        </p:blipFill>
        <p:spPr>
          <a:xfrm>
            <a:off x="3580877" y="940426"/>
            <a:ext cx="3776702" cy="1881637"/>
          </a:xfrm>
          <a:prstGeom prst="rect">
            <a:avLst/>
          </a:prstGeom>
        </p:spPr>
      </p:pic>
      <p:sp>
        <p:nvSpPr>
          <p:cNvPr id="47" name="文字方塊 46"/>
          <p:cNvSpPr txBox="1"/>
          <p:nvPr/>
        </p:nvSpPr>
        <p:spPr>
          <a:xfrm>
            <a:off x="3642779" y="2779631"/>
            <a:ext cx="39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4. </a:t>
            </a:r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Morphology: eliminate black spots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53" name="直線單箭頭接點 52"/>
          <p:cNvCxnSpPr/>
          <p:nvPr/>
        </p:nvCxnSpPr>
        <p:spPr>
          <a:xfrm flipH="1">
            <a:off x="4642995" y="3144283"/>
            <a:ext cx="1" cy="2857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文字方塊 53"/>
          <p:cNvSpPr txBox="1"/>
          <p:nvPr/>
        </p:nvSpPr>
        <p:spPr>
          <a:xfrm>
            <a:off x="3744107" y="3424141"/>
            <a:ext cx="3558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This is also the</a:t>
            </a:r>
          </a:p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surgical tool segmentation mask.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2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6" y="1537845"/>
            <a:ext cx="8963292" cy="427787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036" y="1446055"/>
            <a:ext cx="7243286" cy="4369667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7225306" y="2581901"/>
            <a:ext cx="154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Raw image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174942" y="4028811"/>
            <a:ext cx="2221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Segmented tool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287120" y="5420368"/>
            <a:ext cx="286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Segmented tissue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26" name="肘形接點 25"/>
          <p:cNvCxnSpPr/>
          <p:nvPr/>
        </p:nvCxnSpPr>
        <p:spPr>
          <a:xfrm rot="16200000" flipH="1">
            <a:off x="6010338" y="2764140"/>
            <a:ext cx="4256815" cy="1782847"/>
          </a:xfrm>
          <a:prstGeom prst="bentConnector3">
            <a:avLst>
              <a:gd name="adj1" fmla="val 100584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肘形接點 28"/>
          <p:cNvCxnSpPr/>
          <p:nvPr/>
        </p:nvCxnSpPr>
        <p:spPr>
          <a:xfrm rot="16200000" flipH="1">
            <a:off x="6009455" y="2769985"/>
            <a:ext cx="4283604" cy="1807869"/>
          </a:xfrm>
          <a:prstGeom prst="bentConnector3">
            <a:avLst>
              <a:gd name="adj1" fmla="val 42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7014739" y="1144216"/>
            <a:ext cx="224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950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Introduction</a:t>
            </a:r>
            <a:endParaRPr lang="en-US" sz="36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Lack </a:t>
            </a:r>
            <a:r>
              <a:rPr lang="en-US" dirty="0">
                <a:latin typeface="+mn-lt"/>
              </a:rPr>
              <a:t>of </a:t>
            </a:r>
            <a:r>
              <a:rPr lang="en-US" dirty="0" smtClean="0">
                <a:latin typeface="+mn-lt"/>
              </a:rPr>
              <a:t>force feedback </a:t>
            </a:r>
            <a:r>
              <a:rPr lang="en-US" dirty="0">
                <a:latin typeface="+mn-lt"/>
              </a:rPr>
              <a:t>is a major </a:t>
            </a:r>
            <a:r>
              <a:rPr lang="en-US" dirty="0" smtClean="0">
                <a:latin typeface="+mn-lt"/>
              </a:rPr>
              <a:t>drawback.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Unintentional </a:t>
            </a:r>
            <a:r>
              <a:rPr lang="en-US" dirty="0">
                <a:latin typeface="+mn-lt"/>
              </a:rPr>
              <a:t>tissue damage.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Solution: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(1) Direct force sensing: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Force sensors</a:t>
            </a:r>
            <a:r>
              <a:rPr lang="en-US" baseline="30000" dirty="0" smtClean="0">
                <a:latin typeface="+mn-lt"/>
              </a:rPr>
              <a:t>1</a:t>
            </a:r>
            <a:r>
              <a:rPr lang="en-US" dirty="0" smtClean="0">
                <a:latin typeface="+mn-lt"/>
              </a:rPr>
              <a:t> on the surgical tool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Difficulties during sterilization procedures. 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3"/>
          <a:srcRect r="30037"/>
          <a:stretch/>
        </p:blipFill>
        <p:spPr>
          <a:xfrm>
            <a:off x="1224016" y="4373060"/>
            <a:ext cx="2941583" cy="1968471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3"/>
          <a:srcRect l="70404"/>
          <a:stretch/>
        </p:blipFill>
        <p:spPr>
          <a:xfrm>
            <a:off x="4512952" y="4373059"/>
            <a:ext cx="1244363" cy="1968471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-25401" y="6469390"/>
            <a:ext cx="77385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1. Soo-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Chul</a:t>
            </a:r>
            <a:r>
              <a:rPr lang="en-US" altLang="zh-TW" sz="1000" dirty="0" smtClean="0">
                <a:solidFill>
                  <a:schemeClr val="accent5"/>
                </a:solidFill>
              </a:rPr>
              <a:t> Lim;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Hyung</a:t>
            </a:r>
            <a:r>
              <a:rPr lang="en-US" altLang="zh-TW" sz="1000" dirty="0" smtClean="0">
                <a:solidFill>
                  <a:schemeClr val="accent5"/>
                </a:solidFill>
              </a:rPr>
              <a:t> Lee;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Joonah</a:t>
            </a:r>
            <a:r>
              <a:rPr lang="en-US" altLang="zh-TW" sz="1000" dirty="0" smtClean="0">
                <a:solidFill>
                  <a:schemeClr val="accent5"/>
                </a:solidFill>
              </a:rPr>
              <a:t> Park </a:t>
            </a:r>
            <a:r>
              <a:rPr lang="en-US" altLang="zh-TW" sz="1000" baseline="30000" dirty="0" smtClean="0">
                <a:solidFill>
                  <a:schemeClr val="accent5"/>
                </a:solidFill>
              </a:rPr>
              <a:t> </a:t>
            </a:r>
            <a:r>
              <a:rPr lang="en-US" altLang="zh-TW" sz="1000" dirty="0" smtClean="0">
                <a:solidFill>
                  <a:schemeClr val="accent5"/>
                </a:solidFill>
              </a:rPr>
              <a:t>, </a:t>
            </a:r>
            <a:r>
              <a:rPr lang="en-US" altLang="zh-TW" sz="1000" dirty="0">
                <a:solidFill>
                  <a:schemeClr val="accent5"/>
                </a:solidFill>
              </a:rPr>
              <a:t>2014, p. 733 – </a:t>
            </a:r>
            <a:r>
              <a:rPr lang="en-US" altLang="zh-TW" sz="1000" dirty="0" smtClean="0">
                <a:solidFill>
                  <a:schemeClr val="accent5"/>
                </a:solidFill>
              </a:rPr>
              <a:t>735, </a:t>
            </a:r>
            <a:r>
              <a:rPr lang="en-US" altLang="zh-TW" sz="1000" dirty="0">
                <a:solidFill>
                  <a:schemeClr val="accent5"/>
                </a:solidFill>
              </a:rPr>
              <a:t>The Institution of Engineering and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Technology,Grip</a:t>
            </a:r>
            <a:r>
              <a:rPr lang="en-US" altLang="zh-TW" sz="1000" dirty="0" smtClean="0">
                <a:solidFill>
                  <a:schemeClr val="accent5"/>
                </a:solidFill>
              </a:rPr>
              <a:t> force measurement of forceps with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fibre</a:t>
            </a:r>
            <a:r>
              <a:rPr lang="en-US" altLang="zh-TW" sz="1000" dirty="0" smtClean="0">
                <a:solidFill>
                  <a:schemeClr val="accent5"/>
                </a:solidFill>
              </a:rPr>
              <a:t> Bragg grating sensors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24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9"/>
          <a:stretch/>
        </p:blipFill>
        <p:spPr>
          <a:xfrm>
            <a:off x="370935" y="3183844"/>
            <a:ext cx="1466491" cy="348365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370933" y="4074977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Raw image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27541" y="5154975"/>
            <a:ext cx="2221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Segmented tool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70933" y="6390500"/>
            <a:ext cx="2860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Segmented tissue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26" name="肘形接點 25"/>
          <p:cNvCxnSpPr/>
          <p:nvPr/>
        </p:nvCxnSpPr>
        <p:spPr>
          <a:xfrm rot="16200000" flipH="1">
            <a:off x="-622340" y="4177118"/>
            <a:ext cx="3483656" cy="1497107"/>
          </a:xfrm>
          <a:prstGeom prst="bentConnector3">
            <a:avLst>
              <a:gd name="adj1" fmla="val 9977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肘形接點 28"/>
          <p:cNvCxnSpPr/>
          <p:nvPr/>
        </p:nvCxnSpPr>
        <p:spPr>
          <a:xfrm rot="16200000" flipH="1">
            <a:off x="-629865" y="4184644"/>
            <a:ext cx="3483655" cy="1482054"/>
          </a:xfrm>
          <a:prstGeom prst="bentConnector3">
            <a:avLst>
              <a:gd name="adj1" fmla="val -76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300911" y="2747119"/>
            <a:ext cx="224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69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316764" y="4542635"/>
            <a:ext cx="1539655" cy="2315365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9"/>
          <a:stretch/>
        </p:blipFill>
        <p:spPr>
          <a:xfrm>
            <a:off x="370935" y="3183844"/>
            <a:ext cx="1466491" cy="348365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25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370933" y="4074977"/>
            <a:ext cx="1540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Raw image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27541" y="5154975"/>
            <a:ext cx="2221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2"/>
                </a:solidFill>
              </a:rPr>
              <a:t>Segmented tool</a:t>
            </a:r>
            <a:endParaRPr lang="zh-TW" altLang="en-US" sz="1200" b="1" dirty="0">
              <a:solidFill>
                <a:schemeClr val="bg2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70933" y="6390500"/>
            <a:ext cx="2860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4">
                    <a:lumMod val="10000"/>
                  </a:schemeClr>
                </a:solidFill>
              </a:rPr>
              <a:t>Segmented tissue</a:t>
            </a:r>
            <a:endParaRPr lang="zh-TW" altLang="en-US" sz="1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26" name="肘形接點 25"/>
          <p:cNvCxnSpPr/>
          <p:nvPr/>
        </p:nvCxnSpPr>
        <p:spPr>
          <a:xfrm rot="16200000" flipH="1">
            <a:off x="-622340" y="4177118"/>
            <a:ext cx="3483656" cy="1497107"/>
          </a:xfrm>
          <a:prstGeom prst="bentConnector3">
            <a:avLst>
              <a:gd name="adj1" fmla="val 9977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肘形接點 28"/>
          <p:cNvCxnSpPr/>
          <p:nvPr/>
        </p:nvCxnSpPr>
        <p:spPr>
          <a:xfrm rot="16200000" flipH="1">
            <a:off x="-629865" y="4184644"/>
            <a:ext cx="3483655" cy="1482054"/>
          </a:xfrm>
          <a:prstGeom prst="bentConnector3">
            <a:avLst>
              <a:gd name="adj1" fmla="val -76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/>
          <p:cNvSpPr txBox="1"/>
          <p:nvPr/>
        </p:nvSpPr>
        <p:spPr>
          <a:xfrm>
            <a:off x="300911" y="2747119"/>
            <a:ext cx="224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9" b="66792"/>
          <a:stretch/>
        </p:blipFill>
        <p:spPr>
          <a:xfrm>
            <a:off x="3851770" y="1363508"/>
            <a:ext cx="2967570" cy="2341001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64" t="33179" r="45" b="33613"/>
          <a:stretch/>
        </p:blipFill>
        <p:spPr>
          <a:xfrm>
            <a:off x="2166891" y="4337928"/>
            <a:ext cx="2951465" cy="2328297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5" t="66672" r="24" b="120"/>
          <a:stretch/>
        </p:blipFill>
        <p:spPr>
          <a:xfrm>
            <a:off x="5343081" y="4338372"/>
            <a:ext cx="2952518" cy="2329128"/>
          </a:xfrm>
          <a:prstGeom prst="rect">
            <a:avLst/>
          </a:prstGeom>
        </p:spPr>
      </p:pic>
      <p:cxnSp>
        <p:nvCxnSpPr>
          <p:cNvPr id="17" name="直線單箭頭接點 16"/>
          <p:cNvCxnSpPr/>
          <p:nvPr/>
        </p:nvCxnSpPr>
        <p:spPr>
          <a:xfrm flipH="1">
            <a:off x="4764088" y="3789239"/>
            <a:ext cx="1" cy="4242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>
            <a:off x="5669539" y="3789239"/>
            <a:ext cx="1" cy="4242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/>
          <p:cNvSpPr txBox="1"/>
          <p:nvPr/>
        </p:nvSpPr>
        <p:spPr>
          <a:xfrm>
            <a:off x="3772175" y="1005609"/>
            <a:ext cx="39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Raw image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2460106" y="6302598"/>
            <a:ext cx="39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Segmented tool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513915" y="6326538"/>
            <a:ext cx="39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Segmented tissue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354055" y="3955388"/>
            <a:ext cx="39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4">
                    <a:lumMod val="10000"/>
                  </a:schemeClr>
                </a:solidFill>
              </a:rPr>
              <a:t>(Foreground)                     (Background)</a:t>
            </a:r>
            <a:endParaRPr lang="zh-TW" alt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irst stage resul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89" y="1562388"/>
            <a:ext cx="8939164" cy="4253334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Result 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26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104588" y="5829936"/>
            <a:ext cx="3838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Displayed speed: x5 times faster (30fps)</a:t>
            </a:r>
            <a:br>
              <a:rPr lang="en-US" altLang="zh-TW" dirty="0" smtClean="0"/>
            </a:br>
            <a:r>
              <a:rPr lang="en-US" altLang="zh-TW" dirty="0" smtClean="0"/>
              <a:t>Original speed: ~ 6fps</a:t>
            </a:r>
            <a:endParaRPr lang="zh-TW" altLang="en-US" dirty="0"/>
          </a:p>
        </p:txBody>
      </p:sp>
      <p:cxnSp>
        <p:nvCxnSpPr>
          <p:cNvPr id="7" name="肘形接點 6"/>
          <p:cNvCxnSpPr/>
          <p:nvPr/>
        </p:nvCxnSpPr>
        <p:spPr>
          <a:xfrm>
            <a:off x="83726" y="1537844"/>
            <a:ext cx="3613203" cy="1382337"/>
          </a:xfrm>
          <a:prstGeom prst="bentConnector3">
            <a:avLst>
              <a:gd name="adj1" fmla="val 9952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肘形接點 7"/>
          <p:cNvCxnSpPr/>
          <p:nvPr/>
        </p:nvCxnSpPr>
        <p:spPr>
          <a:xfrm rot="16200000" flipH="1">
            <a:off x="3121772" y="3490422"/>
            <a:ext cx="2895542" cy="1755058"/>
          </a:xfrm>
          <a:prstGeom prst="bentConnector3">
            <a:avLst>
              <a:gd name="adj1" fmla="val 1737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/>
          <p:nvPr/>
        </p:nvCxnSpPr>
        <p:spPr>
          <a:xfrm>
            <a:off x="83952" y="1537845"/>
            <a:ext cx="5363120" cy="4277877"/>
          </a:xfrm>
          <a:prstGeom prst="bentConnector3">
            <a:avLst>
              <a:gd name="adj1" fmla="val -41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肘形接點 10"/>
          <p:cNvCxnSpPr/>
          <p:nvPr/>
        </p:nvCxnSpPr>
        <p:spPr>
          <a:xfrm rot="16200000" flipH="1">
            <a:off x="6010338" y="2764140"/>
            <a:ext cx="4256815" cy="1782847"/>
          </a:xfrm>
          <a:prstGeom prst="bentConnector3">
            <a:avLst>
              <a:gd name="adj1" fmla="val 100584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11"/>
          <p:cNvCxnSpPr/>
          <p:nvPr/>
        </p:nvCxnSpPr>
        <p:spPr>
          <a:xfrm rot="16200000" flipH="1">
            <a:off x="6009455" y="2769985"/>
            <a:ext cx="4283604" cy="1807869"/>
          </a:xfrm>
          <a:prstGeom prst="bentConnector3">
            <a:avLst>
              <a:gd name="adj1" fmla="val 421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/>
          <p:nvPr/>
        </p:nvCxnSpPr>
        <p:spPr>
          <a:xfrm rot="16200000" flipH="1">
            <a:off x="3297461" y="1896359"/>
            <a:ext cx="4284574" cy="3571116"/>
          </a:xfrm>
          <a:prstGeom prst="bentConnector3">
            <a:avLst>
              <a:gd name="adj1" fmla="val 203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 rot="16200000" flipH="1">
            <a:off x="4946890" y="3498607"/>
            <a:ext cx="2793389" cy="1782848"/>
          </a:xfrm>
          <a:prstGeom prst="bentConnector3">
            <a:avLst>
              <a:gd name="adj1" fmla="val 100686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456797" y="1144216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Shape matching with DFT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135509" y="1144216"/>
            <a:ext cx="224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4652807" y="1140038"/>
            <a:ext cx="348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Color mask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396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版面配置區 2"/>
          <p:cNvSpPr txBox="1">
            <a:spLocks/>
          </p:cNvSpPr>
          <p:nvPr/>
        </p:nvSpPr>
        <p:spPr>
          <a:xfrm>
            <a:off x="811705" y="18891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Dice </a:t>
            </a:r>
            <a:r>
              <a:rPr lang="en-US" altLang="zh-TW" dirty="0" smtClean="0">
                <a:latin typeface="+mn-lt"/>
              </a:rPr>
              <a:t>Coefficient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Quantify the performance of image segmentation.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 The </a:t>
            </a:r>
            <a:r>
              <a:rPr lang="en-US" altLang="zh-TW" dirty="0">
                <a:latin typeface="+mn-lt"/>
              </a:rPr>
              <a:t>value </a:t>
            </a:r>
            <a:r>
              <a:rPr lang="en-US" altLang="zh-TW" dirty="0" smtClean="0">
                <a:latin typeface="+mn-lt"/>
              </a:rPr>
              <a:t>ranges </a:t>
            </a:r>
            <a:r>
              <a:rPr lang="en-US" altLang="zh-TW" dirty="0">
                <a:latin typeface="+mn-lt"/>
              </a:rPr>
              <a:t>from 0 to </a:t>
            </a:r>
            <a:r>
              <a:rPr lang="en-US" altLang="zh-TW" dirty="0" smtClean="0">
                <a:latin typeface="+mn-lt"/>
              </a:rPr>
              <a:t>1</a:t>
            </a: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5" t="7680" r="2430" b="68064"/>
          <a:stretch/>
        </p:blipFill>
        <p:spPr>
          <a:xfrm>
            <a:off x="3139722" y="4482064"/>
            <a:ext cx="1959955" cy="1283166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Dice </a:t>
            </a:r>
            <a:r>
              <a:rPr lang="en-US" altLang="zh-TW" sz="3600" dirty="0" smtClean="0">
                <a:latin typeface="+mj-lt"/>
              </a:rPr>
              <a:t>coefficient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0" t="7097" r="69405" b="68841"/>
          <a:stretch/>
        </p:blipFill>
        <p:spPr>
          <a:xfrm>
            <a:off x="1010762" y="4470506"/>
            <a:ext cx="1967760" cy="127290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3" t="7485" r="35612" b="68648"/>
          <a:stretch/>
        </p:blipFill>
        <p:spPr>
          <a:xfrm>
            <a:off x="5249989" y="4472941"/>
            <a:ext cx="1975048" cy="1283166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423129" y="5743407"/>
            <a:ext cx="133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3364314" y="5743407"/>
            <a:ext cx="156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ground truth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191729" y="5759991"/>
            <a:ext cx="2145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/>
          <a:srcRect l="74492" t="14767" r="19123" b="46874"/>
          <a:stretch/>
        </p:blipFill>
        <p:spPr>
          <a:xfrm>
            <a:off x="3894555" y="6063442"/>
            <a:ext cx="250372" cy="428793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4"/>
          <a:srcRect l="88928" t="15741" r="4687" b="45900"/>
          <a:stretch/>
        </p:blipFill>
        <p:spPr>
          <a:xfrm>
            <a:off x="6101439" y="6078794"/>
            <a:ext cx="250372" cy="428793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27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300" y="3207218"/>
            <a:ext cx="3743325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Dice </a:t>
            </a:r>
            <a:r>
              <a:rPr lang="en-US" altLang="zh-TW" sz="3600" dirty="0" smtClean="0">
                <a:latin typeface="+mj-lt"/>
              </a:rPr>
              <a:t>coefficient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15" name="文字版面配置區 2"/>
          <p:cNvSpPr txBox="1">
            <a:spLocks/>
          </p:cNvSpPr>
          <p:nvPr/>
        </p:nvSpPr>
        <p:spPr>
          <a:xfrm>
            <a:off x="811705" y="18891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Average </a:t>
            </a:r>
            <a:r>
              <a:rPr lang="en-US" altLang="zh-TW" dirty="0" smtClean="0">
                <a:latin typeface="+mn-lt"/>
              </a:rPr>
              <a:t>Dice </a:t>
            </a:r>
            <a:r>
              <a:rPr lang="en-US" altLang="zh-TW" dirty="0" smtClean="0">
                <a:latin typeface="+mn-lt"/>
              </a:rPr>
              <a:t>coefficient value = 0.75</a:t>
            </a:r>
          </a:p>
        </p:txBody>
      </p:sp>
      <p:pic>
        <p:nvPicPr>
          <p:cNvPr id="5" name="move_only_too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16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706" y="2393970"/>
            <a:ext cx="7880010" cy="3470115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28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811706" y="3778579"/>
            <a:ext cx="133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11706" y="5527939"/>
            <a:ext cx="253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segmented background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4751711" y="5455415"/>
            <a:ext cx="253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segmented tool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764088" y="3744473"/>
            <a:ext cx="253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segmentation mask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11705" y="6045764"/>
            <a:ext cx="3838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Displayed speed: x5 times faster (30fps)</a:t>
            </a:r>
            <a:br>
              <a:rPr lang="en-US" altLang="zh-TW" dirty="0" smtClean="0"/>
            </a:br>
            <a:r>
              <a:rPr lang="en-US" altLang="zh-TW" dirty="0" smtClean="0"/>
              <a:t>Original speed: ~ 6fps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366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029" y="4520428"/>
            <a:ext cx="4732634" cy="233757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" t="47939" r="55613" b="11821"/>
          <a:stretch/>
        </p:blipFill>
        <p:spPr>
          <a:xfrm>
            <a:off x="542237" y="4817890"/>
            <a:ext cx="3744628" cy="1799217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Dice </a:t>
            </a:r>
            <a:r>
              <a:rPr lang="en-US" altLang="zh-TW" sz="3600" dirty="0" smtClean="0">
                <a:latin typeface="+mj-lt"/>
              </a:rPr>
              <a:t>coefficient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84"/>
          <a:stretch/>
        </p:blipFill>
        <p:spPr>
          <a:xfrm>
            <a:off x="505220" y="2386756"/>
            <a:ext cx="8502695" cy="1909941"/>
          </a:xfrm>
          <a:prstGeom prst="rect">
            <a:avLst/>
          </a:prstGeom>
        </p:spPr>
      </p:pic>
      <p:sp>
        <p:nvSpPr>
          <p:cNvPr id="15" name="文字版面配置區 2"/>
          <p:cNvSpPr txBox="1">
            <a:spLocks/>
          </p:cNvSpPr>
          <p:nvPr/>
        </p:nvSpPr>
        <p:spPr>
          <a:xfrm>
            <a:off x="811705" y="18891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Performance almost uncorrelated with tool pose.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29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1578620" y="2280947"/>
            <a:ext cx="209864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Joint 4: tool roll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634426" y="2280947"/>
            <a:ext cx="209864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Joint 5: tool wrist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495045" y="4582176"/>
            <a:ext cx="209864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Joint 6,7: gripper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 rot="16200000">
            <a:off x="-71311" y="3198387"/>
            <a:ext cx="13071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Dice value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 rot="16200000">
            <a:off x="-68148" y="5455325"/>
            <a:ext cx="13071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Dice </a:t>
            </a:r>
            <a:r>
              <a:rPr lang="en-US" altLang="zh-TW" dirty="0" smtClean="0"/>
              <a:t>value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 rot="16200000">
            <a:off x="4022410" y="3218352"/>
            <a:ext cx="13071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Dice </a:t>
            </a:r>
            <a:r>
              <a:rPr lang="en-US" altLang="zh-TW" dirty="0" smtClean="0"/>
              <a:t>value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626662" y="6543745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open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37539" y="6544974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closed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017272" y="4218695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Bent up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513956" y="4223335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Straight down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61406" y="4223721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Front facing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3674093" y="4225916"/>
            <a:ext cx="209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6"/>
                </a:solidFill>
              </a:rPr>
              <a:t>Sideway</a:t>
            </a:r>
            <a:endParaRPr lang="zh-TW" altLang="en-US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Color Statistics</a:t>
            </a:r>
            <a:endParaRPr lang="en-US" altLang="zh-TW" sz="3600" dirty="0">
              <a:latin typeface="+mj-lt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Probability of occurrence for each color in the color space being classified as a tool or non-tool pixel.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Potentially improve color filter.</a:t>
            </a:r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254616" y="3252785"/>
            <a:ext cx="201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Surgical tool pixels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4757410" y="3260346"/>
            <a:ext cx="201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Tissue pixels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30</a:t>
            </a:r>
            <a:endParaRPr lang="zh-TW" altLang="en-US" dirty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2" t="6277" r="3772" b="4584"/>
          <a:stretch/>
        </p:blipFill>
        <p:spPr>
          <a:xfrm>
            <a:off x="4079199" y="3605866"/>
            <a:ext cx="3396871" cy="263406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8" t="7836" r="3869"/>
          <a:stretch/>
        </p:blipFill>
        <p:spPr>
          <a:xfrm>
            <a:off x="681979" y="3629678"/>
            <a:ext cx="3312550" cy="261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1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latin typeface="+mj-lt"/>
              </a:rPr>
              <a:t>Stage 2: Depth Mesh Rendering</a:t>
            </a:r>
            <a:endParaRPr lang="zh-TW" altLang="en-US" sz="3600" dirty="0">
              <a:latin typeface="+mj-lt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261217" y="2030562"/>
            <a:ext cx="3594298" cy="37216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Step 1: Image rectification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Step 2: Disparity correction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3: Disparity post filtering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+mn-lt"/>
              </a:rPr>
              <a:t>Step </a:t>
            </a:r>
            <a:r>
              <a:rPr lang="en-US" altLang="zh-TW" sz="2000" dirty="0" smtClean="0">
                <a:latin typeface="+mn-lt"/>
              </a:rPr>
              <a:t>4: Disparity to depth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Result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Analysis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5" t="23918" r="9961" b="24052"/>
          <a:stretch/>
        </p:blipFill>
        <p:spPr>
          <a:xfrm>
            <a:off x="251182" y="4967674"/>
            <a:ext cx="3665966" cy="1816382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8" t="23396" r="6663" b="5930"/>
          <a:stretch/>
        </p:blipFill>
        <p:spPr bwMode="auto">
          <a:xfrm>
            <a:off x="3097200" y="2048330"/>
            <a:ext cx="1982570" cy="1651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04" b="50537"/>
          <a:stretch/>
        </p:blipFill>
        <p:spPr>
          <a:xfrm>
            <a:off x="1589483" y="2038952"/>
            <a:ext cx="1246850" cy="1660863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625279" y="4598342"/>
            <a:ext cx="14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deformation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3017779" y="1678998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Disparity map</a:t>
            </a:r>
            <a:endParaRPr lang="zh-TW" altLang="en-US" dirty="0"/>
          </a:p>
        </p:txBody>
      </p:sp>
      <p:cxnSp>
        <p:nvCxnSpPr>
          <p:cNvPr id="16" name="直線單箭頭接點 15"/>
          <p:cNvCxnSpPr/>
          <p:nvPr/>
        </p:nvCxnSpPr>
        <p:spPr>
          <a:xfrm>
            <a:off x="3632934" y="1445743"/>
            <a:ext cx="0" cy="309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251182" y="1669620"/>
            <a:ext cx="2111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Segmentation result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084338" y="1116800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Stereo vision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603807" y="3937376"/>
            <a:ext cx="130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Sphere ROI</a:t>
            </a:r>
            <a:endParaRPr lang="zh-TW" altLang="en-US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3068994" y="3937376"/>
            <a:ext cx="145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Depth map</a:t>
            </a:r>
            <a:endParaRPr lang="zh-TW" altLang="en-US" dirty="0"/>
          </a:p>
        </p:txBody>
      </p:sp>
      <p:cxnSp>
        <p:nvCxnSpPr>
          <p:cNvPr id="30" name="直線單箭頭接點 29"/>
          <p:cNvCxnSpPr/>
          <p:nvPr/>
        </p:nvCxnSpPr>
        <p:spPr>
          <a:xfrm flipH="1">
            <a:off x="2739567" y="4277595"/>
            <a:ext cx="774195" cy="3663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圖片 3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1" t="50655" r="50134" b="-118"/>
          <a:stretch/>
        </p:blipFill>
        <p:spPr>
          <a:xfrm>
            <a:off x="328772" y="2038952"/>
            <a:ext cx="1260309" cy="1645298"/>
          </a:xfrm>
          <a:prstGeom prst="rect">
            <a:avLst/>
          </a:prstGeom>
        </p:spPr>
      </p:pic>
      <p:cxnSp>
        <p:nvCxnSpPr>
          <p:cNvPr id="35" name="直線單箭頭接點 34"/>
          <p:cNvCxnSpPr/>
          <p:nvPr/>
        </p:nvCxnSpPr>
        <p:spPr>
          <a:xfrm>
            <a:off x="1008162" y="3747245"/>
            <a:ext cx="2425" cy="2613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>
            <a:off x="1536614" y="4277595"/>
            <a:ext cx="547551" cy="3705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31</a:t>
            </a:r>
            <a:endParaRPr lang="zh-TW" altLang="en-US" dirty="0"/>
          </a:p>
        </p:txBody>
      </p:sp>
      <p:cxnSp>
        <p:nvCxnSpPr>
          <p:cNvPr id="31" name="直線單箭頭接點 30"/>
          <p:cNvCxnSpPr/>
          <p:nvPr/>
        </p:nvCxnSpPr>
        <p:spPr>
          <a:xfrm>
            <a:off x="3653814" y="3747244"/>
            <a:ext cx="2425" cy="2613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7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Image </a:t>
            </a:r>
            <a:r>
              <a:rPr lang="en-US" altLang="zh-TW" sz="3200" dirty="0" smtClean="0">
                <a:latin typeface="+mj-lt"/>
              </a:rPr>
              <a:t>Rectificatio</a:t>
            </a:r>
            <a:r>
              <a:rPr lang="en-US" altLang="zh-TW" sz="3200" dirty="0">
                <a:latin typeface="+mj-lt"/>
              </a:rPr>
              <a:t>n</a:t>
            </a:r>
            <a:endParaRPr lang="zh-TW" altLang="en-US" sz="3200" dirty="0"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45" y="3301465"/>
            <a:ext cx="6377650" cy="3457926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Disparity</a:t>
            </a:r>
            <a:r>
              <a:rPr lang="en-US" altLang="zh-TW" dirty="0">
                <a:latin typeface="+mn-lt"/>
              </a:rPr>
              <a:t>: </a:t>
            </a:r>
            <a:r>
              <a:rPr lang="en-US" altLang="zh-TW" dirty="0" smtClean="0">
                <a:latin typeface="+mn-lt"/>
              </a:rPr>
              <a:t>the </a:t>
            </a:r>
            <a:r>
              <a:rPr lang="en-US" altLang="zh-TW" dirty="0">
                <a:latin typeface="+mn-lt"/>
              </a:rPr>
              <a:t>apparent pixel diﬀerence or motion between a pair of stereo image</a:t>
            </a:r>
            <a:r>
              <a:rPr lang="en-US" altLang="zh-TW" dirty="0" smtClean="0"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Prerequisite: 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make sure they share a common image plane.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715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Image </a:t>
            </a:r>
            <a:r>
              <a:rPr lang="en-US" altLang="zh-TW" sz="3200" dirty="0" smtClean="0">
                <a:latin typeface="+mj-lt"/>
              </a:rPr>
              <a:t>Rectificatio</a:t>
            </a:r>
            <a:r>
              <a:rPr lang="en-US" altLang="zh-TW" sz="3200" dirty="0">
                <a:latin typeface="+mj-lt"/>
              </a:rPr>
              <a:t>n</a:t>
            </a:r>
            <a:endParaRPr lang="zh-TW" altLang="en-US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Overlay the left and right images on different color channels.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57" y="2374860"/>
            <a:ext cx="7829550" cy="321945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751554" y="4019309"/>
            <a:ext cx="201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After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51554" y="2413981"/>
            <a:ext cx="202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Before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626429" y="4065352"/>
            <a:ext cx="293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 After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626429" y="2371703"/>
            <a:ext cx="293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622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Introduction</a:t>
            </a:r>
            <a:endParaRPr lang="en-US" sz="36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Lack </a:t>
            </a:r>
            <a:r>
              <a:rPr lang="en-US" dirty="0">
                <a:latin typeface="+mn-lt"/>
              </a:rPr>
              <a:t>of </a:t>
            </a:r>
            <a:r>
              <a:rPr lang="en-US" dirty="0" smtClean="0">
                <a:latin typeface="+mn-lt"/>
              </a:rPr>
              <a:t>force feedback </a:t>
            </a:r>
            <a:r>
              <a:rPr lang="en-US" dirty="0">
                <a:latin typeface="+mn-lt"/>
              </a:rPr>
              <a:t>is a major </a:t>
            </a:r>
            <a:r>
              <a:rPr lang="en-US" dirty="0" smtClean="0">
                <a:latin typeface="+mn-lt"/>
              </a:rPr>
              <a:t>drawback.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Unintentional </a:t>
            </a:r>
            <a:r>
              <a:rPr lang="en-US" dirty="0">
                <a:latin typeface="+mn-lt"/>
              </a:rPr>
              <a:t>tissue damage.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Solution: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(1) Direct force sensing: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Force sensors</a:t>
            </a:r>
            <a:r>
              <a:rPr lang="en-US" altLang="zh-TW" baseline="30000" dirty="0">
                <a:latin typeface="+mn-lt"/>
              </a:rPr>
              <a:t>1</a:t>
            </a:r>
            <a:r>
              <a:rPr lang="en-US" dirty="0" smtClean="0">
                <a:latin typeface="+mn-lt"/>
              </a:rPr>
              <a:t> on the surgical tool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Difficulties during sterilization procedures. </a:t>
            </a: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	</a:t>
            </a:r>
            <a:r>
              <a:rPr lang="en-US" b="1" dirty="0" smtClean="0">
                <a:solidFill>
                  <a:schemeClr val="accent6"/>
                </a:solidFill>
                <a:latin typeface="+mn-lt"/>
              </a:rPr>
              <a:t>(2) Vision </a:t>
            </a:r>
            <a:r>
              <a:rPr lang="en-US" b="1" dirty="0">
                <a:solidFill>
                  <a:schemeClr val="accent6"/>
                </a:solidFill>
                <a:latin typeface="+mn-lt"/>
              </a:rPr>
              <a:t>based force estimation</a:t>
            </a:r>
            <a:r>
              <a:rPr lang="en-US" dirty="0" smtClean="0">
                <a:latin typeface="+mn-lt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Infer force from tissue </a:t>
            </a:r>
            <a:r>
              <a:rPr lang="en-US" dirty="0">
                <a:latin typeface="+mn-lt"/>
              </a:rPr>
              <a:t>deformation</a:t>
            </a:r>
            <a:r>
              <a:rPr lang="en-US" dirty="0" smtClean="0">
                <a:latin typeface="+mn-lt"/>
              </a:rPr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4" name="矩形 23"/>
          <p:cNvSpPr/>
          <p:nvPr/>
        </p:nvSpPr>
        <p:spPr>
          <a:xfrm>
            <a:off x="1142880" y="4406900"/>
            <a:ext cx="4876920" cy="825501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-25401" y="6469390"/>
            <a:ext cx="77385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1. Soo-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Chul</a:t>
            </a:r>
            <a:r>
              <a:rPr lang="en-US" altLang="zh-TW" sz="1000" dirty="0" smtClean="0">
                <a:solidFill>
                  <a:schemeClr val="accent5"/>
                </a:solidFill>
              </a:rPr>
              <a:t> Lim;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Hyung</a:t>
            </a:r>
            <a:r>
              <a:rPr lang="en-US" altLang="zh-TW" sz="1000" dirty="0" smtClean="0">
                <a:solidFill>
                  <a:schemeClr val="accent5"/>
                </a:solidFill>
              </a:rPr>
              <a:t> Lee;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Joonah</a:t>
            </a:r>
            <a:r>
              <a:rPr lang="en-US" altLang="zh-TW" sz="1000" dirty="0" smtClean="0">
                <a:solidFill>
                  <a:schemeClr val="accent5"/>
                </a:solidFill>
              </a:rPr>
              <a:t> Park </a:t>
            </a:r>
            <a:r>
              <a:rPr lang="en-US" altLang="zh-TW" sz="1000" baseline="30000" dirty="0" smtClean="0">
                <a:solidFill>
                  <a:schemeClr val="accent5"/>
                </a:solidFill>
              </a:rPr>
              <a:t> </a:t>
            </a:r>
            <a:r>
              <a:rPr lang="en-US" altLang="zh-TW" sz="1000" dirty="0" smtClean="0">
                <a:solidFill>
                  <a:schemeClr val="accent5"/>
                </a:solidFill>
              </a:rPr>
              <a:t>, </a:t>
            </a:r>
            <a:r>
              <a:rPr lang="en-US" altLang="zh-TW" sz="1000" dirty="0">
                <a:solidFill>
                  <a:schemeClr val="accent5"/>
                </a:solidFill>
              </a:rPr>
              <a:t>2014, p. 733 – </a:t>
            </a:r>
            <a:r>
              <a:rPr lang="en-US" altLang="zh-TW" sz="1000" dirty="0" smtClean="0">
                <a:solidFill>
                  <a:schemeClr val="accent5"/>
                </a:solidFill>
              </a:rPr>
              <a:t>735, </a:t>
            </a:r>
            <a:r>
              <a:rPr lang="en-US" altLang="zh-TW" sz="1000" dirty="0">
                <a:solidFill>
                  <a:schemeClr val="accent5"/>
                </a:solidFill>
              </a:rPr>
              <a:t>The Institution of Engineering and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Technology,Grip</a:t>
            </a:r>
            <a:r>
              <a:rPr lang="en-US" altLang="zh-TW" sz="1000" dirty="0" smtClean="0">
                <a:solidFill>
                  <a:schemeClr val="accent5"/>
                </a:solidFill>
              </a:rPr>
              <a:t> force measurement of forceps with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fibre</a:t>
            </a:r>
            <a:r>
              <a:rPr lang="en-US" altLang="zh-TW" sz="1000" dirty="0" smtClean="0">
                <a:solidFill>
                  <a:schemeClr val="accent5"/>
                </a:solidFill>
              </a:rPr>
              <a:t> Bragg grating sensors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299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Image </a:t>
            </a:r>
            <a:r>
              <a:rPr lang="en-US" altLang="zh-TW" sz="3200" dirty="0" smtClean="0">
                <a:latin typeface="+mj-lt"/>
              </a:rPr>
              <a:t>Rectificatio</a:t>
            </a:r>
            <a:r>
              <a:rPr lang="en-US" altLang="zh-TW" sz="3200" dirty="0">
                <a:latin typeface="+mj-lt"/>
              </a:rPr>
              <a:t>n</a:t>
            </a:r>
            <a:endParaRPr lang="zh-TW" altLang="en-US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Well rectified image pairs should be row aligned.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57" y="2374860"/>
            <a:ext cx="7829550" cy="3219450"/>
          </a:xfrm>
          <a:prstGeom prst="rect">
            <a:avLst/>
          </a:prstGeom>
        </p:spPr>
      </p:pic>
      <p:cxnSp>
        <p:nvCxnSpPr>
          <p:cNvPr id="9" name="直線接點 8"/>
          <p:cNvCxnSpPr/>
          <p:nvPr/>
        </p:nvCxnSpPr>
        <p:spPr>
          <a:xfrm>
            <a:off x="2003425" y="3439296"/>
            <a:ext cx="990600" cy="12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2003425" y="3556000"/>
            <a:ext cx="100965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751554" y="4019309"/>
            <a:ext cx="201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After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1554" y="2413981"/>
            <a:ext cx="202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Before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626429" y="4065352"/>
            <a:ext cx="293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 After Rectification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626429" y="2371703"/>
            <a:ext cx="293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</a:t>
            </a:r>
            <a:endParaRPr lang="zh-TW" altLang="en-US" dirty="0">
              <a:solidFill>
                <a:schemeClr val="bg2"/>
              </a:solidFill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2836333" y="3439296"/>
            <a:ext cx="0" cy="1357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3745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Reasonable disparity </a:t>
            </a: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≠ Correct </a:t>
            </a: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disparity</a:t>
            </a:r>
            <a:endParaRPr lang="en-US" altLang="zh-TW" dirty="0" smtClean="0">
              <a:latin typeface="+mn-lt"/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Causes: 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	(1) Error during camera calibration.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  <a:ea typeface="Cambria Math" panose="02040503050406030204" pitchFamily="18" charset="0"/>
              </a:rPr>
              <a:t>	</a:t>
            </a: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(2) Manufacturing imperfection with the camera.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  <a:ea typeface="Cambria Math" panose="02040503050406030204" pitchFamily="18" charset="0"/>
              </a:rPr>
              <a:t>Correct or not ?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/>
          <a:srcRect l="50273" t="50982"/>
          <a:stretch/>
        </p:blipFill>
        <p:spPr>
          <a:xfrm>
            <a:off x="1138518" y="3900614"/>
            <a:ext cx="5947138" cy="2410539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080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>
                <a:latin typeface="+mn-lt"/>
              </a:rPr>
              <a:t>Slight rotation around the y axis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True disparity = Perceived disparity + Shifting offset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91"/>
          <a:stretch/>
        </p:blipFill>
        <p:spPr>
          <a:xfrm>
            <a:off x="671758" y="2969028"/>
            <a:ext cx="2878820" cy="241149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9658" y="5453926"/>
            <a:ext cx="1352550" cy="134302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03338" y="5456294"/>
            <a:ext cx="201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Parallel case: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8"/>
          <a:stretch/>
        </p:blipFill>
        <p:spPr>
          <a:xfrm>
            <a:off x="3926541" y="2969028"/>
            <a:ext cx="3281775" cy="2563894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604815" y="5567556"/>
            <a:ext cx="292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Rotated about y case: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36</a:t>
            </a:r>
            <a:endParaRPr lang="zh-TW" altLang="en-US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5"/>
          <a:srcRect b="43250"/>
          <a:stretch/>
        </p:blipFill>
        <p:spPr>
          <a:xfrm>
            <a:off x="5691307" y="5548225"/>
            <a:ext cx="1781175" cy="5675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4"/>
          <a:srcRect t="33513" b="7244"/>
          <a:stretch/>
        </p:blipFill>
        <p:spPr>
          <a:xfrm>
            <a:off x="5735050" y="6032667"/>
            <a:ext cx="1352550" cy="79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5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3"/>
          <a:srcRect b="43250"/>
          <a:stretch/>
        </p:blipFill>
        <p:spPr>
          <a:xfrm>
            <a:off x="5691307" y="5548225"/>
            <a:ext cx="1781175" cy="567568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4"/>
          <a:srcRect t="33513" b="7244"/>
          <a:stretch/>
        </p:blipFill>
        <p:spPr>
          <a:xfrm>
            <a:off x="5735050" y="6032667"/>
            <a:ext cx="1352550" cy="795646"/>
          </a:xfrm>
          <a:prstGeom prst="rect">
            <a:avLst/>
          </a:prstGeom>
        </p:spPr>
      </p:pic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>
                <a:latin typeface="+mn-lt"/>
              </a:rPr>
              <a:t>Slight rotation around the y axis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True disparity = Perceived disparity + Shifting offset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8"/>
          <a:stretch/>
        </p:blipFill>
        <p:spPr>
          <a:xfrm>
            <a:off x="3926541" y="2969028"/>
            <a:ext cx="3281775" cy="2563894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604815" y="5567556"/>
            <a:ext cx="292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Rotated about y case: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5646927" y="2221651"/>
            <a:ext cx="1825556" cy="374160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7047154" y="5742110"/>
            <a:ext cx="304139" cy="421962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43" y="2897310"/>
            <a:ext cx="2595612" cy="2892300"/>
          </a:xfrm>
          <a:prstGeom prst="rect">
            <a:avLst/>
          </a:prstGeom>
        </p:spPr>
      </p:pic>
      <p:sp>
        <p:nvSpPr>
          <p:cNvPr id="20" name="文字方塊 19"/>
          <p:cNvSpPr txBox="1"/>
          <p:nvPr/>
        </p:nvSpPr>
        <p:spPr>
          <a:xfrm>
            <a:off x="683702" y="5911428"/>
            <a:ext cx="292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Shifting offset: 46 pixels 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125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3: Disparity post filtering</a:t>
            </a:r>
            <a:endParaRPr lang="en-US" altLang="zh-TW" sz="3200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Broken points in disparity</a:t>
            </a: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Post filtering to reduce the number of broken points.</a:t>
            </a:r>
          </a:p>
        </p:txBody>
      </p:sp>
      <p:sp>
        <p:nvSpPr>
          <p:cNvPr id="7" name="矩形 6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494" y="2724924"/>
            <a:ext cx="5719483" cy="381642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12458" y="2774631"/>
            <a:ext cx="128603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image: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7117977" y="4644860"/>
            <a:ext cx="113363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:Disparity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112458" y="4623338"/>
            <a:ext cx="128603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Segmented</a:t>
            </a:r>
          </a:p>
          <a:p>
            <a:r>
              <a:rPr lang="en-US" altLang="zh-TW" dirty="0" smtClean="0"/>
              <a:t>Background: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7117977" y="2677475"/>
            <a:ext cx="143435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:Segmented  Foreground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7291796" y="5567556"/>
            <a:ext cx="185220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6"/>
                </a:solidFill>
              </a:rPr>
              <a:t>Region of interest</a:t>
            </a:r>
            <a:endParaRPr lang="zh-TW" altLang="en-US" dirty="0">
              <a:solidFill>
                <a:schemeClr val="accent6"/>
              </a:solidFill>
            </a:endParaRPr>
          </a:p>
        </p:txBody>
      </p:sp>
      <p:cxnSp>
        <p:nvCxnSpPr>
          <p:cNvPr id="5" name="肘形接點 4"/>
          <p:cNvCxnSpPr/>
          <p:nvPr/>
        </p:nvCxnSpPr>
        <p:spPr>
          <a:xfrm>
            <a:off x="6391835" y="5181601"/>
            <a:ext cx="932330" cy="570621"/>
          </a:xfrm>
          <a:prstGeom prst="bentConnector3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854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3: Disparity post filtering</a:t>
            </a:r>
            <a:endParaRPr lang="en-US" altLang="zh-TW" sz="3200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Post filtering schemes: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(1) Max filtering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dirty="0" smtClean="0">
                <a:latin typeface="+mn-lt"/>
              </a:rPr>
              <a:t>(2) Weighted least square (</a:t>
            </a:r>
            <a:r>
              <a:rPr lang="en-US" altLang="zh-TW" dirty="0" err="1" smtClean="0">
                <a:latin typeface="+mn-lt"/>
              </a:rPr>
              <a:t>wls</a:t>
            </a:r>
            <a:r>
              <a:rPr lang="en-US" altLang="zh-TW" dirty="0" smtClean="0">
                <a:latin typeface="+mn-lt"/>
              </a:rPr>
              <a:t>) </a:t>
            </a:r>
            <a:r>
              <a:rPr lang="en-US" altLang="zh-TW" dirty="0" smtClean="0">
                <a:latin typeface="+mn-lt"/>
              </a:rPr>
              <a:t>filtering</a:t>
            </a:r>
            <a:r>
              <a:rPr lang="en-US" altLang="zh-TW" baseline="30000" dirty="0" smtClean="0">
                <a:latin typeface="+mn-lt"/>
              </a:rPr>
              <a:t>4</a:t>
            </a:r>
            <a:endParaRPr lang="en-US" altLang="zh-TW" dirty="0" smtClean="0">
              <a:latin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r="51968" b="50393"/>
          <a:stretch/>
        </p:blipFill>
        <p:spPr>
          <a:xfrm>
            <a:off x="671757" y="3395898"/>
            <a:ext cx="1797985" cy="169629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51890" t="-262" r="213" b="50655"/>
          <a:stretch/>
        </p:blipFill>
        <p:spPr>
          <a:xfrm>
            <a:off x="2723795" y="3395898"/>
            <a:ext cx="1792941" cy="169629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-240" t="49812" r="52208" b="581"/>
          <a:stretch/>
        </p:blipFill>
        <p:spPr>
          <a:xfrm>
            <a:off x="4770789" y="3395898"/>
            <a:ext cx="1797985" cy="169629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/>
          <a:srcRect l="51969" t="50598" r="-1" b="-205"/>
          <a:stretch/>
        </p:blipFill>
        <p:spPr>
          <a:xfrm>
            <a:off x="6822827" y="3393358"/>
            <a:ext cx="1797985" cy="1696292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71758" y="5105891"/>
            <a:ext cx="128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723794" y="5105891"/>
            <a:ext cx="1932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Disparity </a:t>
            </a:r>
          </a:p>
          <a:p>
            <a:r>
              <a:rPr lang="en-US" altLang="zh-TW" dirty="0" smtClean="0"/>
              <a:t>(by left matching)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776540" y="5096075"/>
            <a:ext cx="179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Filtered Disparity</a:t>
            </a:r>
          </a:p>
          <a:p>
            <a:r>
              <a:rPr lang="en-US" altLang="zh-TW" dirty="0" smtClean="0"/>
              <a:t>(max filtering)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6859566" y="5089650"/>
            <a:ext cx="179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Filtered Disparity</a:t>
            </a:r>
          </a:p>
          <a:p>
            <a:r>
              <a:rPr lang="en-US" altLang="zh-TW" dirty="0" smtClean="0"/>
              <a:t>(</a:t>
            </a:r>
            <a:r>
              <a:rPr lang="en-US" altLang="zh-TW" dirty="0" err="1" smtClean="0"/>
              <a:t>wls</a:t>
            </a:r>
            <a:r>
              <a:rPr lang="en-US" altLang="zh-TW" dirty="0" smtClean="0"/>
              <a:t> filtering)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39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-25401" y="6469390"/>
            <a:ext cx="773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4. </a:t>
            </a:r>
            <a:r>
              <a:rPr lang="en-US" altLang="zh-TW" sz="1000" dirty="0">
                <a:solidFill>
                  <a:schemeClr val="accent5"/>
                </a:solidFill>
              </a:rPr>
              <a:t>Fast Global Image Smoothing Based on Weighted Least Squares, </a:t>
            </a:r>
            <a:r>
              <a:rPr lang="en-US" altLang="zh-TW" sz="1000" dirty="0" err="1">
                <a:solidFill>
                  <a:schemeClr val="accent5"/>
                </a:solidFill>
              </a:rPr>
              <a:t>Dongbo</a:t>
            </a:r>
            <a:r>
              <a:rPr lang="en-US" altLang="zh-TW" sz="1000" dirty="0">
                <a:solidFill>
                  <a:schemeClr val="accent5"/>
                </a:solidFill>
              </a:rPr>
              <a:t> Min, Member, IEEE, </a:t>
            </a:r>
            <a:r>
              <a:rPr lang="en-US" altLang="zh-TW" sz="1000" dirty="0" err="1">
                <a:solidFill>
                  <a:schemeClr val="accent5"/>
                </a:solidFill>
              </a:rPr>
              <a:t>Sunghwan</a:t>
            </a:r>
            <a:r>
              <a:rPr lang="en-US" altLang="zh-TW" sz="1000" dirty="0">
                <a:solidFill>
                  <a:schemeClr val="accent5"/>
                </a:solidFill>
              </a:rPr>
              <a:t> Choi, Student Member, IEEE, </a:t>
            </a:r>
            <a:r>
              <a:rPr lang="en-US" altLang="zh-TW" sz="1000" dirty="0" err="1">
                <a:solidFill>
                  <a:schemeClr val="accent5"/>
                </a:solidFill>
              </a:rPr>
              <a:t>Jiangbo</a:t>
            </a:r>
            <a:r>
              <a:rPr lang="en-US" altLang="zh-TW" sz="1000" dirty="0">
                <a:solidFill>
                  <a:schemeClr val="accent5"/>
                </a:solidFill>
              </a:rPr>
              <a:t> Lu, Member, IEEE, </a:t>
            </a:r>
            <a:r>
              <a:rPr lang="en-US" altLang="zh-TW" sz="1000" dirty="0" err="1">
                <a:solidFill>
                  <a:schemeClr val="accent5"/>
                </a:solidFill>
              </a:rPr>
              <a:t>Bumsub</a:t>
            </a:r>
            <a:r>
              <a:rPr lang="en-US" altLang="zh-TW" sz="1000" dirty="0">
                <a:solidFill>
                  <a:schemeClr val="accent5"/>
                </a:solidFill>
              </a:rPr>
              <a:t> Ham, Member, IEEE, </a:t>
            </a:r>
            <a:r>
              <a:rPr lang="en-US" altLang="zh-TW" sz="1000" dirty="0" err="1">
                <a:solidFill>
                  <a:schemeClr val="accent5"/>
                </a:solidFill>
              </a:rPr>
              <a:t>Kwanghoon</a:t>
            </a:r>
            <a:r>
              <a:rPr lang="en-US" altLang="zh-TW" sz="1000" dirty="0">
                <a:solidFill>
                  <a:schemeClr val="accent5"/>
                </a:solidFill>
              </a:rPr>
              <a:t> </a:t>
            </a:r>
            <a:r>
              <a:rPr lang="en-US" altLang="zh-TW" sz="1000" dirty="0" err="1">
                <a:solidFill>
                  <a:schemeClr val="accent5"/>
                </a:solidFill>
              </a:rPr>
              <a:t>Sohn</a:t>
            </a:r>
            <a:r>
              <a:rPr lang="en-US" altLang="zh-TW" sz="1000" dirty="0">
                <a:solidFill>
                  <a:schemeClr val="accent5"/>
                </a:solidFill>
              </a:rPr>
              <a:t>, Senior Member, IEEE, and Minh N. Do, Fellow, IEEE, 2013 IEEE</a:t>
            </a:r>
            <a:endParaRPr lang="en-US" altLang="zh-TW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4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4: Disparity to depth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Re-project pixel points back into 3D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                                                              , where  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1" t="20183" b="21670"/>
          <a:stretch/>
        </p:blipFill>
        <p:spPr>
          <a:xfrm>
            <a:off x="453397" y="4376403"/>
            <a:ext cx="5149490" cy="225585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/>
          <a:srcRect l="51890" t="-262" r="213" b="50655"/>
          <a:stretch/>
        </p:blipFill>
        <p:spPr>
          <a:xfrm>
            <a:off x="6797953" y="3822346"/>
            <a:ext cx="1792941" cy="1696292"/>
          </a:xfrm>
          <a:prstGeom prst="rect">
            <a:avLst/>
          </a:prstGeom>
        </p:spPr>
      </p:pic>
      <p:cxnSp>
        <p:nvCxnSpPr>
          <p:cNvPr id="9" name="直線接點 8"/>
          <p:cNvCxnSpPr/>
          <p:nvPr/>
        </p:nvCxnSpPr>
        <p:spPr>
          <a:xfrm flipV="1">
            <a:off x="2380805" y="5122606"/>
            <a:ext cx="5170369" cy="13061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V="1">
            <a:off x="2259507" y="4084182"/>
            <a:ext cx="5134351" cy="19134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5367189" y="5644597"/>
            <a:ext cx="2546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Disparity </a:t>
            </a:r>
          </a:p>
          <a:p>
            <a:r>
              <a:rPr lang="en-US" altLang="zh-TW" dirty="0" smtClean="0"/>
              <a:t>+ camera matrices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1093918" y="2285979"/>
                <a:ext cx="4251869" cy="1455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solidFill>
                                    <a:schemeClr val="accent4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solidFill>
                                    <a:schemeClr val="accent4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     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0      </m:t>
                                      </m:r>
                                    </m:e>
                                    <m:e>
                                      <m:r>
                                        <a:rPr lang="en-US" altLang="zh-TW" i="1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</m:mr>
                                  <m:mr>
                                    <m:e>
                                      <m:f>
                                        <m:fPr>
                                          <m:ctrlP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den>
                                      </m:f>
                                    </m:e>
                                    <m:e>
                                      <m:f>
                                        <m:fPr>
                                          <m:ctrlP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accent4">
                                                      <a:lumMod val="1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accent4">
                                                  <a:lumMod val="1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den>
                                      </m:f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solidFill>
                                    <a:schemeClr val="accent4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𝑖𝑠𝑝𝑎𝑟𝑖𝑡𝑦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TW" b="0" i="1" smtClean="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918" y="2285979"/>
                <a:ext cx="4251869" cy="145584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6429487" y="2648728"/>
                <a:ext cx="1566070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solidFill>
                                    <a:schemeClr val="accent4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solidFill>
                                    <a:schemeClr val="accent4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/</m:t>
                                </m:r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  <m: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solidFill>
                                          <a:schemeClr val="accent4">
                                            <a:lumMod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/</m:t>
                                </m:r>
                                <m:r>
                                  <a:rPr lang="en-US" altLang="zh-TW" b="0" i="1" smtClean="0">
                                    <a:solidFill>
                                      <a:schemeClr val="accent4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487" y="2648728"/>
                <a:ext cx="1566070" cy="88036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40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7622736" y="5134996"/>
            <a:ext cx="193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</a:t>
            </a:r>
            <a:endParaRPr lang="zh-TW" alt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1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4: Disparity to depth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Re-project pixel points back into 3D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Around 1cm re-projection error for the tissue terrain.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70" y="3017844"/>
            <a:ext cx="8477949" cy="185404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r="59796" b="64389"/>
          <a:stretch/>
        </p:blipFill>
        <p:spPr>
          <a:xfrm>
            <a:off x="377566" y="5059353"/>
            <a:ext cx="3417686" cy="1668229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/>
          <a:srcRect l="41967" t="44174" r="289" b="5370"/>
          <a:stretch/>
        </p:blipFill>
        <p:spPr>
          <a:xfrm>
            <a:off x="3943457" y="5058500"/>
            <a:ext cx="3430737" cy="1669082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2509216" y="6341562"/>
            <a:ext cx="128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Raw image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351638" y="6320553"/>
            <a:ext cx="102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Disparity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152104" y="3017844"/>
            <a:ext cx="370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2D Pixel points and 3D Re-projections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07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n-lt"/>
              </a:rPr>
              <a:t>R</a:t>
            </a:r>
            <a:r>
              <a:rPr lang="en-US" altLang="zh-TW" sz="3200" dirty="0" smtClean="0">
                <a:latin typeface="+mn-lt"/>
              </a:rPr>
              <a:t>esult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6" name="Produ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270" y="1551457"/>
            <a:ext cx="8220634" cy="431745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42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439270" y="5897708"/>
            <a:ext cx="4309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Speed: x2.5 times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269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Conclusion</a:t>
            </a:r>
            <a:endParaRPr lang="en-US" altLang="zh-TW" sz="3600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>
                <a:latin typeface="+mn-lt"/>
              </a:rPr>
              <a:t>Vision based Surgical </a:t>
            </a:r>
            <a:r>
              <a:rPr lang="en-US" altLang="zh-TW" dirty="0" smtClean="0">
                <a:latin typeface="+mn-lt"/>
              </a:rPr>
              <a:t>Tool Segmentation algorithm</a:t>
            </a:r>
            <a:r>
              <a:rPr lang="zh-TW" altLang="en-US" dirty="0" smtClean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with </a:t>
            </a:r>
            <a:r>
              <a:rPr lang="en-US" altLang="zh-TW" dirty="0">
                <a:latin typeface="+mn-lt"/>
              </a:rPr>
              <a:t>robot kinematics </a:t>
            </a:r>
            <a:r>
              <a:rPr lang="en-US" altLang="zh-TW" dirty="0" smtClean="0">
                <a:latin typeface="+mn-lt"/>
              </a:rPr>
              <a:t>prior.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Using stereo vision, a depth map is generated from the disparity near </a:t>
            </a:r>
            <a:r>
              <a:rPr lang="en-US" altLang="zh-TW" dirty="0">
                <a:latin typeface="+mn-lt"/>
              </a:rPr>
              <a:t>the tool-tissue </a:t>
            </a:r>
            <a:r>
              <a:rPr lang="en-US" altLang="zh-TW" dirty="0" smtClean="0">
                <a:latin typeface="+mn-lt"/>
              </a:rPr>
              <a:t>interaction </a:t>
            </a:r>
            <a:r>
              <a:rPr lang="en-US" altLang="zh-TW" dirty="0">
                <a:latin typeface="+mn-lt"/>
              </a:rPr>
              <a:t>point. </a:t>
            </a: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Contribution:</a:t>
            </a:r>
            <a:endParaRPr lang="en-US" altLang="zh-TW" dirty="0" smtClean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(1) Real time. (~5 fps, </a:t>
            </a:r>
            <a:r>
              <a:rPr lang="en-US" altLang="zh-TW" dirty="0">
                <a:latin typeface="+mn-lt"/>
              </a:rPr>
              <a:t>no </a:t>
            </a:r>
            <a:r>
              <a:rPr lang="en-US" altLang="zh-TW" dirty="0" smtClean="0">
                <a:latin typeface="+mn-lt"/>
              </a:rPr>
              <a:t>GPU)</a:t>
            </a: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(2) Average </a:t>
            </a:r>
            <a:r>
              <a:rPr lang="en-US" altLang="zh-TW" dirty="0">
                <a:latin typeface="+mn-lt"/>
              </a:rPr>
              <a:t>Dice coefficient of </a:t>
            </a:r>
            <a:r>
              <a:rPr lang="en-US" altLang="zh-TW" dirty="0" smtClean="0">
                <a:latin typeface="+mn-lt"/>
              </a:rPr>
              <a:t>0.75</a:t>
            </a:r>
            <a:endParaRPr lang="en-US" altLang="zh-TW" dirty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(3) Image segmentation done on Raven </a:t>
            </a:r>
            <a:r>
              <a:rPr lang="en-US" altLang="zh-TW" dirty="0">
                <a:latin typeface="+mn-lt"/>
              </a:rPr>
              <a:t>tool instead of </a:t>
            </a:r>
            <a:r>
              <a:rPr lang="en-US" altLang="zh-TW" dirty="0" smtClean="0">
                <a:latin typeface="+mn-lt"/>
              </a:rPr>
              <a:t>Da Vinci tool.</a:t>
            </a:r>
            <a:endParaRPr lang="en-US" altLang="zh-TW" dirty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(4) Adaptable </a:t>
            </a:r>
            <a:r>
              <a:rPr lang="en-US" altLang="zh-TW" dirty="0">
                <a:latin typeface="+mn-lt"/>
              </a:rPr>
              <a:t>to partial </a:t>
            </a:r>
            <a:r>
              <a:rPr lang="en-US" altLang="zh-TW" dirty="0" smtClean="0">
                <a:latin typeface="+mn-lt"/>
              </a:rPr>
              <a:t>occlusion.</a:t>
            </a:r>
            <a:endParaRPr lang="en-US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685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647095" y="2345421"/>
            <a:ext cx="3232972" cy="436085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latin typeface="+mj-lt"/>
              </a:rPr>
              <a:t>Overview</a:t>
            </a:r>
            <a:endParaRPr lang="zh-TW" altLang="en-US" sz="3600" dirty="0">
              <a:latin typeface="+mj-lt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5" r="50134" b="-118"/>
          <a:stretch/>
        </p:blipFill>
        <p:spPr>
          <a:xfrm>
            <a:off x="482488" y="3952956"/>
            <a:ext cx="1606434" cy="95412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72" b="50537"/>
          <a:stretch/>
        </p:blipFill>
        <p:spPr>
          <a:xfrm>
            <a:off x="482489" y="5580213"/>
            <a:ext cx="1606434" cy="1030278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6" b="50537"/>
          <a:stretch/>
        </p:blipFill>
        <p:spPr>
          <a:xfrm>
            <a:off x="482488" y="2655426"/>
            <a:ext cx="1606434" cy="95412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133111" y="1621535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34" name="矩形 33"/>
          <p:cNvSpPr/>
          <p:nvPr/>
        </p:nvSpPr>
        <p:spPr>
          <a:xfrm>
            <a:off x="2607629" y="1625138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2:</a:t>
            </a:r>
          </a:p>
          <a:p>
            <a:pPr algn="ctr"/>
            <a:r>
              <a:rPr lang="en-US" altLang="zh-TW" dirty="0" smtClean="0"/>
              <a:t>Depth mesh rendering</a:t>
            </a:r>
            <a:endParaRPr lang="zh-TW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065937" y="1619492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3:</a:t>
            </a:r>
          </a:p>
          <a:p>
            <a:pPr algn="ctr"/>
            <a:r>
              <a:rPr lang="en-US" altLang="zh-TW" dirty="0" smtClean="0"/>
              <a:t>Force Estimation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7532133" y="1625138"/>
            <a:ext cx="150955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4:</a:t>
            </a:r>
          </a:p>
          <a:p>
            <a:pPr algn="ctr"/>
            <a:r>
              <a:rPr lang="en-US" altLang="zh-TW" dirty="0" smtClean="0"/>
              <a:t>Haptic </a:t>
            </a:r>
            <a:r>
              <a:rPr lang="en-US" altLang="zh-TW" dirty="0" err="1" smtClean="0"/>
              <a:t>teleop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370356" y="2356988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tool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388382" y="3651696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non-tool</a:t>
            </a:r>
            <a:endParaRPr lang="zh-TW" altLang="en-US" dirty="0"/>
          </a:p>
        </p:txBody>
      </p:sp>
      <p:cxnSp>
        <p:nvCxnSpPr>
          <p:cNvPr id="42" name="直線單箭頭接點 41"/>
          <p:cNvCxnSpPr/>
          <p:nvPr/>
        </p:nvCxnSpPr>
        <p:spPr>
          <a:xfrm flipV="1">
            <a:off x="1248306" y="4976689"/>
            <a:ext cx="0" cy="3339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388382" y="5241271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sp>
        <p:nvSpPr>
          <p:cNvPr id="70" name="文字方塊 69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711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Future work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>
          <a:xfrm>
            <a:off x="671757" y="2370567"/>
            <a:ext cx="8196210" cy="40154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u="sng" dirty="0" smtClean="0">
                <a:latin typeface="+mn-lt"/>
              </a:rPr>
              <a:t>Stage 1 : Image segmentation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Color statistics to improve the color filter.</a:t>
            </a:r>
          </a:p>
          <a:p>
            <a:pPr marL="0" indent="0">
              <a:buNone/>
            </a:pPr>
            <a:r>
              <a:rPr lang="en-US" altLang="zh-TW" sz="2000" dirty="0" smtClean="0">
                <a:latin typeface="+mn-lt"/>
              </a:rPr>
              <a:t>	Compare dice coefficient without robot kinematics or color filtering.</a:t>
            </a:r>
          </a:p>
          <a:p>
            <a:pPr marL="0" indent="0">
              <a:buNone/>
            </a:pPr>
            <a:endParaRPr lang="en-US" altLang="zh-TW" sz="1200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u="sng" dirty="0" smtClean="0">
                <a:latin typeface="+mn-lt"/>
              </a:rPr>
              <a:t>Stage 2 : Depth mesh rendering</a:t>
            </a:r>
          </a:p>
          <a:p>
            <a:pPr marL="0" indent="0">
              <a:buNone/>
            </a:pPr>
            <a:r>
              <a:rPr lang="en-US" altLang="zh-TW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Improve sensitivity down to mm scale.</a:t>
            </a:r>
          </a:p>
          <a:p>
            <a:pPr marL="0" indent="0">
              <a:buNone/>
            </a:pPr>
            <a:r>
              <a:rPr lang="en-US" altLang="zh-TW" sz="2000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(Can reduce the baseline of the stereo camera setup.)</a:t>
            </a:r>
          </a:p>
          <a:p>
            <a:pPr marL="0" indent="0">
              <a:buNone/>
            </a:pPr>
            <a:endParaRPr lang="en-US" altLang="zh-TW" sz="1100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u="sng" dirty="0" smtClean="0">
                <a:latin typeface="+mn-lt"/>
              </a:rPr>
              <a:t>Stage 3 : Force Estimation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     </a:t>
            </a:r>
            <a:r>
              <a:rPr lang="en-US" altLang="zh-TW" u="sng" dirty="0" smtClean="0">
                <a:latin typeface="+mn-lt"/>
              </a:rPr>
              <a:t>Stage 4 : Haptic Teleoperation</a:t>
            </a:r>
          </a:p>
          <a:p>
            <a:pPr marL="0" indent="0">
              <a:buNone/>
            </a:pPr>
            <a:r>
              <a:rPr lang="en-US" altLang="zh-TW" sz="2000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Implement the next two stages.</a:t>
            </a:r>
          </a:p>
        </p:txBody>
      </p:sp>
      <p:sp>
        <p:nvSpPr>
          <p:cNvPr id="4" name="矩形 3"/>
          <p:cNvSpPr/>
          <p:nvPr/>
        </p:nvSpPr>
        <p:spPr>
          <a:xfrm>
            <a:off x="133111" y="1621535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607629" y="1625138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2:</a:t>
            </a:r>
          </a:p>
          <a:p>
            <a:pPr algn="ctr"/>
            <a:r>
              <a:rPr lang="en-US" altLang="zh-TW" dirty="0" smtClean="0"/>
              <a:t>Depth mesh rendering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065937" y="1619492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3:</a:t>
            </a:r>
          </a:p>
          <a:p>
            <a:pPr algn="ctr"/>
            <a:r>
              <a:rPr lang="en-US" altLang="zh-TW" dirty="0" smtClean="0"/>
              <a:t>Force Estimation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7532133" y="1625138"/>
            <a:ext cx="150955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4:</a:t>
            </a:r>
          </a:p>
          <a:p>
            <a:pPr algn="ctr"/>
            <a:r>
              <a:rPr lang="en-US" altLang="zh-TW" dirty="0" smtClean="0"/>
              <a:t>Haptic </a:t>
            </a:r>
            <a:r>
              <a:rPr lang="en-US" altLang="zh-TW" dirty="0" err="1" smtClean="0"/>
              <a:t>teleop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74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6" y="1613140"/>
            <a:ext cx="7523337" cy="236084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Thank you.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671757" y="4314088"/>
            <a:ext cx="6376024" cy="15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tx1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+mn-lt"/>
              </a:rPr>
              <a:t>Special thanks to committee members – Blake Hannaford, Howard </a:t>
            </a:r>
            <a:r>
              <a:rPr lang="en-US" sz="1600" dirty="0" err="1" smtClean="0">
                <a:latin typeface="+mn-lt"/>
              </a:rPr>
              <a:t>Chizeck</a:t>
            </a:r>
            <a:r>
              <a:rPr lang="en-US" sz="1600" dirty="0" smtClean="0">
                <a:latin typeface="+mn-lt"/>
              </a:rPr>
              <a:t>.</a:t>
            </a:r>
          </a:p>
          <a:p>
            <a:r>
              <a:rPr lang="en-US" sz="1600" dirty="0" smtClean="0">
                <a:latin typeface="+mn-lt"/>
              </a:rPr>
              <a:t>And to the wonderful people from the </a:t>
            </a:r>
            <a:r>
              <a:rPr lang="en-US" sz="1600" dirty="0" err="1" smtClean="0">
                <a:latin typeface="+mn-lt"/>
              </a:rPr>
              <a:t>Biorobotics</a:t>
            </a:r>
            <a:r>
              <a:rPr lang="en-US" sz="1600" dirty="0" smtClean="0">
                <a:latin typeface="+mn-lt"/>
              </a:rPr>
              <a:t> Lab.</a:t>
            </a:r>
          </a:p>
          <a:p>
            <a:endParaRPr lang="en-US" sz="1600" dirty="0" smtClean="0"/>
          </a:p>
          <a:p>
            <a:endParaRPr lang="en-US" sz="2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413" y="527869"/>
            <a:ext cx="5325034" cy="352575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32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6" y="1613140"/>
            <a:ext cx="7523337" cy="236084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Questions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671757" y="4314088"/>
            <a:ext cx="6376024" cy="15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tx1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+mn-lt"/>
              </a:rPr>
              <a:t>Yun-</a:t>
            </a:r>
            <a:r>
              <a:rPr lang="en-US" sz="1600" dirty="0" err="1" smtClean="0">
                <a:latin typeface="+mn-lt"/>
              </a:rPr>
              <a:t>Hsuan</a:t>
            </a:r>
            <a:r>
              <a:rPr lang="en-US" sz="1600" dirty="0" smtClean="0">
                <a:latin typeface="+mn-lt"/>
              </a:rPr>
              <a:t> Su</a:t>
            </a:r>
          </a:p>
          <a:p>
            <a:r>
              <a:rPr lang="en-US" sz="1600" dirty="0" smtClean="0">
                <a:latin typeface="+mn-lt"/>
              </a:rPr>
              <a:t>Committee: Blake Hannaford, Howard </a:t>
            </a:r>
            <a:r>
              <a:rPr lang="en-US" sz="1600" dirty="0" err="1" smtClean="0">
                <a:latin typeface="+mn-lt"/>
              </a:rPr>
              <a:t>Chizeck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Date: July 31, 2017</a:t>
            </a:r>
          </a:p>
          <a:p>
            <a:endParaRPr lang="en-US" sz="2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830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6" y="1613140"/>
            <a:ext cx="7523337" cy="236084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Backup slides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671757" y="4314088"/>
            <a:ext cx="6376024" cy="15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tx1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+mn-lt"/>
              </a:rPr>
              <a:t>Yun-</a:t>
            </a:r>
            <a:r>
              <a:rPr lang="en-US" sz="1600" dirty="0" err="1" smtClean="0">
                <a:latin typeface="+mn-lt"/>
              </a:rPr>
              <a:t>Hsuan</a:t>
            </a:r>
            <a:r>
              <a:rPr lang="en-US" sz="1600" dirty="0" smtClean="0">
                <a:latin typeface="+mn-lt"/>
              </a:rPr>
              <a:t> Su</a:t>
            </a:r>
          </a:p>
          <a:p>
            <a:r>
              <a:rPr lang="en-US" sz="1600" dirty="0" smtClean="0">
                <a:latin typeface="+mn-lt"/>
              </a:rPr>
              <a:t>Committee: Blake Hannaford, Howard </a:t>
            </a:r>
            <a:r>
              <a:rPr lang="en-US" sz="1600" dirty="0" err="1" smtClean="0">
                <a:latin typeface="+mn-lt"/>
              </a:rPr>
              <a:t>Chizeck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Date: July 31, 2017</a:t>
            </a:r>
          </a:p>
          <a:p>
            <a:endParaRPr lang="en-US" sz="2000" dirty="0"/>
          </a:p>
        </p:txBody>
      </p:sp>
      <p:sp>
        <p:nvSpPr>
          <p:cNvPr id="4" name="雲朵形 3"/>
          <p:cNvSpPr/>
          <p:nvPr/>
        </p:nvSpPr>
        <p:spPr>
          <a:xfrm>
            <a:off x="5069150" y="3382392"/>
            <a:ext cx="3799548" cy="2947387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Read all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455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Lit review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paper 1: </a:t>
            </a:r>
            <a:r>
              <a:rPr lang="en-US" altLang="zh-TW" u="sng" dirty="0" smtClean="0">
                <a:latin typeface="+mn-lt"/>
              </a:rPr>
              <a:t>feature </a:t>
            </a:r>
            <a:r>
              <a:rPr lang="en-US" altLang="zh-TW" u="sng" dirty="0">
                <a:latin typeface="+mn-lt"/>
              </a:rPr>
              <a:t>classification for tracking articulated surgical </a:t>
            </a:r>
            <a:r>
              <a:rPr lang="en-US" altLang="zh-TW" u="sng" dirty="0" smtClean="0">
                <a:latin typeface="+mn-lt"/>
              </a:rPr>
              <a:t>tools</a:t>
            </a: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(1) 1.2sec/frame </a:t>
            </a: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      GPU to enhance efficiency</a:t>
            </a:r>
            <a:endParaRPr lang="zh-TW" altLang="zh-TW" dirty="0" smtClean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(2) CAD </a:t>
            </a:r>
            <a:r>
              <a:rPr lang="en-US" altLang="zh-TW" dirty="0">
                <a:latin typeface="+mn-lt"/>
              </a:rPr>
              <a:t>model</a:t>
            </a:r>
            <a:endParaRPr lang="zh-TW" altLang="zh-TW" dirty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(3) Randomized </a:t>
            </a:r>
            <a:r>
              <a:rPr lang="en-US" altLang="zh-TW" dirty="0">
                <a:latin typeface="+mn-lt"/>
              </a:rPr>
              <a:t>Trees (RT)</a:t>
            </a:r>
            <a:endParaRPr lang="zh-TW" altLang="zh-TW" dirty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 smtClean="0">
                <a:latin typeface="+mn-lt"/>
              </a:rPr>
              <a:t>(4) accuracy</a:t>
            </a:r>
            <a:r>
              <a:rPr lang="en-US" altLang="zh-TW" dirty="0">
                <a:latin typeface="+mn-lt"/>
              </a:rPr>
              <a:t>: </a:t>
            </a:r>
            <a:endParaRPr lang="en-US" altLang="zh-TW" dirty="0" smtClean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 tool </a:t>
            </a:r>
            <a:r>
              <a:rPr lang="en-US" altLang="zh-TW" dirty="0">
                <a:latin typeface="+mn-lt"/>
              </a:rPr>
              <a:t>within dashed line </a:t>
            </a:r>
            <a:endParaRPr lang="en-US" altLang="zh-TW" dirty="0" smtClean="0">
              <a:latin typeface="+mn-lt"/>
            </a:endParaRPr>
          </a:p>
          <a:p>
            <a:pPr marL="400050" lvl="1" indent="0">
              <a:buNone/>
            </a:pPr>
            <a:r>
              <a:rPr lang="en-US" altLang="zh-TW" dirty="0">
                <a:latin typeface="+mn-lt"/>
              </a:rPr>
              <a:t> </a:t>
            </a:r>
            <a:r>
              <a:rPr lang="en-US" altLang="zh-TW" dirty="0" smtClean="0">
                <a:latin typeface="+mn-lt"/>
              </a:rPr>
              <a:t>     (</a:t>
            </a:r>
            <a:r>
              <a:rPr lang="en-US" altLang="zh-TW" dirty="0">
                <a:latin typeface="+mn-lt"/>
              </a:rPr>
              <a:t>93% accuracy)</a:t>
            </a:r>
            <a:endParaRPr lang="zh-TW" altLang="zh-TW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u="sng" dirty="0" smtClean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194" y="2231923"/>
            <a:ext cx="4729316" cy="455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997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Lit review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paper 2: </a:t>
            </a:r>
            <a:r>
              <a:rPr lang="en-US" altLang="zh-TW" u="sng" dirty="0" smtClean="0">
                <a:latin typeface="+mn-lt"/>
              </a:rPr>
              <a:t>Marker-less </a:t>
            </a:r>
            <a:r>
              <a:rPr lang="en-US" altLang="zh-TW" u="sng" dirty="0">
                <a:latin typeface="+mn-lt"/>
              </a:rPr>
              <a:t>Articulated Surgical Tool </a:t>
            </a:r>
            <a:r>
              <a:rPr lang="en-US" altLang="zh-TW" u="sng" dirty="0" smtClean="0">
                <a:latin typeface="+mn-lt"/>
              </a:rPr>
              <a:t>Detection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23sec/frame </a:t>
            </a:r>
            <a:r>
              <a:rPr lang="en-US" altLang="zh-TW" dirty="0" smtClean="0">
                <a:latin typeface="+mn-lt"/>
                <a:sym typeface="Wingdings" panose="05000000000000000000" pitchFamily="2" charset="2"/>
              </a:rPr>
              <a:t></a:t>
            </a:r>
            <a:r>
              <a:rPr lang="en-US" altLang="zh-TW" dirty="0" smtClean="0">
                <a:latin typeface="+mn-lt"/>
              </a:rPr>
              <a:t>3sec/frame </a:t>
            </a:r>
            <a:r>
              <a:rPr lang="en-US" altLang="zh-TW" dirty="0">
                <a:latin typeface="+mn-lt"/>
              </a:rPr>
              <a:t>using pyramid </a:t>
            </a:r>
            <a:r>
              <a:rPr lang="en-US" altLang="zh-TW" dirty="0" smtClean="0">
                <a:latin typeface="+mn-lt"/>
              </a:rPr>
              <a:t>search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CAD </a:t>
            </a:r>
            <a:r>
              <a:rPr lang="en-US" altLang="zh-TW" dirty="0">
                <a:latin typeface="+mn-lt"/>
              </a:rPr>
              <a:t>model (on </a:t>
            </a:r>
            <a:r>
              <a:rPr lang="en-US" altLang="zh-TW" dirty="0" smtClean="0">
                <a:latin typeface="+mn-lt"/>
              </a:rPr>
              <a:t>GPU)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Interesting </a:t>
            </a:r>
            <a:r>
              <a:rPr lang="en-US" altLang="zh-TW" dirty="0">
                <a:latin typeface="+mn-lt"/>
              </a:rPr>
              <a:t>ideas: vanishing point, tool end in </a:t>
            </a:r>
            <a:r>
              <a:rPr lang="en-US" altLang="zh-TW" dirty="0" smtClean="0">
                <a:latin typeface="+mn-lt"/>
              </a:rPr>
              <a:t>edges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87</a:t>
            </a:r>
            <a:r>
              <a:rPr lang="en-US" altLang="zh-TW" dirty="0">
                <a:latin typeface="+mn-lt"/>
              </a:rPr>
              <a:t>% correctness: “on correct tool tip in a visibly consistent joint configuration</a:t>
            </a:r>
            <a:r>
              <a:rPr lang="en-US" altLang="zh-TW" dirty="0" smtClean="0">
                <a:latin typeface="+mn-lt"/>
              </a:rPr>
              <a:t>”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b="40937"/>
          <a:stretch/>
        </p:blipFill>
        <p:spPr>
          <a:xfrm>
            <a:off x="524136" y="4116541"/>
            <a:ext cx="6639023" cy="23702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60658" r="6300"/>
          <a:stretch/>
        </p:blipFill>
        <p:spPr>
          <a:xfrm>
            <a:off x="3303541" y="213232"/>
            <a:ext cx="5551974" cy="140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947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n-lt"/>
              </a:rPr>
              <a:t>Lit review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Paper 3: </a:t>
            </a:r>
            <a:r>
              <a:rPr lang="en-US" altLang="zh-TW" u="sng" dirty="0">
                <a:latin typeface="+mn-lt"/>
              </a:rPr>
              <a:t>Navigating inner space: 3D assistance for minimally invasive </a:t>
            </a:r>
            <a:r>
              <a:rPr lang="en-US" altLang="zh-TW" u="sng" dirty="0" smtClean="0">
                <a:latin typeface="+mn-lt"/>
              </a:rPr>
              <a:t>surgery</a:t>
            </a:r>
            <a:endParaRPr lang="en-US" altLang="zh-TW" u="sng" dirty="0">
              <a:latin typeface="+mn-lt"/>
            </a:endParaRP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30 </a:t>
            </a:r>
            <a:r>
              <a:rPr lang="en-US" altLang="zh-TW" dirty="0">
                <a:latin typeface="+mn-lt"/>
              </a:rPr>
              <a:t>fps (very </a:t>
            </a:r>
            <a:r>
              <a:rPr lang="en-US" altLang="zh-TW" dirty="0" smtClean="0">
                <a:latin typeface="+mn-lt"/>
              </a:rPr>
              <a:t>fast)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only </a:t>
            </a:r>
            <a:r>
              <a:rPr lang="en-US" altLang="zh-TW" dirty="0">
                <a:latin typeface="+mn-lt"/>
              </a:rPr>
              <a:t>tracking with a bounding box, no </a:t>
            </a:r>
            <a:r>
              <a:rPr lang="en-US" altLang="zh-TW" dirty="0" smtClean="0">
                <a:latin typeface="+mn-lt"/>
              </a:rPr>
              <a:t>segmentation</a:t>
            </a:r>
          </a:p>
          <a:p>
            <a:pPr marL="857250" lvl="1" indent="-457200">
              <a:buAutoNum type="arabicParenBoth"/>
            </a:pPr>
            <a:r>
              <a:rPr lang="en-US" altLang="zh-TW" dirty="0" smtClean="0">
                <a:latin typeface="+mn-lt"/>
              </a:rPr>
              <a:t>interesting </a:t>
            </a:r>
            <a:r>
              <a:rPr lang="en-US" altLang="zh-TW" dirty="0">
                <a:latin typeface="+mn-lt"/>
              </a:rPr>
              <a:t>idea: line </a:t>
            </a:r>
            <a:r>
              <a:rPr lang="en-US" altLang="zh-TW" dirty="0" smtClean="0">
                <a:latin typeface="+mn-lt"/>
              </a:rPr>
              <a:t>recovery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80" y="3632084"/>
            <a:ext cx="6984369" cy="262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495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Perspective N Points (PNP)</a:t>
            </a:r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12233" t="-1403" r="46952" b="26688"/>
          <a:stretch/>
        </p:blipFill>
        <p:spPr>
          <a:xfrm>
            <a:off x="170328" y="1477545"/>
            <a:ext cx="4348103" cy="517763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/>
          <a:srcRect l="11779" t="13444" r="46971" b="12125"/>
          <a:stretch/>
        </p:blipFill>
        <p:spPr>
          <a:xfrm>
            <a:off x="4590415" y="1559858"/>
            <a:ext cx="4347397" cy="529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3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1: Perspective N Points (PNP)</a:t>
            </a:r>
          </a:p>
        </p:txBody>
      </p:sp>
      <p:sp>
        <p:nvSpPr>
          <p:cNvPr id="12" name="矩形 11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6" name="文字版面配置區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0154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How many points are necessary for </a:t>
            </a:r>
            <a:r>
              <a:rPr lang="en-US" altLang="zh-TW" dirty="0" err="1" smtClean="0">
                <a:latin typeface="+mn-lt"/>
              </a:rPr>
              <a:t>pnp</a:t>
            </a:r>
            <a:r>
              <a:rPr lang="en-US" altLang="zh-TW" dirty="0" smtClean="0">
                <a:latin typeface="+mn-lt"/>
              </a:rPr>
              <a:t> computation and why?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6 degrees of freedom, at least 3 points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But if we have more points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We can eliminate worse solutions, and find an optimal</a:t>
            </a:r>
            <a:endParaRPr lang="zh-TW" altLang="en-US" dirty="0">
              <a:latin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11695" t="41472" r="50403" b="43850"/>
          <a:stretch/>
        </p:blipFill>
        <p:spPr>
          <a:xfrm>
            <a:off x="1031405" y="2291136"/>
            <a:ext cx="4037745" cy="101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4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3: Color filtering</a:t>
            </a:r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r="65682"/>
          <a:stretch/>
        </p:blipFill>
        <p:spPr>
          <a:xfrm>
            <a:off x="384176" y="1309411"/>
            <a:ext cx="2341095" cy="176080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28226" t="21479" r="17087" b="4816"/>
          <a:stretch/>
        </p:blipFill>
        <p:spPr>
          <a:xfrm>
            <a:off x="3041088" y="1363508"/>
            <a:ext cx="5815331" cy="440867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/>
          <a:srcRect l="34176" r="32446"/>
          <a:stretch/>
        </p:blipFill>
        <p:spPr>
          <a:xfrm>
            <a:off x="448234" y="3127712"/>
            <a:ext cx="2294965" cy="176080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/>
          <a:srcRect l="66776"/>
          <a:stretch/>
        </p:blipFill>
        <p:spPr>
          <a:xfrm>
            <a:off x="421488" y="4946013"/>
            <a:ext cx="2266470" cy="17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1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5" t="23917" r="9961" b="2280"/>
          <a:stretch/>
        </p:blipFill>
        <p:spPr>
          <a:xfrm>
            <a:off x="2819400" y="4273152"/>
            <a:ext cx="2175832" cy="1969208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2647095" y="2345421"/>
            <a:ext cx="3232972" cy="436085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j-lt"/>
              </a:rPr>
              <a:t>Overview</a:t>
            </a:r>
            <a:endParaRPr lang="zh-TW" altLang="en-US" sz="3600" dirty="0">
              <a:latin typeface="+mj-lt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5" r="50134" b="-118"/>
          <a:stretch/>
        </p:blipFill>
        <p:spPr>
          <a:xfrm>
            <a:off x="482488" y="3952956"/>
            <a:ext cx="1606434" cy="95412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72" b="50537"/>
          <a:stretch/>
        </p:blipFill>
        <p:spPr>
          <a:xfrm>
            <a:off x="482489" y="5580213"/>
            <a:ext cx="1606434" cy="1030278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8" t="23396" r="6663" b="5930"/>
          <a:stretch/>
        </p:blipFill>
        <p:spPr bwMode="auto">
          <a:xfrm>
            <a:off x="2581638" y="2636606"/>
            <a:ext cx="1606434" cy="958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6" b="50537"/>
          <a:stretch/>
        </p:blipFill>
        <p:spPr>
          <a:xfrm>
            <a:off x="482488" y="2655426"/>
            <a:ext cx="1606434" cy="954122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103280" y="3885932"/>
            <a:ext cx="14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deformation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2492833" y="2325909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disparity map</a:t>
            </a:r>
            <a:endParaRPr lang="zh-TW" altLang="en-US" dirty="0"/>
          </a:p>
        </p:txBody>
      </p:sp>
      <p:cxnSp>
        <p:nvCxnSpPr>
          <p:cNvPr id="24" name="直線單箭頭接點 23"/>
          <p:cNvCxnSpPr/>
          <p:nvPr/>
        </p:nvCxnSpPr>
        <p:spPr>
          <a:xfrm>
            <a:off x="2179376" y="3170674"/>
            <a:ext cx="2802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flipV="1">
            <a:off x="2179376" y="3297724"/>
            <a:ext cx="280250" cy="7199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133111" y="1621535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34" name="矩形 33"/>
          <p:cNvSpPr/>
          <p:nvPr/>
        </p:nvSpPr>
        <p:spPr>
          <a:xfrm>
            <a:off x="2607629" y="1625138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2:</a:t>
            </a:r>
          </a:p>
          <a:p>
            <a:pPr algn="ctr"/>
            <a:r>
              <a:rPr lang="en-US" altLang="zh-TW" dirty="0" smtClean="0"/>
              <a:t>Depth mesh rendering</a:t>
            </a:r>
            <a:endParaRPr lang="zh-TW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065937" y="1619492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3:</a:t>
            </a:r>
          </a:p>
          <a:p>
            <a:pPr algn="ctr"/>
            <a:r>
              <a:rPr lang="en-US" altLang="zh-TW" dirty="0" smtClean="0"/>
              <a:t>Force Estimation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7532133" y="1625138"/>
            <a:ext cx="150955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4:</a:t>
            </a:r>
          </a:p>
          <a:p>
            <a:pPr algn="ctr"/>
            <a:r>
              <a:rPr lang="en-US" altLang="zh-TW" dirty="0" smtClean="0"/>
              <a:t>Haptic </a:t>
            </a:r>
            <a:r>
              <a:rPr lang="en-US" altLang="zh-TW" dirty="0" err="1" smtClean="0"/>
              <a:t>teleop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38" name="直線單箭頭接點 37"/>
          <p:cNvCxnSpPr/>
          <p:nvPr/>
        </p:nvCxnSpPr>
        <p:spPr>
          <a:xfrm>
            <a:off x="3407803" y="3661507"/>
            <a:ext cx="0" cy="309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/>
          <p:cNvSpPr txBox="1"/>
          <p:nvPr/>
        </p:nvSpPr>
        <p:spPr>
          <a:xfrm>
            <a:off x="370356" y="2356988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tool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388382" y="3651696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non-tool</a:t>
            </a:r>
            <a:endParaRPr lang="zh-TW" altLang="en-US" dirty="0"/>
          </a:p>
        </p:txBody>
      </p:sp>
      <p:cxnSp>
        <p:nvCxnSpPr>
          <p:cNvPr id="42" name="直線單箭頭接點 41"/>
          <p:cNvCxnSpPr/>
          <p:nvPr/>
        </p:nvCxnSpPr>
        <p:spPr>
          <a:xfrm flipV="1">
            <a:off x="1248306" y="4976689"/>
            <a:ext cx="0" cy="3339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388382" y="5241271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6886" y="5783605"/>
            <a:ext cx="1947968" cy="1004581"/>
          </a:xfrm>
          <a:prstGeom prst="rect">
            <a:avLst/>
          </a:prstGeom>
        </p:spPr>
      </p:pic>
      <p:sp>
        <p:nvSpPr>
          <p:cNvPr id="67" name="矩形 66"/>
          <p:cNvSpPr/>
          <p:nvPr/>
        </p:nvSpPr>
        <p:spPr>
          <a:xfrm>
            <a:off x="5943599" y="4907078"/>
            <a:ext cx="971108" cy="518859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56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For rotation and scaling.</a:t>
            </a:r>
            <a:endParaRPr lang="zh-TW" altLang="en-US" dirty="0">
              <a:latin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9039" r="12476" b="31409"/>
          <a:stretch/>
        </p:blipFill>
        <p:spPr>
          <a:xfrm>
            <a:off x="233082" y="1736725"/>
            <a:ext cx="4569418" cy="458096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48918" t="8606" r="13794" b="59622"/>
          <a:stretch/>
        </p:blipFill>
        <p:spPr>
          <a:xfrm>
            <a:off x="4757410" y="1810869"/>
            <a:ext cx="4301954" cy="206188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1337" t="65665" r="51375" b="18072"/>
          <a:stretch/>
        </p:blipFill>
        <p:spPr>
          <a:xfrm>
            <a:off x="4757410" y="3946897"/>
            <a:ext cx="4301954" cy="105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Proof of concept for shifting using DFT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3" y="2261374"/>
            <a:ext cx="8968837" cy="45966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032" y="2261374"/>
            <a:ext cx="1433651" cy="3551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932" y="2261374"/>
            <a:ext cx="1466303" cy="35510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494" y="2261374"/>
            <a:ext cx="1421748" cy="35510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697" y="4601646"/>
            <a:ext cx="1453377" cy="35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9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Proof of concept for </a:t>
            </a:r>
            <a:r>
              <a:rPr lang="en-US" altLang="zh-TW" dirty="0" smtClean="0">
                <a:latin typeface="+mn-lt"/>
              </a:rPr>
              <a:t>rotation and scaling </a:t>
            </a:r>
            <a:r>
              <a:rPr lang="en-US" altLang="zh-TW" dirty="0" smtClean="0">
                <a:latin typeface="+mn-lt"/>
              </a:rPr>
              <a:t>using DFT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r="2300"/>
          <a:stretch/>
        </p:blipFill>
        <p:spPr>
          <a:xfrm>
            <a:off x="0" y="2198620"/>
            <a:ext cx="9072282" cy="465937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605" y="2343706"/>
            <a:ext cx="1366097" cy="3551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185" y="2343706"/>
            <a:ext cx="1366097" cy="35510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136" y="4591974"/>
            <a:ext cx="1366097" cy="35510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720" y="2334828"/>
            <a:ext cx="1366097" cy="35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6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Proof of concept for shifting using DFT</a:t>
            </a:r>
          </a:p>
        </p:txBody>
      </p:sp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" y="2181225"/>
            <a:ext cx="902017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Step 4: Shape </a:t>
            </a:r>
            <a:r>
              <a:rPr lang="en-US" altLang="zh-TW" sz="3200" dirty="0" smtClean="0">
                <a:latin typeface="+mj-lt"/>
              </a:rPr>
              <a:t>matching </a:t>
            </a:r>
            <a:r>
              <a:rPr lang="en-US" altLang="zh-TW" sz="3200" dirty="0">
                <a:latin typeface="+mj-lt"/>
              </a:rPr>
              <a:t>with </a:t>
            </a:r>
            <a:r>
              <a:rPr lang="en-US" altLang="zh-TW" sz="3200" dirty="0" smtClean="0">
                <a:latin typeface="+mj-lt"/>
              </a:rPr>
              <a:t>DFT</a:t>
            </a:r>
            <a:endParaRPr lang="en-US" altLang="zh-TW" sz="3200" dirty="0">
              <a:latin typeface="+mj-lt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Exhaustive </a:t>
            </a:r>
            <a:r>
              <a:rPr lang="en-US" altLang="zh-TW" dirty="0">
                <a:latin typeface="+mn-lt"/>
              </a:rPr>
              <a:t>search in spatial </a:t>
            </a:r>
            <a:r>
              <a:rPr lang="en-US" altLang="zh-TW" dirty="0" smtClean="0">
                <a:latin typeface="+mn-lt"/>
              </a:rPr>
              <a:t>domain: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999999"/>
                </a:solidFill>
                <a:latin typeface="Calibri"/>
              </a:rPr>
              <a:t>Multiplication in frequency domain analogous to convolution in </a:t>
            </a:r>
            <a:r>
              <a:rPr lang="en-US" altLang="zh-TW" dirty="0" smtClean="0">
                <a:solidFill>
                  <a:srgbClr val="999999"/>
                </a:solidFill>
                <a:latin typeface="Calibri"/>
              </a:rPr>
              <a:t>spatial domain</a:t>
            </a:r>
            <a:r>
              <a:rPr lang="en-US" altLang="zh-TW" baseline="30000" dirty="0" smtClean="0">
                <a:solidFill>
                  <a:srgbClr val="999999"/>
                </a:solidFill>
                <a:latin typeface="Calibri"/>
              </a:rPr>
              <a:t>3</a:t>
            </a:r>
            <a:r>
              <a:rPr lang="en-US" altLang="zh-TW" dirty="0" smtClean="0">
                <a:solidFill>
                  <a:srgbClr val="999999"/>
                </a:solidFill>
                <a:latin typeface="Calibri"/>
              </a:rPr>
              <a:t>.</a:t>
            </a:r>
            <a:endParaRPr lang="en-US" altLang="zh-TW" dirty="0">
              <a:solidFill>
                <a:srgbClr val="999999"/>
              </a:solidFill>
              <a:latin typeface="Calibri"/>
            </a:endParaRPr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Energy map generation: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	(1) Exhaustive search in spatial domain:</a:t>
            </a:r>
          </a:p>
          <a:p>
            <a:pPr marL="0" indent="0">
              <a:buNone/>
            </a:pPr>
            <a:r>
              <a:rPr lang="en-US" altLang="zh-TW" dirty="0" smtClean="0">
                <a:latin typeface="+mn-lt"/>
              </a:rPr>
              <a:t>      (2) DFT in frequency domain:</a:t>
            </a:r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87" y="4232054"/>
            <a:ext cx="3552825" cy="61912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203" y="2340412"/>
            <a:ext cx="6715125" cy="99060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5"/>
          <a:srcRect l="49621" t="6828" b="49664"/>
          <a:stretch/>
        </p:blipFill>
        <p:spPr>
          <a:xfrm>
            <a:off x="6079835" y="5631716"/>
            <a:ext cx="1228435" cy="3937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5"/>
          <a:srcRect l="12642" t="47529" r="18608" b="11770"/>
          <a:stretch/>
        </p:blipFill>
        <p:spPr>
          <a:xfrm>
            <a:off x="5017652" y="6108700"/>
            <a:ext cx="1676401" cy="368300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-25401" y="6469390"/>
            <a:ext cx="77385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solidFill>
                  <a:schemeClr val="accent5"/>
                </a:solidFill>
              </a:rPr>
              <a:t>3. Image </a:t>
            </a:r>
            <a:r>
              <a:rPr lang="en-US" altLang="zh-TW" sz="1000" dirty="0">
                <a:solidFill>
                  <a:schemeClr val="accent5"/>
                </a:solidFill>
              </a:rPr>
              <a:t>Segmentation with One Shape Prior – A Template-Based Formulation, </a:t>
            </a:r>
            <a:r>
              <a:rPr lang="en-US" altLang="zh-TW" sz="1000" dirty="0" err="1">
                <a:solidFill>
                  <a:schemeClr val="accent5"/>
                </a:solidFill>
              </a:rPr>
              <a:t>Siqi</a:t>
            </a:r>
            <a:r>
              <a:rPr lang="en-US" altLang="zh-TW" sz="1000" dirty="0">
                <a:solidFill>
                  <a:schemeClr val="accent5"/>
                </a:solidFill>
              </a:rPr>
              <a:t> Chena, Daniel </a:t>
            </a:r>
            <a:r>
              <a:rPr lang="en-US" altLang="zh-TW" sz="1000" dirty="0" err="1">
                <a:solidFill>
                  <a:schemeClr val="accent5"/>
                </a:solidFill>
              </a:rPr>
              <a:t>Cremersb</a:t>
            </a:r>
            <a:r>
              <a:rPr lang="en-US" altLang="zh-TW" sz="1000" dirty="0">
                <a:solidFill>
                  <a:schemeClr val="accent5"/>
                </a:solidFill>
              </a:rPr>
              <a:t>, Richard J. </a:t>
            </a:r>
            <a:r>
              <a:rPr lang="en-US" altLang="zh-TW" sz="1000" dirty="0" err="1" smtClean="0">
                <a:solidFill>
                  <a:schemeClr val="accent5"/>
                </a:solidFill>
              </a:rPr>
              <a:t>Radkea</a:t>
            </a:r>
            <a:r>
              <a:rPr lang="en-US" altLang="zh-TW" sz="1000" dirty="0">
                <a:solidFill>
                  <a:schemeClr val="accent5"/>
                </a:solidFill>
              </a:rPr>
              <a:t>, submitted to Image and Vision Computing</a:t>
            </a:r>
            <a:endParaRPr lang="en-US" altLang="zh-TW" sz="1000" dirty="0">
              <a:solidFill>
                <a:schemeClr val="accent5"/>
              </a:solidFill>
            </a:endParaRPr>
          </a:p>
          <a:p>
            <a:endParaRPr lang="en-US" altLang="zh-TW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3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Dice </a:t>
            </a:r>
            <a:r>
              <a:rPr lang="en-US" altLang="zh-TW" sz="3600" dirty="0" smtClean="0">
                <a:latin typeface="+mj-lt"/>
              </a:rPr>
              <a:t>coefficient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44" y="1736725"/>
            <a:ext cx="8600571" cy="38605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153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>
                <a:latin typeface="+mj-lt"/>
              </a:rPr>
              <a:t>Analysis: </a:t>
            </a:r>
            <a:r>
              <a:rPr lang="en-US" altLang="zh-TW" sz="3600" dirty="0" smtClean="0">
                <a:latin typeface="+mj-lt"/>
              </a:rPr>
              <a:t>Color Statistics</a:t>
            </a:r>
            <a:endParaRPr lang="en-US" altLang="zh-TW" sz="3600" dirty="0">
              <a:latin typeface="+mj-lt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3" y="1626638"/>
            <a:ext cx="8269542" cy="523136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590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Find out the disparity offset: </a:t>
            </a:r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26" y="2266687"/>
            <a:ext cx="2104735" cy="40936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15" y="2892317"/>
            <a:ext cx="5500688" cy="170431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866899"/>
            <a:ext cx="2595612" cy="34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1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Slight rotation around the x axis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79" y="2207027"/>
            <a:ext cx="2232279" cy="208718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49072" t="16984" r="13465" b="4649"/>
          <a:stretch/>
        </p:blipFill>
        <p:spPr>
          <a:xfrm>
            <a:off x="4420820" y="1322848"/>
            <a:ext cx="4435599" cy="52193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/>
          <a:srcRect l="26944" r="34899" b="7862"/>
          <a:stretch/>
        </p:blipFill>
        <p:spPr>
          <a:xfrm>
            <a:off x="143791" y="1093989"/>
            <a:ext cx="4151539" cy="563896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/>
          <a:srcRect b="43250"/>
          <a:stretch/>
        </p:blipFill>
        <p:spPr>
          <a:xfrm>
            <a:off x="1279105" y="3103083"/>
            <a:ext cx="1872468" cy="56756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/>
          <a:srcRect t="33513" b="7244"/>
          <a:stretch/>
        </p:blipFill>
        <p:spPr>
          <a:xfrm>
            <a:off x="1322848" y="3597592"/>
            <a:ext cx="1189533" cy="66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7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Derivation?</a:t>
            </a: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72" y="2239636"/>
            <a:ext cx="6131852" cy="46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2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3" b="22279"/>
          <a:stretch/>
        </p:blipFill>
        <p:spPr>
          <a:xfrm>
            <a:off x="6519794" y="2512297"/>
            <a:ext cx="2538010" cy="144065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5" t="23917" r="9961" b="2280"/>
          <a:stretch/>
        </p:blipFill>
        <p:spPr>
          <a:xfrm>
            <a:off x="2819400" y="4273152"/>
            <a:ext cx="2175832" cy="1969208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2647095" y="2345421"/>
            <a:ext cx="3232972" cy="436085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j-lt"/>
              </a:rPr>
              <a:t>Overview</a:t>
            </a:r>
            <a:endParaRPr lang="zh-TW" altLang="en-US" sz="3600" dirty="0">
              <a:latin typeface="+mj-lt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5" r="50134" b="-118"/>
          <a:stretch/>
        </p:blipFill>
        <p:spPr>
          <a:xfrm>
            <a:off x="482488" y="3952956"/>
            <a:ext cx="1606434" cy="95412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72" b="50537"/>
          <a:stretch/>
        </p:blipFill>
        <p:spPr>
          <a:xfrm>
            <a:off x="482489" y="5580213"/>
            <a:ext cx="1606434" cy="1030278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8" t="23396" r="6663" b="5930"/>
          <a:stretch/>
        </p:blipFill>
        <p:spPr bwMode="auto">
          <a:xfrm>
            <a:off x="2581638" y="2636606"/>
            <a:ext cx="1606434" cy="958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6" b="50537"/>
          <a:stretch/>
        </p:blipFill>
        <p:spPr>
          <a:xfrm>
            <a:off x="482488" y="2655426"/>
            <a:ext cx="1606434" cy="954122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103280" y="3885932"/>
            <a:ext cx="14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deformation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5794815" y="4621816"/>
            <a:ext cx="14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force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2492833" y="2325909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disparity map</a:t>
            </a:r>
            <a:endParaRPr lang="zh-TW" altLang="en-US" dirty="0"/>
          </a:p>
        </p:txBody>
      </p:sp>
      <p:cxnSp>
        <p:nvCxnSpPr>
          <p:cNvPr id="20" name="直線單箭頭接點 19"/>
          <p:cNvCxnSpPr>
            <a:endCxn id="17" idx="1"/>
          </p:cNvCxnSpPr>
          <p:nvPr/>
        </p:nvCxnSpPr>
        <p:spPr>
          <a:xfrm>
            <a:off x="5181600" y="4806482"/>
            <a:ext cx="6132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>
            <a:off x="2179376" y="3170674"/>
            <a:ext cx="2802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flipV="1">
            <a:off x="2179376" y="3297724"/>
            <a:ext cx="280250" cy="7199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flipV="1">
            <a:off x="6111747" y="4369926"/>
            <a:ext cx="234624" cy="2518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5599816" y="4000594"/>
            <a:ext cx="269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haptic implementation</a:t>
            </a:r>
            <a:endParaRPr lang="zh-TW" altLang="en-US" dirty="0"/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7"/>
          <a:srcRect t="4286" b="4366"/>
          <a:stretch/>
        </p:blipFill>
        <p:spPr>
          <a:xfrm>
            <a:off x="4704115" y="2907526"/>
            <a:ext cx="1107123" cy="690759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133111" y="1621535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34" name="矩形 33"/>
          <p:cNvSpPr/>
          <p:nvPr/>
        </p:nvSpPr>
        <p:spPr>
          <a:xfrm>
            <a:off x="2607629" y="1625138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2:</a:t>
            </a:r>
          </a:p>
          <a:p>
            <a:pPr algn="ctr"/>
            <a:r>
              <a:rPr lang="en-US" altLang="zh-TW" dirty="0" smtClean="0"/>
              <a:t>Depth mesh rendering</a:t>
            </a:r>
            <a:endParaRPr lang="zh-TW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065937" y="1619492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3:</a:t>
            </a:r>
          </a:p>
          <a:p>
            <a:pPr algn="ctr"/>
            <a:r>
              <a:rPr lang="en-US" altLang="zh-TW" dirty="0" smtClean="0"/>
              <a:t>Force Estimation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7532133" y="1625138"/>
            <a:ext cx="150955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4:</a:t>
            </a:r>
          </a:p>
          <a:p>
            <a:pPr algn="ctr"/>
            <a:r>
              <a:rPr lang="en-US" altLang="zh-TW" dirty="0" smtClean="0"/>
              <a:t>Haptic </a:t>
            </a:r>
            <a:r>
              <a:rPr lang="en-US" altLang="zh-TW" dirty="0" err="1" smtClean="0"/>
              <a:t>teleop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38" name="直線單箭頭接點 37"/>
          <p:cNvCxnSpPr/>
          <p:nvPr/>
        </p:nvCxnSpPr>
        <p:spPr>
          <a:xfrm>
            <a:off x="3407803" y="3661507"/>
            <a:ext cx="0" cy="309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/>
          <p:cNvSpPr txBox="1"/>
          <p:nvPr/>
        </p:nvSpPr>
        <p:spPr>
          <a:xfrm>
            <a:off x="370356" y="2356988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tool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388382" y="3651696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non-tool</a:t>
            </a:r>
            <a:endParaRPr lang="zh-TW" altLang="en-US" dirty="0"/>
          </a:p>
        </p:txBody>
      </p:sp>
      <p:cxnSp>
        <p:nvCxnSpPr>
          <p:cNvPr id="42" name="直線單箭頭接點 41"/>
          <p:cNvCxnSpPr/>
          <p:nvPr/>
        </p:nvCxnSpPr>
        <p:spPr>
          <a:xfrm flipV="1">
            <a:off x="1248306" y="4976689"/>
            <a:ext cx="0" cy="3339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388382" y="5241271"/>
            <a:ext cx="19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raw image</a:t>
            </a:r>
            <a:endParaRPr lang="zh-TW" altLang="en-US" dirty="0"/>
          </a:p>
        </p:txBody>
      </p:sp>
      <p:cxnSp>
        <p:nvCxnSpPr>
          <p:cNvPr id="45" name="直線單箭頭接點 44"/>
          <p:cNvCxnSpPr/>
          <p:nvPr/>
        </p:nvCxnSpPr>
        <p:spPr>
          <a:xfrm flipV="1">
            <a:off x="5850979" y="3189812"/>
            <a:ext cx="593853" cy="17942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H="1">
            <a:off x="5846141" y="3292049"/>
            <a:ext cx="589616" cy="13974"/>
          </a:xfrm>
          <a:prstGeom prst="straightConnector1">
            <a:avLst/>
          </a:prstGeom>
          <a:ln>
            <a:solidFill>
              <a:schemeClr val="accent4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/>
          <p:cNvSpPr txBox="1"/>
          <p:nvPr/>
        </p:nvSpPr>
        <p:spPr>
          <a:xfrm>
            <a:off x="5758344" y="2857112"/>
            <a:ext cx="937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motion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5879308" y="3273455"/>
            <a:ext cx="937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</a:rPr>
              <a:t>force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6886" y="5783605"/>
            <a:ext cx="1947968" cy="1004581"/>
          </a:xfrm>
          <a:prstGeom prst="rect">
            <a:avLst/>
          </a:prstGeom>
        </p:spPr>
      </p:pic>
      <p:pic>
        <p:nvPicPr>
          <p:cNvPr id="60" name="圖片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2718" y="4920960"/>
            <a:ext cx="1703264" cy="1697553"/>
          </a:xfrm>
          <a:prstGeom prst="rect">
            <a:avLst/>
          </a:prstGeom>
        </p:spPr>
      </p:pic>
      <p:sp>
        <p:nvSpPr>
          <p:cNvPr id="67" name="矩形 66"/>
          <p:cNvSpPr/>
          <p:nvPr/>
        </p:nvSpPr>
        <p:spPr>
          <a:xfrm>
            <a:off x="5943599" y="4907078"/>
            <a:ext cx="971108" cy="518859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770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</a:t>
            </a:r>
            <a:r>
              <a:rPr lang="en-US" altLang="zh-TW" sz="3200" dirty="0" smtClean="0">
                <a:latin typeface="+mj-lt"/>
              </a:rPr>
              <a:t>2: </a:t>
            </a:r>
            <a:r>
              <a:rPr lang="en-US" altLang="zh-TW" sz="3200" dirty="0">
                <a:latin typeface="+mj-lt"/>
              </a:rPr>
              <a:t>Disparity correction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Derivation?</a:t>
            </a: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51" y="2150636"/>
            <a:ext cx="7325475" cy="432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3: Disparity post filtering</a:t>
            </a:r>
            <a:endParaRPr lang="en-US" altLang="zh-TW" sz="3200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Broken points (holes) in disparity</a:t>
            </a: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(1) discontinuity in depth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(2) thin tool shaft</a:t>
            </a:r>
          </a:p>
        </p:txBody>
      </p:sp>
      <p:sp>
        <p:nvSpPr>
          <p:cNvPr id="7" name="矩形 6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12" y="3064927"/>
            <a:ext cx="6087036" cy="35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j-lt"/>
              </a:rPr>
              <a:t>Step 3: Disparity post filtering</a:t>
            </a:r>
            <a:endParaRPr lang="en-US" altLang="zh-TW" sz="3200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+mn-lt"/>
              </a:rPr>
              <a:t>How does weighted least square really works?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>
                <a:latin typeface="+mn-lt"/>
              </a:rPr>
              <a:t>Disparity map filter based on </a:t>
            </a:r>
            <a:r>
              <a:rPr lang="en-US" altLang="zh-TW" b="1" dirty="0">
                <a:solidFill>
                  <a:schemeClr val="accent6"/>
                </a:solidFill>
                <a:latin typeface="+mn-lt"/>
              </a:rPr>
              <a:t>Weighted Least Squares filter </a:t>
            </a:r>
            <a:r>
              <a:rPr lang="en-US" altLang="zh-TW" dirty="0">
                <a:latin typeface="+mn-lt"/>
              </a:rPr>
              <a:t>(in form of Fast Global Smoother that is a lot faster than traditional Weighted Least Squares filter implementations) and optional use of left-right-consistency-based confidence to refine the results in half-occlusions and uniform areas</a:t>
            </a:r>
            <a:r>
              <a:rPr lang="en-US" altLang="zh-TW" dirty="0" smtClean="0"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dirty="0">
                <a:latin typeface="+mn-lt"/>
                <a:hlinkClick r:id="rId2"/>
              </a:rPr>
              <a:t>http://</a:t>
            </a:r>
            <a:r>
              <a:rPr lang="en-US" altLang="zh-TW" dirty="0" smtClean="0">
                <a:latin typeface="+mn-lt"/>
                <a:hlinkClick r:id="rId2"/>
              </a:rPr>
              <a:t>docs.opencv.org/trunk/d9/d51/classcv_1_1ximgproc_1_1DisparityWLSFilter.html#details</a:t>
            </a:r>
            <a:endParaRPr lang="en-US" altLang="zh-TW" dirty="0" smtClean="0">
              <a:latin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672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200" dirty="0">
                <a:latin typeface="+mn-lt"/>
              </a:rPr>
              <a:t>R</a:t>
            </a:r>
            <a:r>
              <a:rPr lang="en-US" altLang="zh-TW" sz="3200" dirty="0" smtClean="0">
                <a:latin typeface="+mn-lt"/>
              </a:rPr>
              <a:t>esult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57" y="1736725"/>
            <a:ext cx="7843781" cy="39105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47114" y="257473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Stage 2:</a:t>
            </a:r>
          </a:p>
          <a:p>
            <a:pPr algn="ctr"/>
            <a:r>
              <a:rPr lang="en-US" altLang="zh-TW" dirty="0"/>
              <a:t>Depth mesh rendering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646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sz="3600" dirty="0" smtClean="0">
                <a:latin typeface="+mj-lt"/>
              </a:rPr>
              <a:t>Future work</a:t>
            </a:r>
          </a:p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1"/>
          </p:nvPr>
        </p:nvSpPr>
        <p:spPr>
          <a:xfrm>
            <a:off x="672488" y="1802396"/>
            <a:ext cx="8196210" cy="40154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Improve stereo camera sensitivity </a:t>
            </a:r>
            <a:r>
              <a:rPr lang="en-US" altLang="zh-TW" sz="2000" dirty="0" smtClean="0">
                <a:latin typeface="+mn-lt"/>
              </a:rPr>
              <a:t>down to mm scale.</a:t>
            </a:r>
          </a:p>
          <a:p>
            <a:pPr marL="0" indent="0">
              <a:buNone/>
            </a:pPr>
            <a:r>
              <a:rPr lang="en-US" altLang="zh-TW" sz="2000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(</a:t>
            </a:r>
            <a:r>
              <a:rPr lang="en-US" altLang="zh-TW" sz="2000" dirty="0" smtClean="0">
                <a:latin typeface="+mn-lt"/>
              </a:rPr>
              <a:t>Can reduce the </a:t>
            </a:r>
            <a:r>
              <a:rPr lang="en-US" altLang="zh-TW" sz="2000" dirty="0" smtClean="0">
                <a:latin typeface="+mn-lt"/>
              </a:rPr>
              <a:t>baseline.)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why?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sz="2000" dirty="0">
              <a:latin typeface="+mn-lt"/>
            </a:endParaRPr>
          </a:p>
          <a:p>
            <a:pPr marL="0" indent="0">
              <a:buNone/>
            </a:pPr>
            <a:r>
              <a:rPr lang="en-US" altLang="zh-TW" sz="2000" dirty="0">
                <a:latin typeface="+mn-lt"/>
              </a:rPr>
              <a:t>	</a:t>
            </a:r>
            <a:endParaRPr lang="en-US" altLang="zh-TW" sz="2000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sz="2000" dirty="0">
                <a:latin typeface="+mn-lt"/>
              </a:rPr>
              <a:t>	</a:t>
            </a:r>
            <a:r>
              <a:rPr lang="en-US" altLang="zh-TW" sz="2000" dirty="0" smtClean="0">
                <a:latin typeface="+mn-lt"/>
              </a:rPr>
              <a:t>if b is smaller, f is fixed.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Increasing </a:t>
            </a:r>
            <a:r>
              <a:rPr lang="en-US" altLang="zh-TW" sz="2000" dirty="0">
                <a:latin typeface="+mn-lt"/>
              </a:rPr>
              <a:t>the baseline will increase your depth resolution, but will also increase the minimum distance to the </a:t>
            </a:r>
            <a:r>
              <a:rPr lang="en-US" altLang="zh-TW" sz="2000" dirty="0" smtClean="0">
                <a:latin typeface="+mn-lt"/>
              </a:rPr>
              <a:t>camera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Decreasing the baseline will decrease your depth resolution, but will also decrease the minimum distance to the camera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+mn-lt"/>
                <a:hlinkClick r:id="rId2"/>
              </a:rPr>
              <a:t>https</a:t>
            </a:r>
            <a:r>
              <a:rPr lang="en-US" altLang="zh-TW" sz="2000" dirty="0">
                <a:latin typeface="+mn-lt"/>
                <a:hlinkClick r:id="rId2"/>
              </a:rPr>
              <a:t>://nerian.com/support/resources/calculator</a:t>
            </a:r>
            <a:r>
              <a:rPr lang="en-US" altLang="zh-TW" sz="2000" dirty="0" smtClean="0">
                <a:latin typeface="+mn-lt"/>
                <a:hlinkClick r:id="rId2"/>
              </a:rPr>
              <a:t>/</a:t>
            </a:r>
            <a:endParaRPr lang="en-US" altLang="zh-TW" sz="2000" dirty="0" smtClean="0">
              <a:latin typeface="+mn-lt"/>
            </a:endParaRPr>
          </a:p>
          <a:p>
            <a:pPr marL="0" indent="0">
              <a:buNone/>
            </a:pPr>
            <a:endParaRPr lang="en-US" altLang="zh-TW" sz="2000" dirty="0" smtClean="0">
              <a:latin typeface="+mn-lt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44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58878" t="17601" r="27957" b="75625"/>
          <a:stretch/>
        </p:blipFill>
        <p:spPr>
          <a:xfrm>
            <a:off x="1144831" y="2952818"/>
            <a:ext cx="1558740" cy="45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1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j-lt"/>
              </a:rPr>
              <a:t>Overview</a:t>
            </a:r>
            <a:endParaRPr lang="zh-TW" altLang="en-US" sz="3600" dirty="0">
              <a:latin typeface="+mj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33111" y="1621535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1:</a:t>
            </a:r>
          </a:p>
          <a:p>
            <a:pPr algn="ctr"/>
            <a:r>
              <a:rPr lang="en-US" altLang="zh-TW" dirty="0" smtClean="0"/>
              <a:t>Image segmentation</a:t>
            </a:r>
            <a:endParaRPr lang="zh-TW" altLang="en-US" dirty="0"/>
          </a:p>
        </p:txBody>
      </p:sp>
      <p:sp>
        <p:nvSpPr>
          <p:cNvPr id="34" name="矩形 33"/>
          <p:cNvSpPr/>
          <p:nvPr/>
        </p:nvSpPr>
        <p:spPr>
          <a:xfrm>
            <a:off x="2607629" y="1625138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2:</a:t>
            </a:r>
          </a:p>
          <a:p>
            <a:pPr algn="ctr"/>
            <a:r>
              <a:rPr lang="en-US" altLang="zh-TW" dirty="0" smtClean="0"/>
              <a:t>Depth mesh rendering</a:t>
            </a:r>
            <a:endParaRPr lang="zh-TW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065937" y="1619492"/>
            <a:ext cx="229688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3:</a:t>
            </a:r>
          </a:p>
          <a:p>
            <a:pPr algn="ctr"/>
            <a:r>
              <a:rPr lang="en-US" altLang="zh-TW" dirty="0" smtClean="0"/>
              <a:t>Force Estimation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7532133" y="1625138"/>
            <a:ext cx="1509556" cy="608404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Stage 4:</a:t>
            </a:r>
          </a:p>
          <a:p>
            <a:pPr algn="ctr"/>
            <a:r>
              <a:rPr lang="en-US" altLang="zh-TW" dirty="0" smtClean="0"/>
              <a:t>Haptic </a:t>
            </a:r>
            <a:r>
              <a:rPr lang="en-US" altLang="zh-TW" dirty="0" err="1" smtClean="0"/>
              <a:t>teleop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4" name="直線單箭頭接點 3"/>
          <p:cNvCxnSpPr/>
          <p:nvPr/>
        </p:nvCxnSpPr>
        <p:spPr>
          <a:xfrm>
            <a:off x="133111" y="2514600"/>
            <a:ext cx="47714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>
            <a:off x="5110762" y="2514600"/>
            <a:ext cx="1313092" cy="0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53418" y="2571821"/>
            <a:ext cx="3130789" cy="4476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n-lt"/>
              </a:rPr>
              <a:t>Master thesis research.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5065937" y="2571821"/>
            <a:ext cx="3130789" cy="4476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en-US" dirty="0" smtClean="0">
                <a:latin typeface="+mn-lt"/>
              </a:rPr>
              <a:t>Future work.</a:t>
            </a:r>
          </a:p>
          <a:p>
            <a:pPr marL="0" indent="0">
              <a:buFont typeface="Lucida Grande"/>
              <a:buNone/>
            </a:pPr>
            <a:endParaRPr lang="en-US" dirty="0" smtClean="0"/>
          </a:p>
        </p:txBody>
      </p:sp>
      <p:sp>
        <p:nvSpPr>
          <p:cNvPr id="23" name="文字方塊 22"/>
          <p:cNvSpPr txBox="1"/>
          <p:nvPr/>
        </p:nvSpPr>
        <p:spPr>
          <a:xfrm>
            <a:off x="8593395" y="6477000"/>
            <a:ext cx="55060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/>
              <a:t>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77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9312</TotalTime>
  <Words>3338</Words>
  <Application>Microsoft Office PowerPoint</Application>
  <PresentationFormat>如螢幕大小 (4:3)</PresentationFormat>
  <Paragraphs>981</Paragraphs>
  <Slides>84</Slides>
  <Notes>53</Notes>
  <HiddenSlides>0</HiddenSlides>
  <MMClips>6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84</vt:i4>
      </vt:variant>
    </vt:vector>
  </HeadingPairs>
  <TitlesOfParts>
    <vt:vector size="95" baseType="lpstr">
      <vt:lpstr>Encode Sans Normal Black</vt:lpstr>
      <vt:lpstr>Lucida Grande</vt:lpstr>
      <vt:lpstr>Open Sans Light</vt:lpstr>
      <vt:lpstr>Uni Sans Regular</vt:lpstr>
      <vt:lpstr>新細明體</vt:lpstr>
      <vt:lpstr>Arial</vt:lpstr>
      <vt:lpstr>Calibri</vt:lpstr>
      <vt:lpstr>Cambria Math</vt:lpstr>
      <vt:lpstr>Wingdings</vt:lpstr>
      <vt:lpstr>Custom Design</vt:lpstr>
      <vt:lpstr>1_Custom Design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蘇韻璇melody</cp:lastModifiedBy>
  <cp:revision>206</cp:revision>
  <dcterms:created xsi:type="dcterms:W3CDTF">2014-10-14T00:51:43Z</dcterms:created>
  <dcterms:modified xsi:type="dcterms:W3CDTF">2017-07-29T22:46:04Z</dcterms:modified>
</cp:coreProperties>
</file>