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Default Extension="emf" ContentType="image/x-emf"/>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Default Extension="rels" ContentType="application/vnd.openxmlformats-package.relationships+xml"/>
  <Override PartName="/ppt/slides/slide10.xml" ContentType="application/vnd.openxmlformats-officedocument.presentationml.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Default Extension="jpeg" ContentType="image/jpeg"/>
  <Override PartName="/ppt/theme/theme2.xml" ContentType="application/vnd.openxmlformats-officedocument.theme+xml"/>
  <Override PartName="/ppt/slideLayouts/slideLayout1.xml" ContentType="application/vnd.openxmlformats-officedocument.presentationml.slideLayout+xml"/>
  <Override PartName="/docProps/app.xml" ContentType="application/vnd.openxmlformats-officedocument.extended-properties+xml"/>
  <Override PartName="/ppt/slides/slide22.xml" ContentType="application/vnd.openxmlformats-officedocument.presentationml.slide+xml"/>
  <Override PartName="/ppt/slides/slide30.xml" ContentType="application/vnd.openxmlformats-officedocument.presentationml.slide+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slides/slide15.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7.xml" ContentType="application/vnd.openxmlformats-officedocument.presentationml.slide+xml"/>
  <Override PartName="/ppt/slides/slide35.xml" ContentType="application/vnd.openxmlformats-officedocument.presentationml.slide+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slides/slide31.xml" ContentType="application/vnd.openxmlformats-officedocument.presentationml.slide+xml"/>
  <Override PartName="/ppt/notesSlides/notesSlide6.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32.xml" ContentType="application/vnd.openxmlformats-officedocument.presentationml.slide+xml"/>
  <Default Extension="tiff" ContentType="image/tiff"/>
  <Override PartName="/ppt/slides/slide20.xml" ContentType="application/vnd.openxmlformats-officedocument.presentationml.slide+xml"/>
  <Override PartName="/ppt/notesSlides/notesSlide7.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slides/slide8.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29.xml" ContentType="application/vnd.openxmlformats-officedocument.presentationml.slide+xml"/>
  <Override PartName="/ppt/slideLayouts/slideLayout4.xml" ContentType="application/vnd.openxmlformats-officedocument.presentationml.slideLayout+xml"/>
  <Override PartName="/ppt/slides/slide25.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8"/>
  </p:notesMasterIdLst>
  <p:sldIdLst>
    <p:sldId id="256" r:id="rId2"/>
    <p:sldId id="258" r:id="rId3"/>
    <p:sldId id="315" r:id="rId4"/>
    <p:sldId id="321" r:id="rId5"/>
    <p:sldId id="297" r:id="rId6"/>
    <p:sldId id="301" r:id="rId7"/>
    <p:sldId id="298" r:id="rId8"/>
    <p:sldId id="299" r:id="rId9"/>
    <p:sldId id="300" r:id="rId10"/>
    <p:sldId id="286" r:id="rId11"/>
    <p:sldId id="289" r:id="rId12"/>
    <p:sldId id="288" r:id="rId13"/>
    <p:sldId id="287" r:id="rId14"/>
    <p:sldId id="291" r:id="rId15"/>
    <p:sldId id="290" r:id="rId16"/>
    <p:sldId id="293" r:id="rId17"/>
    <p:sldId id="294" r:id="rId18"/>
    <p:sldId id="295" r:id="rId19"/>
    <p:sldId id="307" r:id="rId20"/>
    <p:sldId id="296" r:id="rId21"/>
    <p:sldId id="303" r:id="rId22"/>
    <p:sldId id="304" r:id="rId23"/>
    <p:sldId id="305" r:id="rId24"/>
    <p:sldId id="308" r:id="rId25"/>
    <p:sldId id="306" r:id="rId26"/>
    <p:sldId id="322" r:id="rId27"/>
    <p:sldId id="309" r:id="rId28"/>
    <p:sldId id="314" r:id="rId29"/>
    <p:sldId id="313" r:id="rId30"/>
    <p:sldId id="312" r:id="rId31"/>
    <p:sldId id="310" r:id="rId32"/>
    <p:sldId id="316" r:id="rId33"/>
    <p:sldId id="317" r:id="rId34"/>
    <p:sldId id="318" r:id="rId35"/>
    <p:sldId id="319" r:id="rId36"/>
    <p:sldId id="320"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800000"/>
  </p:clrMru>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812" autoAdjust="0"/>
    <p:restoredTop sz="80745" autoAdjust="0"/>
  </p:normalViewPr>
  <p:slideViewPr>
    <p:cSldViewPr snapToGrid="0" snapToObjects="1">
      <p:cViewPr varScale="1">
        <p:scale>
          <a:sx n="59" d="100"/>
          <a:sy n="59" d="100"/>
        </p:scale>
        <p:origin x="-90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007B90-1952-E44A-9C38-F7497EADC45E}" type="datetimeFigureOut">
              <a:rPr lang="en-US" smtClean="0"/>
              <a:pPr/>
              <a:t>11/29/12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9533B8-94A3-9C43-AC72-BD28BCD8B805}"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2768967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 the line of the boundary between the territories of the United States and those of Her Britannic Majesty shall be continued westward along the said 49th parallel of north latitude to the middle of the channel which separates the continent from Vancouver’s Island; and thence southerly through the middle of said channel, and of Fuca’s Straits to the Pacific Ocean…</a:t>
            </a:r>
          </a:p>
          <a:p>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colorful “Affair of the Pig,” arising directly from the protracted and bitter quarrel between Great Britain and the United States as to the sovereignty of the Oregon Territory, brought the two great powers briefly to the brink of war in 1859. For thirteen years the two nations maintained armed forces in the disputed San Juan Archipelago, and the question of sovereignty was resolved only by the Treaty of Washington in 1871 and the final arbitration of the question by the German emperor in 1872…For the first time in the history of the United States, the republic had no boundary dispute with Great Britain</a:t>
            </a:r>
            <a:r>
              <a:rPr lang="en-US" dirty="0" smtClean="0"/>
              <a:t> </a:t>
            </a:r>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sz="1200" kern="1200" dirty="0" smtClean="0">
                <a:solidFill>
                  <a:schemeClr val="tx1"/>
                </a:solidFill>
                <a:latin typeface="+mn-lt"/>
                <a:ea typeface="+mn-ea"/>
                <a:cs typeface="+mn-cs"/>
              </a:rPr>
              <a:t>Does it not flow westward with the never-ceasing advance of a rising tide of the sea?...Occasionally an obstacle presents itself, in some unproductive region of the country; or some Indian tribe; the column is checked; its wings incline toward each other; it breaks; but it speedily reunites again beyond the obstacle, and resumes its forward program, ever facing and approaching nearer and nearer to the remotest regions of the west…” (SJI Brochure, 1968)</a:t>
            </a:r>
            <a:r>
              <a:rPr lang="en-US" dirty="0" smtClean="0"/>
              <a:t> </a:t>
            </a:r>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23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destroying “property, art, and beauty of countless worth”, and “taking the lives of hundreds of thousands of people.” This small piece of land and it’s attendant islands,” the text continues, “will always be a reminder that insignificant causes, shrouded in national honor, need not be allowed to start war.” </a:t>
            </a:r>
          </a:p>
          <a:p>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24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25</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93325235"/>
      </p:ext>
    </p:extLst>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CONFLUENCE PROJECT,</a:t>
            </a:r>
            <a:r>
              <a:rPr lang="en-US" baseline="0" dirty="0" smtClean="0"/>
              <a:t> MAYA LIN</a:t>
            </a:r>
            <a:endParaRPr lang="en-US" dirty="0"/>
          </a:p>
        </p:txBody>
      </p:sp>
      <p:sp>
        <p:nvSpPr>
          <p:cNvPr id="4" name="Slide Number Placeholder 3"/>
          <p:cNvSpPr>
            <a:spLocks noGrp="1"/>
          </p:cNvSpPr>
          <p:nvPr>
            <p:ph type="sldNum" sz="quarter" idx="10"/>
          </p:nvPr>
        </p:nvSpPr>
        <p:spPr/>
        <p:txBody>
          <a:bodyPr/>
          <a:lstStyle/>
          <a:p>
            <a:fld id="{2C9533B8-94A3-9C43-AC72-BD28BCD8B805}"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43F3A6A-AF19-904B-8FFE-0357E8E2C68F}" type="datetimeFigureOut">
              <a:rPr lang="en-US" smtClean="0"/>
              <a:pPr/>
              <a:t>11/29/12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99565911"/>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F3A6A-AF19-904B-8FFE-0357E8E2C68F}" type="datetimeFigureOut">
              <a:rPr lang="en-US" smtClean="0"/>
              <a:pPr/>
              <a:t>11/29/12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4824245"/>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3F3A6A-AF19-904B-8FFE-0357E8E2C68F}" type="datetimeFigureOut">
              <a:rPr lang="en-US" smtClean="0"/>
              <a:pPr/>
              <a:t>11/29/12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56371344"/>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43F3A6A-AF19-904B-8FFE-0357E8E2C68F}" type="datetimeFigureOut">
              <a:rPr lang="en-US" smtClean="0"/>
              <a:pPr/>
              <a:t>11/29/12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41033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43F3A6A-AF19-904B-8FFE-0357E8E2C68F}" type="datetimeFigureOut">
              <a:rPr lang="en-US" smtClean="0"/>
              <a:pPr/>
              <a:t>11/29/12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5516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3F3A6A-AF19-904B-8FFE-0357E8E2C68F}" type="datetimeFigureOut">
              <a:rPr lang="en-US" smtClean="0"/>
              <a:pPr/>
              <a:t>11/29/12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590180660"/>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3F3A6A-AF19-904B-8FFE-0357E8E2C68F}" type="datetimeFigureOut">
              <a:rPr lang="en-US" smtClean="0"/>
              <a:pPr/>
              <a:t>11/29/12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29109963"/>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3F3A6A-AF19-904B-8FFE-0357E8E2C68F}" type="datetimeFigureOut">
              <a:rPr lang="en-US" smtClean="0"/>
              <a:pPr/>
              <a:t>11/29/12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8806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3F3A6A-AF19-904B-8FFE-0357E8E2C68F}" type="datetimeFigureOut">
              <a:rPr lang="en-US" smtClean="0"/>
              <a:pPr/>
              <a:t>11/29/12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81351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F3A6A-AF19-904B-8FFE-0357E8E2C68F}" type="datetimeFigureOut">
              <a:rPr lang="en-US" smtClean="0"/>
              <a:pPr/>
              <a:t>11/29/12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59140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F3A6A-AF19-904B-8FFE-0357E8E2C68F}" type="datetimeFigureOut">
              <a:rPr lang="en-US" smtClean="0"/>
              <a:pPr/>
              <a:t>11/29/12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8809177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3F3A6A-AF19-904B-8FFE-0357E8E2C68F}" type="datetimeFigureOut">
              <a:rPr lang="en-US" smtClean="0"/>
              <a:pPr/>
              <a:t>11/29/12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F5E2B-FC5C-D442-90A0-14DD20242020}"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0772318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tif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tif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tif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tif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tiff"/></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image" Target="../media/image19.jpeg"/><Relationship Id="rId5" Type="http://schemas.openxmlformats.org/officeDocument/2006/relationships/image" Target="../media/image20.jpeg"/><Relationship Id="rId6" Type="http://schemas.openxmlformats.org/officeDocument/2006/relationships/image" Target="../media/image21.tiff"/><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tiff"/><Relationship Id="rId3" Type="http://schemas.openxmlformats.org/officeDocument/2006/relationships/image" Target="../media/image31.tif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4" Type="http://schemas.openxmlformats.org/officeDocument/2006/relationships/image" Target="../media/image34.tiff"/><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tif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tif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loptow_smolker.pd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b="42315"/>
          <a:stretch/>
        </p:blipFill>
        <p:spPr>
          <a:xfrm>
            <a:off x="-527150" y="-613427"/>
            <a:ext cx="10205475" cy="7618551"/>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0832759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830997"/>
          </a:xfrm>
          <a:prstGeom prst="rect">
            <a:avLst/>
          </a:prstGeom>
          <a:noFill/>
        </p:spPr>
        <p:txBody>
          <a:bodyPr wrap="square" rtlCol="0">
            <a:spAutoFit/>
          </a:bodyPr>
          <a:lstStyle/>
          <a:p>
            <a:r>
              <a:rPr lang="en-US" sz="2400" b="1" dirty="0" smtClean="0">
                <a:latin typeface="Futura Condensed"/>
                <a:cs typeface="Futura Condensed"/>
              </a:rPr>
              <a:t>LANDSCAPES OF PEACE, TIMES OF WAR: 21</a:t>
            </a:r>
            <a:r>
              <a:rPr lang="en-US" sz="2400" b="1" baseline="30000" dirty="0" smtClean="0">
                <a:latin typeface="Futura Condensed"/>
                <a:cs typeface="Futura Condensed"/>
              </a:rPr>
              <a:t>st</a:t>
            </a:r>
            <a:r>
              <a:rPr lang="en-US" sz="2400" b="1" dirty="0" smtClean="0">
                <a:latin typeface="Futura Condensed"/>
                <a:cs typeface="Futura Condensed"/>
              </a:rPr>
              <a:t> C LANDSCAPE INTERPREATION AT SAN JUAN ISLAND NATIONAL HISTORICAL PARK</a:t>
            </a:r>
          </a:p>
        </p:txBody>
      </p:sp>
      <p:sp>
        <p:nvSpPr>
          <p:cNvPr id="19" name="TextBox 18"/>
          <p:cNvSpPr txBox="1"/>
          <p:nvPr/>
        </p:nvSpPr>
        <p:spPr>
          <a:xfrm>
            <a:off x="295127" y="1680030"/>
            <a:ext cx="9448800" cy="4924426"/>
          </a:xfrm>
          <a:prstGeom prst="rect">
            <a:avLst/>
          </a:prstGeom>
          <a:noFill/>
        </p:spPr>
        <p:txBody>
          <a:bodyPr wrap="square" rtlCol="0">
            <a:spAutoFit/>
          </a:bodyPr>
          <a:lstStyle/>
          <a:p>
            <a:r>
              <a:rPr lang="en-US" dirty="0" smtClean="0">
                <a:latin typeface="Futura"/>
                <a:cs typeface="Futura"/>
              </a:rPr>
              <a:t> </a:t>
            </a:r>
            <a:endParaRPr lang="en-US" dirty="0">
              <a:latin typeface="Futura"/>
              <a:cs typeface="Futura"/>
            </a:endParaRPr>
          </a:p>
          <a:p>
            <a:r>
              <a:rPr lang="en-US" sz="2800" dirty="0" smtClean="0">
                <a:solidFill>
                  <a:schemeClr val="accent2">
                    <a:lumMod val="75000"/>
                  </a:schemeClr>
                </a:solidFill>
                <a:latin typeface="Futura"/>
                <a:cs typeface="Futura"/>
              </a:rPr>
              <a:t>WHAT IS LANDSCAPE INTERPRETATION FOR THE 21</a:t>
            </a:r>
            <a:r>
              <a:rPr lang="en-US" sz="2800" baseline="30000" dirty="0" smtClean="0">
                <a:solidFill>
                  <a:schemeClr val="accent2">
                    <a:lumMod val="75000"/>
                  </a:schemeClr>
                </a:solidFill>
                <a:latin typeface="Futura"/>
                <a:cs typeface="Futura"/>
              </a:rPr>
              <a:t>st</a:t>
            </a:r>
            <a:r>
              <a:rPr lang="en-US" sz="2800" dirty="0" smtClean="0">
                <a:solidFill>
                  <a:schemeClr val="accent2">
                    <a:lumMod val="75000"/>
                  </a:schemeClr>
                </a:solidFill>
                <a:latin typeface="Futura"/>
                <a:cs typeface="Futura"/>
              </a:rPr>
              <a:t> C </a:t>
            </a:r>
          </a:p>
          <a:p>
            <a:r>
              <a:rPr lang="en-US" sz="2800" dirty="0" smtClean="0">
                <a:solidFill>
                  <a:schemeClr val="accent2">
                    <a:lumMod val="75000"/>
                  </a:schemeClr>
                </a:solidFill>
                <a:latin typeface="Futura"/>
                <a:cs typeface="Futura"/>
              </a:rPr>
              <a:t>OF NATIONAL PARKS?</a:t>
            </a:r>
          </a:p>
          <a:p>
            <a:endParaRPr lang="en-US" sz="2800" dirty="0" smtClean="0">
              <a:solidFill>
                <a:schemeClr val="accent2">
                  <a:lumMod val="75000"/>
                </a:schemeClr>
              </a:solidFill>
              <a:latin typeface="Futura"/>
              <a:cs typeface="Futura"/>
            </a:endParaRPr>
          </a:p>
          <a:p>
            <a:r>
              <a:rPr lang="en-US" sz="2800" dirty="0" smtClean="0">
                <a:solidFill>
                  <a:schemeClr val="accent2">
                    <a:lumMod val="75000"/>
                  </a:schemeClr>
                </a:solidFill>
                <a:latin typeface="Futura"/>
                <a:cs typeface="Futura"/>
              </a:rPr>
              <a:t>WHAT MESSAGES? WHAT MEDIA?</a:t>
            </a:r>
          </a:p>
          <a:p>
            <a:endParaRPr lang="en-US" sz="2800" dirty="0" smtClean="0">
              <a:solidFill>
                <a:schemeClr val="accent2">
                  <a:lumMod val="75000"/>
                </a:schemeClr>
              </a:solidFill>
              <a:latin typeface="Futura"/>
              <a:cs typeface="Futura"/>
            </a:endParaRPr>
          </a:p>
          <a:p>
            <a:r>
              <a:rPr lang="en-US" sz="2800" dirty="0" smtClean="0">
                <a:solidFill>
                  <a:schemeClr val="accent2">
                    <a:lumMod val="75000"/>
                  </a:schemeClr>
                </a:solidFill>
                <a:latin typeface="Futura"/>
                <a:cs typeface="Futura"/>
              </a:rPr>
              <a:t>HOW CAN INTERPRETATION CONNECT TO DESIGN AND PLANNING AGENDAS? </a:t>
            </a:r>
          </a:p>
          <a:p>
            <a:pPr algn="ctr"/>
            <a:endParaRPr lang="en-US" sz="2800" dirty="0">
              <a:solidFill>
                <a:schemeClr val="accent2">
                  <a:lumMod val="75000"/>
                </a:schemeClr>
              </a:solidFill>
              <a:latin typeface="Futura Condensed"/>
              <a:cs typeface="Futura Condensed"/>
            </a:endParaRPr>
          </a:p>
          <a:p>
            <a:pPr algn="ctr"/>
            <a:endParaRPr lang="en-US" dirty="0"/>
          </a:p>
          <a:p>
            <a:endParaRPr lang="en-US" dirty="0" smtClean="0"/>
          </a:p>
          <a:p>
            <a:endParaRPr lang="en-US" dirty="0"/>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108041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TIMELINE</a:t>
            </a:r>
          </a:p>
        </p:txBody>
      </p:sp>
      <p:cxnSp>
        <p:nvCxnSpPr>
          <p:cNvPr id="5" name="Straight Arrow Connector 4"/>
          <p:cNvCxnSpPr/>
          <p:nvPr/>
        </p:nvCxnSpPr>
        <p:spPr>
          <a:xfrm>
            <a:off x="285635" y="3535958"/>
            <a:ext cx="830580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5772035" y="947044"/>
            <a:ext cx="0" cy="4853603"/>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5335472" y="5929490"/>
            <a:ext cx="1524000" cy="369332"/>
          </a:xfrm>
          <a:prstGeom prst="rect">
            <a:avLst/>
          </a:prstGeom>
          <a:noFill/>
        </p:spPr>
        <p:txBody>
          <a:bodyPr wrap="square" rtlCol="0">
            <a:spAutoFit/>
          </a:bodyPr>
          <a:lstStyle/>
          <a:p>
            <a:r>
              <a:rPr lang="en-US" dirty="0" smtClean="0">
                <a:solidFill>
                  <a:srgbClr val="800000"/>
                </a:solidFill>
                <a:latin typeface="Futura"/>
                <a:cs typeface="Futura"/>
              </a:rPr>
              <a:t>1966</a:t>
            </a:r>
            <a:endParaRPr lang="en-US" dirty="0">
              <a:solidFill>
                <a:srgbClr val="800000"/>
              </a:solidFill>
              <a:latin typeface="Futura"/>
              <a:cs typeface="Futura"/>
            </a:endParaRPr>
          </a:p>
        </p:txBody>
      </p:sp>
      <p:sp>
        <p:nvSpPr>
          <p:cNvPr id="9" name="TextBox 8"/>
          <p:cNvSpPr txBox="1"/>
          <p:nvPr/>
        </p:nvSpPr>
        <p:spPr>
          <a:xfrm>
            <a:off x="437754" y="3718196"/>
            <a:ext cx="1524000" cy="369332"/>
          </a:xfrm>
          <a:prstGeom prst="rect">
            <a:avLst/>
          </a:prstGeom>
          <a:noFill/>
        </p:spPr>
        <p:txBody>
          <a:bodyPr wrap="square" rtlCol="0">
            <a:spAutoFit/>
          </a:bodyPr>
          <a:lstStyle/>
          <a:p>
            <a:r>
              <a:rPr lang="en-US" dirty="0" smtClean="0">
                <a:latin typeface="Futura"/>
                <a:cs typeface="Futura"/>
              </a:rPr>
              <a:t>1859</a:t>
            </a:r>
            <a:endParaRPr lang="en-US" dirty="0">
              <a:latin typeface="Futura"/>
              <a:cs typeface="Futura"/>
            </a:endParaRPr>
          </a:p>
        </p:txBody>
      </p:sp>
      <p:sp>
        <p:nvSpPr>
          <p:cNvPr id="10" name="TextBox 9"/>
          <p:cNvSpPr txBox="1"/>
          <p:nvPr/>
        </p:nvSpPr>
        <p:spPr>
          <a:xfrm>
            <a:off x="8102568" y="3718196"/>
            <a:ext cx="1524000" cy="369332"/>
          </a:xfrm>
          <a:prstGeom prst="rect">
            <a:avLst/>
          </a:prstGeom>
          <a:noFill/>
        </p:spPr>
        <p:txBody>
          <a:bodyPr wrap="square" rtlCol="0">
            <a:spAutoFit/>
          </a:bodyPr>
          <a:lstStyle/>
          <a:p>
            <a:r>
              <a:rPr lang="en-US" dirty="0" smtClean="0">
                <a:latin typeface="Futura"/>
                <a:cs typeface="Futura"/>
              </a:rPr>
              <a:t>2016</a:t>
            </a:r>
            <a:endParaRPr lang="en-US" dirty="0">
              <a:latin typeface="Futura"/>
              <a:cs typeface="Futura"/>
            </a:endParaRPr>
          </a:p>
        </p:txBody>
      </p:sp>
      <p:sp>
        <p:nvSpPr>
          <p:cNvPr id="11" name="TextBox 10"/>
          <p:cNvSpPr txBox="1"/>
          <p:nvPr/>
        </p:nvSpPr>
        <p:spPr>
          <a:xfrm>
            <a:off x="1199754" y="3734992"/>
            <a:ext cx="1524000" cy="369332"/>
          </a:xfrm>
          <a:prstGeom prst="rect">
            <a:avLst/>
          </a:prstGeom>
          <a:noFill/>
        </p:spPr>
        <p:txBody>
          <a:bodyPr wrap="square" rtlCol="0">
            <a:spAutoFit/>
          </a:bodyPr>
          <a:lstStyle/>
          <a:p>
            <a:r>
              <a:rPr lang="en-US" dirty="0" smtClean="0">
                <a:latin typeface="Futura"/>
                <a:cs typeface="Futura"/>
              </a:rPr>
              <a:t>1873</a:t>
            </a:r>
            <a:endParaRPr lang="en-US" dirty="0">
              <a:latin typeface="Futura"/>
              <a:cs typeface="Futura"/>
            </a:endParaRPr>
          </a:p>
        </p:txBody>
      </p:sp>
      <p:sp>
        <p:nvSpPr>
          <p:cNvPr id="12" name="TextBox 11"/>
          <p:cNvSpPr txBox="1"/>
          <p:nvPr/>
        </p:nvSpPr>
        <p:spPr>
          <a:xfrm>
            <a:off x="2577330" y="3734992"/>
            <a:ext cx="1524000" cy="369332"/>
          </a:xfrm>
          <a:prstGeom prst="rect">
            <a:avLst/>
          </a:prstGeom>
          <a:noFill/>
        </p:spPr>
        <p:txBody>
          <a:bodyPr wrap="square" rtlCol="0">
            <a:spAutoFit/>
          </a:bodyPr>
          <a:lstStyle/>
          <a:p>
            <a:r>
              <a:rPr lang="en-US" dirty="0" smtClean="0">
                <a:latin typeface="Futura"/>
                <a:cs typeface="Futura"/>
              </a:rPr>
              <a:t>1916</a:t>
            </a:r>
            <a:endParaRPr lang="en-US" dirty="0">
              <a:latin typeface="Futura"/>
              <a:cs typeface="Futura"/>
            </a:endParaRPr>
          </a:p>
        </p:txBody>
      </p:sp>
      <p:sp>
        <p:nvSpPr>
          <p:cNvPr id="13" name="TextBox 12"/>
          <p:cNvSpPr txBox="1"/>
          <p:nvPr/>
        </p:nvSpPr>
        <p:spPr>
          <a:xfrm>
            <a:off x="7486042" y="3718196"/>
            <a:ext cx="1524000" cy="369332"/>
          </a:xfrm>
          <a:prstGeom prst="rect">
            <a:avLst/>
          </a:prstGeom>
          <a:noFill/>
        </p:spPr>
        <p:txBody>
          <a:bodyPr wrap="square" rtlCol="0">
            <a:spAutoFit/>
          </a:bodyPr>
          <a:lstStyle/>
          <a:p>
            <a:r>
              <a:rPr lang="en-US" dirty="0" smtClean="0">
                <a:latin typeface="Futura"/>
                <a:cs typeface="Futura"/>
              </a:rPr>
              <a:t>2012</a:t>
            </a:r>
            <a:endParaRPr lang="en-US" dirty="0">
              <a:latin typeface="Futura"/>
              <a:cs typeface="Futura"/>
            </a:endParaRPr>
          </a:p>
        </p:txBody>
      </p:sp>
      <p:sp>
        <p:nvSpPr>
          <p:cNvPr id="14" name="TextBox 13"/>
          <p:cNvSpPr txBox="1"/>
          <p:nvPr/>
        </p:nvSpPr>
        <p:spPr>
          <a:xfrm rot="19420323">
            <a:off x="930813" y="2751105"/>
            <a:ext cx="1524000" cy="369332"/>
          </a:xfrm>
          <a:prstGeom prst="rect">
            <a:avLst/>
          </a:prstGeom>
          <a:noFill/>
        </p:spPr>
        <p:txBody>
          <a:bodyPr wrap="square" rtlCol="0">
            <a:spAutoFit/>
          </a:bodyPr>
          <a:lstStyle/>
          <a:p>
            <a:r>
              <a:rPr lang="en-US" dirty="0" smtClean="0">
                <a:latin typeface="Futura Condensed"/>
                <a:cs typeface="Futura Condensed"/>
              </a:rPr>
              <a:t>PIG WAR</a:t>
            </a:r>
            <a:endParaRPr lang="en-US" dirty="0">
              <a:latin typeface="Futura Condensed"/>
              <a:cs typeface="Futura Condensed"/>
            </a:endParaRPr>
          </a:p>
        </p:txBody>
      </p:sp>
      <p:sp>
        <p:nvSpPr>
          <p:cNvPr id="15" name="TextBox 14"/>
          <p:cNvSpPr txBox="1"/>
          <p:nvPr/>
        </p:nvSpPr>
        <p:spPr>
          <a:xfrm rot="19420323">
            <a:off x="2846271" y="2766047"/>
            <a:ext cx="1524000" cy="369332"/>
          </a:xfrm>
          <a:prstGeom prst="rect">
            <a:avLst/>
          </a:prstGeom>
          <a:noFill/>
        </p:spPr>
        <p:txBody>
          <a:bodyPr wrap="square" rtlCol="0">
            <a:spAutoFit/>
          </a:bodyPr>
          <a:lstStyle/>
          <a:p>
            <a:r>
              <a:rPr lang="en-US" dirty="0" smtClean="0">
                <a:latin typeface="Futura Condensed"/>
                <a:cs typeface="Futura Condensed"/>
              </a:rPr>
              <a:t>ORGANIC ACT</a:t>
            </a:r>
            <a:endParaRPr lang="en-US" dirty="0">
              <a:latin typeface="Futura Condensed"/>
              <a:cs typeface="Futura Condensed"/>
            </a:endParaRPr>
          </a:p>
        </p:txBody>
      </p:sp>
      <p:sp>
        <p:nvSpPr>
          <p:cNvPr id="16" name="TextBox 15"/>
          <p:cNvSpPr txBox="1"/>
          <p:nvPr/>
        </p:nvSpPr>
        <p:spPr>
          <a:xfrm rot="19420323">
            <a:off x="7509808" y="2751103"/>
            <a:ext cx="1524000" cy="369332"/>
          </a:xfrm>
          <a:prstGeom prst="rect">
            <a:avLst/>
          </a:prstGeom>
          <a:noFill/>
        </p:spPr>
        <p:txBody>
          <a:bodyPr wrap="square" rtlCol="0">
            <a:spAutoFit/>
          </a:bodyPr>
          <a:lstStyle/>
          <a:p>
            <a:r>
              <a:rPr lang="en-US" dirty="0" smtClean="0">
                <a:latin typeface="Futura Condensed"/>
                <a:cs typeface="Futura Condensed"/>
              </a:rPr>
              <a:t>STUDIO</a:t>
            </a:r>
            <a:endParaRPr lang="en-US" dirty="0">
              <a:latin typeface="Futura Condensed"/>
              <a:cs typeface="Futura Condensed"/>
            </a:endParaRPr>
          </a:p>
        </p:txBody>
      </p:sp>
      <p:sp>
        <p:nvSpPr>
          <p:cNvPr id="17" name="TextBox 16"/>
          <p:cNvSpPr txBox="1"/>
          <p:nvPr/>
        </p:nvSpPr>
        <p:spPr>
          <a:xfrm>
            <a:off x="5123447" y="461665"/>
            <a:ext cx="1524000" cy="369332"/>
          </a:xfrm>
          <a:prstGeom prst="rect">
            <a:avLst/>
          </a:prstGeom>
          <a:noFill/>
        </p:spPr>
        <p:txBody>
          <a:bodyPr wrap="square" rtlCol="0">
            <a:spAutoFit/>
          </a:bodyPr>
          <a:lstStyle/>
          <a:p>
            <a:r>
              <a:rPr lang="en-US" dirty="0" smtClean="0">
                <a:solidFill>
                  <a:srgbClr val="800000"/>
                </a:solidFill>
                <a:latin typeface="Futura Condensed"/>
                <a:cs typeface="Futura Condensed"/>
              </a:rPr>
              <a:t>PARK FOUNDING</a:t>
            </a:r>
            <a:endParaRPr lang="en-US" dirty="0">
              <a:solidFill>
                <a:srgbClr val="800000"/>
              </a:solidFill>
              <a:latin typeface="Futura Condensed"/>
              <a:cs typeface="Futura Condensed"/>
            </a:endParaRPr>
          </a:p>
        </p:txBody>
      </p:sp>
      <p:sp>
        <p:nvSpPr>
          <p:cNvPr id="18" name="TextBox 17"/>
          <p:cNvSpPr txBox="1"/>
          <p:nvPr/>
        </p:nvSpPr>
        <p:spPr>
          <a:xfrm rot="19420323">
            <a:off x="8019040" y="2766046"/>
            <a:ext cx="1524000" cy="369332"/>
          </a:xfrm>
          <a:prstGeom prst="rect">
            <a:avLst/>
          </a:prstGeom>
          <a:noFill/>
        </p:spPr>
        <p:txBody>
          <a:bodyPr wrap="square" rtlCol="0">
            <a:spAutoFit/>
          </a:bodyPr>
          <a:lstStyle/>
          <a:p>
            <a:r>
              <a:rPr lang="en-US" dirty="0" smtClean="0">
                <a:latin typeface="Futura Condensed"/>
                <a:cs typeface="Futura Condensed"/>
              </a:rPr>
              <a:t>CENTENNIAL</a:t>
            </a:r>
            <a:endParaRPr lang="en-US" dirty="0">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761678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58327" y="-300778"/>
            <a:ext cx="5951466" cy="7701897"/>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1966</a:t>
            </a:r>
          </a:p>
        </p:txBody>
      </p:sp>
      <p:pic>
        <p:nvPicPr>
          <p:cNvPr id="6" name="Picture 5"/>
          <p:cNvPicPr>
            <a:picLocks noChangeAspect="1"/>
          </p:cNvPicPr>
          <p:nvPr/>
        </p:nvPicPr>
        <p:blipFill>
          <a:blip r:embed="rId2">
            <a:alphaModFix amt="42000"/>
          </a:blip>
          <a:stretch>
            <a:fillRect/>
          </a:stretch>
        </p:blipFill>
        <p:spPr>
          <a:xfrm>
            <a:off x="900288" y="0"/>
            <a:ext cx="9486900" cy="6858000"/>
          </a:xfrm>
          <a:prstGeom prst="rect">
            <a:avLst/>
          </a:prstGeom>
        </p:spPr>
      </p:pic>
      <p:sp>
        <p:nvSpPr>
          <p:cNvPr id="7" name="TextBox 6"/>
          <p:cNvSpPr txBox="1"/>
          <p:nvPr/>
        </p:nvSpPr>
        <p:spPr>
          <a:xfrm>
            <a:off x="825018" y="3418615"/>
            <a:ext cx="8338778" cy="3970318"/>
          </a:xfrm>
          <a:prstGeom prst="rect">
            <a:avLst/>
          </a:prstGeom>
        </p:spPr>
        <p:txBody>
          <a:bodyPr wrap="square" rtlCol="0">
            <a:spAutoFit/>
          </a:bodyPr>
          <a:lstStyle/>
          <a:p>
            <a:pPr algn="just"/>
            <a:r>
              <a:rPr lang="en-US" sz="2800" b="1" dirty="0" smtClean="0">
                <a:latin typeface="Futura Condensed"/>
                <a:cs typeface="Futura Condensed"/>
              </a:rPr>
              <a:t>“FOR THE PURPOSE OF INTERPRETING AND PRESERVING THE SITES OF AMERICAN AND ENGLISH CAMPS ON THE ISLAND COMMEMORATING THE EVENTS THAT OCCURRED FROM 1853 TO 1871 ON THE ISLAND IN CONNECTION WITH THE FINAL SETTLEMENT OF THE OREGON TERRITORY BOUNDARY DISPUTE, INCLUDING THE SO-CALLED PIG WAR OF 1859.”</a:t>
            </a:r>
          </a:p>
          <a:p>
            <a:pPr algn="just"/>
            <a:endParaRPr lang="en-US" sz="2800" b="1" dirty="0" smtClean="0">
              <a:solidFill>
                <a:srgbClr val="800000"/>
              </a:solidFill>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0907640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1916</a:t>
            </a:r>
          </a:p>
        </p:txBody>
      </p:sp>
      <p:sp>
        <p:nvSpPr>
          <p:cNvPr id="3" name="Rectangle 2"/>
          <p:cNvSpPr/>
          <p:nvPr/>
        </p:nvSpPr>
        <p:spPr>
          <a:xfrm>
            <a:off x="4373142" y="723406"/>
            <a:ext cx="4572000" cy="4893647"/>
          </a:xfrm>
          <a:prstGeom prst="rect">
            <a:avLst/>
          </a:prstGeom>
        </p:spPr>
        <p:txBody>
          <a:bodyPr>
            <a:spAutoFit/>
          </a:bodyPr>
          <a:lstStyle/>
          <a:p>
            <a:r>
              <a:rPr lang="en-US" sz="2400" dirty="0" smtClean="0">
                <a:latin typeface="Futura Condensed"/>
                <a:cs typeface="Futura Condensed"/>
              </a:rPr>
              <a:t> “The service thus established shall promote and regulate the use of the Federal areas known as national parks, monuments, and reservations hereinafter specified by such means and measures as conform to the fundamental purpose of the said parks, monuments, and reservations, which purpose is to conserve the scenery and the natural and historic objects and the wild life therein and to provide for the enjoyment of the same in such manner and by such means as will leave them unimpaired for the enjoyment of future generations.”</a:t>
            </a:r>
            <a:endParaRPr lang="en-US" sz="2400" dirty="0">
              <a:latin typeface="Futura Condensed"/>
              <a:cs typeface="Futura Condensed"/>
            </a:endParaRPr>
          </a:p>
        </p:txBody>
      </p:sp>
      <p:pic>
        <p:nvPicPr>
          <p:cNvPr id="5" name="Picture 4"/>
          <p:cNvPicPr>
            <a:picLocks noChangeAspect="1"/>
          </p:cNvPicPr>
          <p:nvPr/>
        </p:nvPicPr>
        <p:blipFill>
          <a:blip r:embed="rId2"/>
          <a:stretch>
            <a:fillRect/>
          </a:stretch>
        </p:blipFill>
        <p:spPr>
          <a:xfrm>
            <a:off x="11348" y="723406"/>
            <a:ext cx="4305974" cy="564609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441320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758327" y="0"/>
            <a:ext cx="5967381" cy="9883476"/>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1872</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056496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1859</a:t>
            </a:r>
          </a:p>
        </p:txBody>
      </p:sp>
      <p:pic>
        <p:nvPicPr>
          <p:cNvPr id="5" name="Picture 4" descr="7207323138_47f5a0669e_c.jpg"/>
          <p:cNvPicPr>
            <a:picLocks noChangeAspect="1"/>
          </p:cNvPicPr>
          <p:nvPr/>
        </p:nvPicPr>
        <p:blipFill>
          <a:blip r:embed="rId3"/>
          <a:stretch>
            <a:fillRect/>
          </a:stretch>
        </p:blipFill>
        <p:spPr>
          <a:xfrm>
            <a:off x="1193451" y="-374572"/>
            <a:ext cx="7965857" cy="794461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1494999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alphaModFix amt="75000"/>
          </a:blip>
          <a:stretch>
            <a:fillRect/>
          </a:stretch>
        </p:blipFill>
        <p:spPr>
          <a:xfrm>
            <a:off x="-1732817" y="-1"/>
            <a:ext cx="10876817" cy="6961163"/>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1853</a:t>
            </a:r>
          </a:p>
        </p:txBody>
      </p:sp>
      <p:sp>
        <p:nvSpPr>
          <p:cNvPr id="5" name="TextBox 4"/>
          <p:cNvSpPr txBox="1"/>
          <p:nvPr/>
        </p:nvSpPr>
        <p:spPr>
          <a:xfrm>
            <a:off x="504933" y="872085"/>
            <a:ext cx="5268543" cy="2246769"/>
          </a:xfrm>
          <a:prstGeom prst="rect">
            <a:avLst/>
          </a:prstGeom>
        </p:spPr>
        <p:txBody>
          <a:bodyPr wrap="square" rtlCol="0">
            <a:spAutoFit/>
          </a:bodyPr>
          <a:lstStyle/>
          <a:p>
            <a:r>
              <a:rPr lang="en-US" sz="2800" b="1" dirty="0" smtClean="0">
                <a:solidFill>
                  <a:srgbClr val="800000"/>
                </a:solidFill>
                <a:latin typeface="Futura Condensed"/>
                <a:cs typeface="Futura Condensed"/>
              </a:rPr>
              <a:t>“WHO SHALL UNDERTAKE TO DEFINE THE LIMITS OF THE EXPANSIBILITY OF THE POPULATION OF THE UNITED STATES.”</a:t>
            </a:r>
            <a:endParaRPr lang="en-US" sz="2800" b="1" dirty="0" smtClean="0">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008641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descr="manzanar.tiff"/>
          <p:cNvPicPr>
            <a:picLocks noChangeAspect="1"/>
          </p:cNvPicPr>
          <p:nvPr/>
        </p:nvPicPr>
        <p:blipFill rotWithShape="1">
          <a:blip r:embed="rId2">
            <a:alphaModFix amt="78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3609"/>
          <a:stretch/>
        </p:blipFill>
        <p:spPr>
          <a:xfrm>
            <a:off x="-1030941" y="0"/>
            <a:ext cx="10456504" cy="6858000"/>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2016</a:t>
            </a:r>
          </a:p>
        </p:txBody>
      </p:sp>
      <p:sp>
        <p:nvSpPr>
          <p:cNvPr id="3" name="TextBox 2"/>
          <p:cNvSpPr txBox="1"/>
          <p:nvPr/>
        </p:nvSpPr>
        <p:spPr>
          <a:xfrm>
            <a:off x="2497763" y="359842"/>
            <a:ext cx="6324477" cy="1815882"/>
          </a:xfrm>
          <a:prstGeom prst="rect">
            <a:avLst/>
          </a:prstGeom>
        </p:spPr>
        <p:txBody>
          <a:bodyPr wrap="square" rtlCol="0">
            <a:spAutoFit/>
          </a:bodyPr>
          <a:lstStyle/>
          <a:p>
            <a:pPr algn="just"/>
            <a:r>
              <a:rPr lang="en-US" sz="2800" b="1" dirty="0" smtClean="0">
                <a:latin typeface="Futura Condensed"/>
                <a:cs typeface="Futura Condensed"/>
              </a:rPr>
              <a:t>“TELLING AMERICA’S WHOLE STORY, WITH ALL ITS IMPERFECTIONS AND BEAUTY, IS A GIFT TO OURSELVES AND TO FUTURE GENERATIONS.”</a:t>
            </a:r>
          </a:p>
        </p:txBody>
      </p:sp>
      <p:sp>
        <p:nvSpPr>
          <p:cNvPr id="5" name="TextBox 4"/>
          <p:cNvSpPr txBox="1"/>
          <p:nvPr/>
        </p:nvSpPr>
        <p:spPr>
          <a:xfrm>
            <a:off x="4477974" y="2230480"/>
            <a:ext cx="6324477" cy="307777"/>
          </a:xfrm>
          <a:prstGeom prst="rect">
            <a:avLst/>
          </a:prstGeom>
        </p:spPr>
        <p:txBody>
          <a:bodyPr wrap="square" rtlCol="0">
            <a:spAutoFit/>
          </a:bodyPr>
          <a:lstStyle/>
          <a:p>
            <a:pPr algn="just"/>
            <a:r>
              <a:rPr lang="en-US" sz="1400" b="1" dirty="0" smtClean="0">
                <a:solidFill>
                  <a:srgbClr val="800000"/>
                </a:solidFill>
                <a:latin typeface="Futura Condensed"/>
                <a:cs typeface="Futura Condensed"/>
              </a:rPr>
              <a:t>- 2009, NATIONAL PARKS 2</a:t>
            </a:r>
            <a:r>
              <a:rPr lang="en-US" sz="1400" b="1" baseline="30000" dirty="0" smtClean="0">
                <a:solidFill>
                  <a:srgbClr val="800000"/>
                </a:solidFill>
                <a:latin typeface="Futura Condensed"/>
                <a:cs typeface="Futura Condensed"/>
              </a:rPr>
              <a:t>nd</a:t>
            </a:r>
            <a:r>
              <a:rPr lang="en-US" sz="1400" b="1" dirty="0" smtClean="0">
                <a:solidFill>
                  <a:srgbClr val="800000"/>
                </a:solidFill>
                <a:latin typeface="Futura Condensed"/>
                <a:cs typeface="Futura Condensed"/>
              </a:rPr>
              <a:t> C COMMISSION REPORT</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66384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alphaModFix amt="60000"/>
          </a:blip>
          <a:stretch>
            <a:fillRect/>
          </a:stretch>
        </p:blipFill>
        <p:spPr>
          <a:xfrm>
            <a:off x="830857" y="0"/>
            <a:ext cx="11259403" cy="6858000"/>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2016</a:t>
            </a:r>
          </a:p>
        </p:txBody>
      </p:sp>
      <p:sp>
        <p:nvSpPr>
          <p:cNvPr id="6" name="TextBox 5"/>
          <p:cNvSpPr txBox="1"/>
          <p:nvPr/>
        </p:nvSpPr>
        <p:spPr>
          <a:xfrm>
            <a:off x="1210694" y="1293850"/>
            <a:ext cx="7014901" cy="3970318"/>
          </a:xfrm>
          <a:prstGeom prst="rect">
            <a:avLst/>
          </a:prstGeom>
        </p:spPr>
        <p:txBody>
          <a:bodyPr wrap="square" rtlCol="0">
            <a:spAutoFit/>
          </a:bodyPr>
          <a:lstStyle/>
          <a:p>
            <a:pPr algn="just"/>
            <a:r>
              <a:rPr lang="en-US" sz="2800" b="1" dirty="0" smtClean="0">
                <a:latin typeface="Futura Condensed"/>
                <a:cs typeface="Futura Condensed"/>
              </a:rPr>
              <a:t>“IN OUR SECOND CENTURY, WE WILL FULLY REPRESENT OUR NATION’S ETHNICALLY AND CULTURALLY DIVERSE COMMUNITIES. </a:t>
            </a:r>
          </a:p>
          <a:p>
            <a:pPr algn="just"/>
            <a:endParaRPr lang="en-US" sz="2800" b="1" dirty="0" smtClean="0">
              <a:solidFill>
                <a:srgbClr val="800000"/>
              </a:solidFill>
              <a:latin typeface="Futura Condensed"/>
              <a:cs typeface="Futura Condensed"/>
            </a:endParaRPr>
          </a:p>
          <a:p>
            <a:pPr algn="just"/>
            <a:r>
              <a:rPr lang="en-US" sz="2800" b="1" dirty="0" smtClean="0">
                <a:solidFill>
                  <a:srgbClr val="800000"/>
                </a:solidFill>
                <a:latin typeface="Futura Condensed"/>
                <a:cs typeface="Futura Condensed"/>
              </a:rPr>
              <a:t>TO ACHIEVE THE PROMISE OF DEMOCRACY, WE WILL CREATE AND DELIVER ACTIVITIES, PROGRAMS, AND SERVICES THAT HONOR, EXAMINE, AND INTERPRET AMERICA’S COMPLEX HERITAGE.”</a:t>
            </a:r>
          </a:p>
        </p:txBody>
      </p:sp>
      <p:sp>
        <p:nvSpPr>
          <p:cNvPr id="8" name="TextBox 7"/>
          <p:cNvSpPr txBox="1"/>
          <p:nvPr/>
        </p:nvSpPr>
        <p:spPr>
          <a:xfrm>
            <a:off x="4477974" y="5413653"/>
            <a:ext cx="6324477" cy="307777"/>
          </a:xfrm>
          <a:prstGeom prst="rect">
            <a:avLst/>
          </a:prstGeom>
        </p:spPr>
        <p:txBody>
          <a:bodyPr wrap="square" rtlCol="0">
            <a:spAutoFit/>
          </a:bodyPr>
          <a:lstStyle/>
          <a:p>
            <a:pPr algn="just"/>
            <a:r>
              <a:rPr lang="en-US" sz="1400" b="1" dirty="0" smtClean="0">
                <a:solidFill>
                  <a:srgbClr val="800000"/>
                </a:solidFill>
                <a:latin typeface="Futura Condensed"/>
                <a:cs typeface="Futura Condensed"/>
              </a:rPr>
              <a:t>- 2009, NATIONAL PARKS 2</a:t>
            </a:r>
            <a:r>
              <a:rPr lang="en-US" sz="1400" b="1" baseline="30000" dirty="0" smtClean="0">
                <a:solidFill>
                  <a:srgbClr val="800000"/>
                </a:solidFill>
                <a:latin typeface="Futura Condensed"/>
                <a:cs typeface="Futura Condensed"/>
              </a:rPr>
              <a:t>nd</a:t>
            </a:r>
            <a:r>
              <a:rPr lang="en-US" sz="1400" b="1" dirty="0" smtClean="0">
                <a:solidFill>
                  <a:srgbClr val="800000"/>
                </a:solidFill>
                <a:latin typeface="Futura Condensed"/>
                <a:cs typeface="Futura Condensed"/>
              </a:rPr>
              <a:t> C COMMISSION REPORT</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352715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alphaModFix amt="41000"/>
          </a:blip>
          <a:stretch>
            <a:fillRect/>
          </a:stretch>
        </p:blipFill>
        <p:spPr>
          <a:xfrm>
            <a:off x="0" y="0"/>
            <a:ext cx="9945291" cy="6623564"/>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2016</a:t>
            </a:r>
          </a:p>
        </p:txBody>
      </p:sp>
      <p:sp>
        <p:nvSpPr>
          <p:cNvPr id="9" name="TextBox 8"/>
          <p:cNvSpPr txBox="1"/>
          <p:nvPr/>
        </p:nvSpPr>
        <p:spPr>
          <a:xfrm>
            <a:off x="44823" y="2021094"/>
            <a:ext cx="8994588" cy="2677656"/>
          </a:xfrm>
          <a:prstGeom prst="rect">
            <a:avLst/>
          </a:prstGeom>
        </p:spPr>
        <p:txBody>
          <a:bodyPr wrap="square" rtlCol="0">
            <a:spAutoFit/>
          </a:bodyPr>
          <a:lstStyle/>
          <a:p>
            <a:pPr algn="just"/>
            <a:r>
              <a:rPr lang="en-US" sz="2800" b="1" dirty="0" smtClean="0">
                <a:solidFill>
                  <a:srgbClr val="800000"/>
                </a:solidFill>
                <a:latin typeface="Futura Condensed"/>
                <a:cs typeface="Futura Condensed"/>
              </a:rPr>
              <a:t>“A PLAN FOR THE FUTURE OF THE PARKS BASED NOT SIMPLY ON THE GRAND VISION OF THEIR FOUNDERS, BUT ALSO ON OUR OWN AWARENESS</a:t>
            </a:r>
            <a:r>
              <a:rPr lang="en-US" sz="2800" b="1" dirty="0" smtClean="0">
                <a:latin typeface="Futura Condensed"/>
                <a:cs typeface="Futura Condensed"/>
              </a:rPr>
              <a:t>…[NATIONAL PARKS] ARE POWERFUL PLACES TO LEARN ABOUT THE SOCIAL AND ENVIRONMENTAL CHALLENGES OUR COUNTRY FACES TODAY.”</a:t>
            </a:r>
          </a:p>
        </p:txBody>
      </p:sp>
      <p:sp>
        <p:nvSpPr>
          <p:cNvPr id="10" name="TextBox 9"/>
          <p:cNvSpPr txBox="1"/>
          <p:nvPr/>
        </p:nvSpPr>
        <p:spPr>
          <a:xfrm>
            <a:off x="4477974" y="4390973"/>
            <a:ext cx="6324477" cy="307777"/>
          </a:xfrm>
          <a:prstGeom prst="rect">
            <a:avLst/>
          </a:prstGeom>
        </p:spPr>
        <p:txBody>
          <a:bodyPr wrap="square" rtlCol="0">
            <a:spAutoFit/>
          </a:bodyPr>
          <a:lstStyle/>
          <a:p>
            <a:pPr algn="just"/>
            <a:r>
              <a:rPr lang="en-US" sz="1400" b="1" dirty="0" smtClean="0">
                <a:solidFill>
                  <a:srgbClr val="800000"/>
                </a:solidFill>
                <a:latin typeface="Futura Condensed"/>
                <a:cs typeface="Futura Condensed"/>
              </a:rPr>
              <a:t>- 2009, A CALL TO ACTION</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6516695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comp1.tiff"/>
          <p:cNvPicPr>
            <a:picLocks noChangeAspect="1"/>
          </p:cNvPicPr>
          <p:nvPr/>
        </p:nvPicPr>
        <p:blipFill rotWithShape="1">
          <a:blip r:embed="rId2">
            <a:alphaModFix amt="44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11686"/>
          <a:stretch/>
        </p:blipFill>
        <p:spPr>
          <a:xfrm>
            <a:off x="904041" y="0"/>
            <a:ext cx="10378655" cy="6857999"/>
          </a:xfrm>
          <a:prstGeom prst="rect">
            <a:avLst/>
          </a:prstGeom>
        </p:spPr>
      </p:pic>
      <p:sp>
        <p:nvSpPr>
          <p:cNvPr id="5" name="Rectangle 4"/>
          <p:cNvSpPr/>
          <p:nvPr/>
        </p:nvSpPr>
        <p:spPr>
          <a:xfrm>
            <a:off x="904041" y="243513"/>
            <a:ext cx="4572000" cy="2308324"/>
          </a:xfrm>
          <a:prstGeom prst="rect">
            <a:avLst/>
          </a:prstGeom>
        </p:spPr>
        <p:txBody>
          <a:bodyPr>
            <a:spAutoFit/>
          </a:bodyPr>
          <a:lstStyle/>
          <a:p>
            <a:r>
              <a:rPr lang="en-US" sz="2400" dirty="0" smtClean="0">
                <a:latin typeface="Futura Condensed"/>
                <a:cs typeface="Futura Condensed"/>
              </a:rPr>
              <a:t>“to </a:t>
            </a:r>
            <a:r>
              <a:rPr lang="en-US" sz="2400" dirty="0" smtClean="0">
                <a:latin typeface="Futura Condensed"/>
                <a:cs typeface="Futura Condensed"/>
              </a:rPr>
              <a:t>generate new and innovative ideas for the design and planning [of] a twenty-first century conception of national parks, the experiences of their visitors, the sustainability of their infrastructure, and their relationship to the </a:t>
            </a:r>
            <a:r>
              <a:rPr lang="en-US" sz="2400" dirty="0" smtClean="0">
                <a:latin typeface="Futura Condensed"/>
                <a:cs typeface="Futura Condensed"/>
              </a:rPr>
              <a:t>public” </a:t>
            </a:r>
            <a:endParaRPr lang="en-US" sz="2400" dirty="0">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3968344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comp2.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12418"/>
          <a:stretch/>
        </p:blipFill>
        <p:spPr>
          <a:xfrm>
            <a:off x="0" y="850188"/>
            <a:ext cx="9144000" cy="5996137"/>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966087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comp3.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13037"/>
          <a:stretch/>
        </p:blipFill>
        <p:spPr>
          <a:xfrm>
            <a:off x="0" y="893235"/>
            <a:ext cx="9144000" cy="5957774"/>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051317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comp3.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76263" t="38086" r="15783" b="53994"/>
          <a:stretch/>
        </p:blipFill>
        <p:spPr>
          <a:xfrm>
            <a:off x="4114384" y="3295642"/>
            <a:ext cx="882904" cy="658675"/>
          </a:xfrm>
          <a:prstGeom prst="rect">
            <a:avLst/>
          </a:prstGeom>
        </p:spPr>
      </p:pic>
      <p:sp>
        <p:nvSpPr>
          <p:cNvPr id="5" name="TextBox 4"/>
          <p:cNvSpPr txBox="1"/>
          <p:nvPr/>
        </p:nvSpPr>
        <p:spPr>
          <a:xfrm>
            <a:off x="3352800" y="3847420"/>
            <a:ext cx="3505200" cy="446892"/>
          </a:xfrm>
          <a:prstGeom prst="rect">
            <a:avLst/>
          </a:prstGeom>
          <a:noFill/>
        </p:spPr>
        <p:txBody>
          <a:bodyPr wrap="square" rtlCol="0">
            <a:spAutoFit/>
          </a:bodyPr>
          <a:lstStyle/>
          <a:p>
            <a:r>
              <a:rPr lang="en-US" dirty="0" smtClean="0"/>
              <a:t>HELEN | DAVID | BETSY</a:t>
            </a:r>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7343933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comp4.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9495"/>
          <a:stretch/>
        </p:blipFill>
        <p:spPr>
          <a:xfrm>
            <a:off x="1334536" y="-19316"/>
            <a:ext cx="8362381" cy="6799758"/>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687678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pic>
        <p:nvPicPr>
          <p:cNvPr id="3" name="Picture 2" descr="IMG_3885.JPG"/>
          <p:cNvPicPr>
            <a:picLocks noChangeAspect="1"/>
          </p:cNvPicPr>
          <p:nvPr/>
        </p:nvPicPr>
        <p:blipFill rotWithShape="1">
          <a:blip r:embed="rId2"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141" t="12784" r="-14566" b="-217"/>
          <a:stretch/>
        </p:blipFill>
        <p:spPr>
          <a:xfrm>
            <a:off x="-533400" y="838200"/>
            <a:ext cx="12005384" cy="6100618"/>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064619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comp5.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885"/>
          <a:stretch/>
        </p:blipFill>
        <p:spPr>
          <a:xfrm>
            <a:off x="1022428" y="0"/>
            <a:ext cx="9228182" cy="6858000"/>
          </a:xfrm>
          <a:prstGeom prst="rect">
            <a:avLst/>
          </a:prstGeom>
        </p:spPr>
      </p:pic>
      <p:sp>
        <p:nvSpPr>
          <p:cNvPr id="7" name="TextBox 6"/>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5186160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2012</a:t>
            </a:r>
          </a:p>
        </p:txBody>
      </p:sp>
      <p:grpSp>
        <p:nvGrpSpPr>
          <p:cNvPr id="3" name="Group 2"/>
          <p:cNvGrpSpPr/>
          <p:nvPr/>
        </p:nvGrpSpPr>
        <p:grpSpPr>
          <a:xfrm>
            <a:off x="-1" y="838200"/>
            <a:ext cx="9156315" cy="6019801"/>
            <a:chOff x="-1" y="838200"/>
            <a:chExt cx="9156315" cy="6019801"/>
          </a:xfrm>
        </p:grpSpPr>
        <p:pic>
          <p:nvPicPr>
            <p:cNvPr id="5" name="Picture 4" descr="1980sjinhp_brochure.jpg"/>
            <p:cNvPicPr>
              <a:picLocks noChangeAspect="1"/>
            </p:cNvPicPr>
            <p:nvPr/>
          </p:nvPicPr>
          <p:blipFill rotWithShape="1">
            <a:blip r:embed="rId2"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4546" b="52084"/>
            <a:stretch/>
          </p:blipFill>
          <p:spPr>
            <a:xfrm>
              <a:off x="-1" y="4800600"/>
              <a:ext cx="6256149" cy="2057400"/>
            </a:xfrm>
            <a:prstGeom prst="rect">
              <a:avLst/>
            </a:prstGeom>
          </p:spPr>
        </p:pic>
        <p:pic>
          <p:nvPicPr>
            <p:cNvPr id="6" name="Picture 5" descr="1968_gen dev map.jpg"/>
            <p:cNvPicPr>
              <a:picLocks noChangeAspect="1"/>
            </p:cNvPicPr>
            <p:nvPr/>
          </p:nvPicPr>
          <p:blipFill rotWithShape="1">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10303" t="46070" r="59268" b="1"/>
            <a:stretch/>
          </p:blipFill>
          <p:spPr>
            <a:xfrm>
              <a:off x="4825999" y="838200"/>
              <a:ext cx="4318001" cy="4631065"/>
            </a:xfrm>
            <a:prstGeom prst="rect">
              <a:avLst/>
            </a:prstGeom>
          </p:spPr>
        </p:pic>
        <p:pic>
          <p:nvPicPr>
            <p:cNvPr id="7" name="Picture 6" descr="1968_land class map.jpg"/>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6172200" y="5045365"/>
              <a:ext cx="2984114" cy="1812636"/>
            </a:xfrm>
            <a:prstGeom prst="rect">
              <a:avLst/>
            </a:prstGeom>
          </p:spPr>
        </p:pic>
        <p:pic>
          <p:nvPicPr>
            <p:cNvPr id="8" name="Picture 7" descr="1969sjinhp_brochure.jpg"/>
            <p:cNvPicPr>
              <a:picLocks noChangeAspect="1"/>
            </p:cNvPicPr>
            <p:nvPr/>
          </p:nvPicPr>
          <p:blipFill rotWithShape="1">
            <a:blip r:embed="rId5" cstate="print">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58724" b="17396"/>
            <a:stretch/>
          </p:blipFill>
          <p:spPr>
            <a:xfrm>
              <a:off x="0" y="838200"/>
              <a:ext cx="6108700" cy="1777076"/>
            </a:xfrm>
            <a:prstGeom prst="rect">
              <a:avLst/>
            </a:prstGeom>
          </p:spPr>
        </p:pic>
        <p:pic>
          <p:nvPicPr>
            <p:cNvPr id="9" name="Picture 8" descr="deciscion.tiff"/>
            <p:cNvPicPr>
              <a:picLocks noChangeAspect="1"/>
            </p:cNvPicPr>
            <p:nvPr/>
          </p:nvPicPr>
          <p:blipFill>
            <a:blip r:embed="rId6">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6096000" y="838200"/>
              <a:ext cx="3048000" cy="2167590"/>
            </a:xfrm>
            <a:prstGeom prst="rect">
              <a:avLst/>
            </a:prstGeom>
          </p:spPr>
        </p:pic>
        <p:sp>
          <p:nvSpPr>
            <p:cNvPr id="10" name="Rectangle 9"/>
            <p:cNvSpPr/>
            <p:nvPr/>
          </p:nvSpPr>
          <p:spPr>
            <a:xfrm>
              <a:off x="118453" y="2654286"/>
              <a:ext cx="8197273" cy="2308324"/>
            </a:xfrm>
            <a:prstGeom prst="rect">
              <a:avLst/>
            </a:prstGeom>
          </p:spPr>
          <p:txBody>
            <a:bodyPr wrap="square">
              <a:spAutoFit/>
            </a:bodyPr>
            <a:lstStyle/>
            <a:p>
              <a:r>
                <a:rPr lang="en-US" sz="4800" b="1" dirty="0" smtClean="0">
                  <a:solidFill>
                    <a:srgbClr val="800000"/>
                  </a:solidFill>
                  <a:latin typeface="Futura Condensed"/>
                  <a:cs typeface="Futura Condensed"/>
                </a:rPr>
                <a:t>WHAT IS THE HISTORY </a:t>
              </a:r>
            </a:p>
            <a:p>
              <a:r>
                <a:rPr lang="en-US" sz="4800" b="1" dirty="0" smtClean="0">
                  <a:solidFill>
                    <a:srgbClr val="800000"/>
                  </a:solidFill>
                  <a:latin typeface="Futura Condensed"/>
                  <a:cs typeface="Futura Condensed"/>
                </a:rPr>
                <a:t>OF LANDSCAPE </a:t>
              </a:r>
            </a:p>
            <a:p>
              <a:r>
                <a:rPr lang="en-US" sz="4800" b="1" dirty="0" smtClean="0">
                  <a:solidFill>
                    <a:srgbClr val="800000"/>
                  </a:solidFill>
                  <a:latin typeface="Futura Condensed"/>
                  <a:cs typeface="Futura Condensed"/>
                </a:rPr>
                <a:t>INTERPRETATION AT SJINHP?</a:t>
              </a:r>
              <a:endParaRPr lang="en-US" sz="4800" b="1" dirty="0">
                <a:solidFill>
                  <a:srgbClr val="800000"/>
                </a:solidFill>
                <a:latin typeface="Futura Condensed"/>
                <a:cs typeface="Futura Condensed"/>
              </a:endParaRPr>
            </a:p>
          </p:txBody>
        </p:sp>
      </p:gr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7806215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5" descr="IMG_3885.JPG"/>
          <p:cNvPicPr>
            <a:picLocks noChangeAspect="1"/>
          </p:cNvPicPr>
          <p:nvPr/>
        </p:nvPicPr>
        <p:blipFill rotWithShape="1">
          <a:blip r:embed="rId2" cstate="print">
            <a:alphaModFix amt="35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141" t="12784" r="-14566" b="-217"/>
          <a:stretch/>
        </p:blipFill>
        <p:spPr>
          <a:xfrm>
            <a:off x="-533400" y="838200"/>
            <a:ext cx="12005384" cy="6100618"/>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2008</a:t>
            </a:r>
          </a:p>
        </p:txBody>
      </p:sp>
      <p:sp>
        <p:nvSpPr>
          <p:cNvPr id="3" name="Rectangle 2"/>
          <p:cNvSpPr/>
          <p:nvPr/>
        </p:nvSpPr>
        <p:spPr>
          <a:xfrm>
            <a:off x="4537364" y="914400"/>
            <a:ext cx="4572000" cy="2308324"/>
          </a:xfrm>
          <a:prstGeom prst="rect">
            <a:avLst/>
          </a:prstGeom>
        </p:spPr>
        <p:txBody>
          <a:bodyPr>
            <a:spAutoFit/>
          </a:bodyPr>
          <a:lstStyle/>
          <a:p>
            <a:pPr algn="r"/>
            <a:r>
              <a:rPr lang="en-US" sz="2400" dirty="0" smtClean="0">
                <a:solidFill>
                  <a:srgbClr val="953735"/>
                </a:solidFill>
                <a:latin typeface="Futura Condensed"/>
                <a:cs typeface="Futura Condensed"/>
              </a:rPr>
              <a:t>“</a:t>
            </a:r>
            <a:r>
              <a:rPr lang="en-US" sz="2400" dirty="0" smtClean="0">
                <a:latin typeface="Futura Condensed"/>
                <a:cs typeface="Futura Condensed"/>
              </a:rPr>
              <a:t>San </a:t>
            </a:r>
            <a:r>
              <a:rPr lang="en-US" sz="2400" dirty="0">
                <a:latin typeface="Futura Condensed"/>
                <a:cs typeface="Futura Condensed"/>
              </a:rPr>
              <a:t>Juan Island NHP is the only NPS </a:t>
            </a:r>
            <a:r>
              <a:rPr lang="en-US" sz="2400" dirty="0" smtClean="0">
                <a:latin typeface="Futura Condensed"/>
                <a:cs typeface="Futura Condensed"/>
              </a:rPr>
              <a:t>site that </a:t>
            </a:r>
            <a:r>
              <a:rPr lang="en-US" sz="2400" dirty="0">
                <a:latin typeface="Futura Condensed"/>
                <a:cs typeface="Futura Condensed"/>
              </a:rPr>
              <a:t>illustrates, in its dramatic and largely intact physical setting, </a:t>
            </a:r>
            <a:r>
              <a:rPr lang="en-US" sz="2400" dirty="0" smtClean="0">
                <a:solidFill>
                  <a:srgbClr val="953735"/>
                </a:solidFill>
                <a:latin typeface="Futura Condensed"/>
                <a:cs typeface="Futura Condensed"/>
              </a:rPr>
              <a:t>how war </a:t>
            </a:r>
            <a:r>
              <a:rPr lang="en-US" sz="2400" dirty="0">
                <a:solidFill>
                  <a:srgbClr val="953735"/>
                </a:solidFill>
                <a:latin typeface="Futura Condensed"/>
                <a:cs typeface="Futura Condensed"/>
              </a:rPr>
              <a:t>can be averted and peace maintained through positive action </a:t>
            </a:r>
            <a:r>
              <a:rPr lang="en-US" sz="2400" dirty="0" smtClean="0">
                <a:solidFill>
                  <a:srgbClr val="953735"/>
                </a:solidFill>
                <a:latin typeface="Futura Condensed"/>
                <a:cs typeface="Futura Condensed"/>
              </a:rPr>
              <a:t>by individuals </a:t>
            </a:r>
            <a:r>
              <a:rPr lang="en-US" sz="2400" dirty="0">
                <a:solidFill>
                  <a:srgbClr val="953735"/>
                </a:solidFill>
                <a:latin typeface="Futura Condensed"/>
                <a:cs typeface="Futura Condensed"/>
              </a:rPr>
              <a:t>and governments</a:t>
            </a:r>
            <a:r>
              <a:rPr lang="en-US" sz="2400" dirty="0" smtClean="0">
                <a:solidFill>
                  <a:srgbClr val="953735"/>
                </a:solidFill>
                <a:latin typeface="Futura Condensed"/>
                <a:cs typeface="Futura Condensed"/>
              </a:rPr>
              <a:t>.”</a:t>
            </a:r>
            <a:endParaRPr lang="en-US" sz="2400" dirty="0">
              <a:solidFill>
                <a:srgbClr val="953735"/>
              </a:solidFill>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695416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alphaModFix amt="79000"/>
          </a:blip>
          <a:stretch>
            <a:fillRect/>
          </a:stretch>
        </p:blipFill>
        <p:spPr>
          <a:xfrm>
            <a:off x="-481858" y="0"/>
            <a:ext cx="9987379" cy="6858000"/>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1984</a:t>
            </a:r>
          </a:p>
        </p:txBody>
      </p:sp>
      <p:sp>
        <p:nvSpPr>
          <p:cNvPr id="5" name="Rectangle 4"/>
          <p:cNvSpPr/>
          <p:nvPr/>
        </p:nvSpPr>
        <p:spPr>
          <a:xfrm>
            <a:off x="4367908" y="4725927"/>
            <a:ext cx="4572000" cy="1200328"/>
          </a:xfrm>
          <a:prstGeom prst="rect">
            <a:avLst/>
          </a:prstGeom>
        </p:spPr>
        <p:txBody>
          <a:bodyPr>
            <a:spAutoFit/>
          </a:bodyPr>
          <a:lstStyle/>
          <a:p>
            <a:pPr algn="r"/>
            <a:r>
              <a:rPr lang="en-US" sz="2400" dirty="0" smtClean="0">
                <a:solidFill>
                  <a:srgbClr val="800000"/>
                </a:solidFill>
                <a:latin typeface="Futura Condensed"/>
                <a:cs typeface="Futura Condensed"/>
              </a:rPr>
              <a:t>“protect all natural and historical features of the park through a positive interpretive program emphasizing protection” </a:t>
            </a:r>
            <a:endParaRPr lang="en-US" sz="2400" dirty="0">
              <a:solidFill>
                <a:srgbClr val="800000"/>
              </a:solidFill>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544539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1977</a:t>
            </a:r>
          </a:p>
        </p:txBody>
      </p:sp>
      <p:pic>
        <p:nvPicPr>
          <p:cNvPr id="5" name="Picture 4"/>
          <p:cNvPicPr>
            <a:picLocks noChangeAspect="1"/>
          </p:cNvPicPr>
          <p:nvPr/>
        </p:nvPicPr>
        <p:blipFill>
          <a:blip r:embed="rId3"/>
          <a:srcRect t="10529" b="46108"/>
          <a:stretch>
            <a:fillRect/>
          </a:stretch>
        </p:blipFill>
        <p:spPr>
          <a:xfrm>
            <a:off x="0" y="1409632"/>
            <a:ext cx="13877926" cy="389393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79625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alphaModFix amt="79000"/>
          </a:blip>
          <a:stretch>
            <a:fillRect/>
          </a:stretch>
        </p:blipFill>
        <p:spPr>
          <a:xfrm>
            <a:off x="-62444" y="0"/>
            <a:ext cx="12397154" cy="6858000"/>
          </a:xfrm>
          <a:prstGeom prst="rect">
            <a:avLst/>
          </a:prstGeom>
        </p:spPr>
      </p:pic>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1971</a:t>
            </a:r>
          </a:p>
        </p:txBody>
      </p:sp>
      <p:sp>
        <p:nvSpPr>
          <p:cNvPr id="3" name="Rectangle 2"/>
          <p:cNvSpPr/>
          <p:nvPr/>
        </p:nvSpPr>
        <p:spPr>
          <a:xfrm>
            <a:off x="-62444" y="1098707"/>
            <a:ext cx="2545559" cy="2308324"/>
          </a:xfrm>
          <a:prstGeom prst="rect">
            <a:avLst/>
          </a:prstGeom>
        </p:spPr>
        <p:txBody>
          <a:bodyPr wrap="square">
            <a:spAutoFit/>
          </a:bodyPr>
          <a:lstStyle/>
          <a:p>
            <a:r>
              <a:rPr lang="en-US" sz="2400" dirty="0" smtClean="0">
                <a:latin typeface="Futura Condensed"/>
                <a:cs typeface="Futura Condensed"/>
              </a:rPr>
              <a:t>“Peace through rational diplomacy serves as an antidote to war…it’s predilection for “</a:t>
            </a:r>
            <a:r>
              <a:rPr lang="en-US" sz="2400" dirty="0" err="1" smtClean="0">
                <a:latin typeface="Futura Condensed"/>
                <a:cs typeface="Futura Condensed"/>
              </a:rPr>
              <a:t>mushroom[ing</a:t>
            </a:r>
            <a:r>
              <a:rPr lang="en-US" sz="2400" dirty="0" smtClean="0">
                <a:latin typeface="Futura Condensed"/>
                <a:cs typeface="Futura Condensed"/>
              </a:rPr>
              <a:t>] into murderous affairs”</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5737942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4" name="Picture 23" descr="stitch copy 2.jpg"/>
          <p:cNvPicPr>
            <a:picLocks noChangeAspect="1"/>
          </p:cNvPicPr>
          <p:nvPr/>
        </p:nvPicPr>
        <p:blipFill rotWithShape="1">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4435" r="13334"/>
          <a:stretch/>
        </p:blipFill>
        <p:spPr>
          <a:xfrm>
            <a:off x="141644" y="2305963"/>
            <a:ext cx="8311604" cy="1382225"/>
          </a:xfrm>
          <a:prstGeom prst="rect">
            <a:avLst/>
          </a:prstGeom>
        </p:spPr>
      </p:pic>
      <p:sp>
        <p:nvSpPr>
          <p:cNvPr id="4" name="TextBox 3"/>
          <p:cNvSpPr txBox="1"/>
          <p:nvPr/>
        </p:nvSpPr>
        <p:spPr>
          <a:xfrm>
            <a:off x="0" y="184666"/>
            <a:ext cx="9144000" cy="461665"/>
          </a:xfrm>
          <a:prstGeom prst="rect">
            <a:avLst/>
          </a:prstGeom>
        </p:spPr>
        <p:txBody>
          <a:bodyPr wrap="square" rtlCol="0">
            <a:spAutoFit/>
          </a:bodyPr>
          <a:lstStyle/>
          <a:p>
            <a:r>
              <a:rPr lang="en-US" sz="2400" b="1" dirty="0" smtClean="0">
                <a:latin typeface="Futura Condensed"/>
                <a:cs typeface="Futura Condensed"/>
              </a:rPr>
              <a:t>2012</a:t>
            </a:r>
          </a:p>
        </p:txBody>
      </p:sp>
      <p:cxnSp>
        <p:nvCxnSpPr>
          <p:cNvPr id="6" name="Straight Arrow Connector 5"/>
          <p:cNvCxnSpPr/>
          <p:nvPr/>
        </p:nvCxnSpPr>
        <p:spPr>
          <a:xfrm>
            <a:off x="285635" y="3595722"/>
            <a:ext cx="830580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2266835" y="1478558"/>
            <a:ext cx="1524000" cy="2123658"/>
          </a:xfrm>
          <a:prstGeom prst="rect">
            <a:avLst/>
          </a:prstGeom>
          <a:noFill/>
        </p:spPr>
        <p:txBody>
          <a:bodyPr wrap="square" rtlCol="0">
            <a:spAutoFit/>
          </a:bodyPr>
          <a:lstStyle/>
          <a:p>
            <a:r>
              <a:rPr lang="en-US" sz="4400" dirty="0" smtClean="0">
                <a:latin typeface="Futura"/>
                <a:cs typeface="Futura"/>
              </a:rPr>
              <a:t>THE PIG WAR</a:t>
            </a:r>
            <a:endParaRPr lang="en-US" sz="4400" dirty="0">
              <a:latin typeface="Futura"/>
              <a:cs typeface="Futura"/>
            </a:endParaRPr>
          </a:p>
        </p:txBody>
      </p:sp>
      <p:sp>
        <p:nvSpPr>
          <p:cNvPr id="10" name="TextBox 9"/>
          <p:cNvSpPr txBox="1"/>
          <p:nvPr/>
        </p:nvSpPr>
        <p:spPr>
          <a:xfrm>
            <a:off x="3333635" y="2697758"/>
            <a:ext cx="1524000" cy="307777"/>
          </a:xfrm>
          <a:prstGeom prst="rect">
            <a:avLst/>
          </a:prstGeom>
          <a:noFill/>
        </p:spPr>
        <p:txBody>
          <a:bodyPr wrap="square" rtlCol="0">
            <a:spAutoFit/>
          </a:bodyPr>
          <a:lstStyle/>
          <a:p>
            <a:r>
              <a:rPr lang="en-US" sz="1400" dirty="0" smtClean="0">
                <a:latin typeface="Futura"/>
                <a:cs typeface="Futura"/>
              </a:rPr>
              <a:t>THE CIVIL WAR</a:t>
            </a:r>
            <a:endParaRPr lang="en-US" sz="1400" dirty="0">
              <a:latin typeface="Futura"/>
              <a:cs typeface="Futura"/>
            </a:endParaRPr>
          </a:p>
        </p:txBody>
      </p:sp>
      <p:sp>
        <p:nvSpPr>
          <p:cNvPr id="11" name="TextBox 10"/>
          <p:cNvSpPr txBox="1"/>
          <p:nvPr/>
        </p:nvSpPr>
        <p:spPr>
          <a:xfrm>
            <a:off x="1504835" y="3078758"/>
            <a:ext cx="2057400" cy="1384995"/>
          </a:xfrm>
          <a:prstGeom prst="rect">
            <a:avLst/>
          </a:prstGeom>
          <a:noFill/>
        </p:spPr>
        <p:txBody>
          <a:bodyPr wrap="square" rtlCol="0">
            <a:spAutoFit/>
          </a:bodyPr>
          <a:lstStyle/>
          <a:p>
            <a:r>
              <a:rPr lang="en-US" sz="2800" dirty="0" smtClean="0">
                <a:latin typeface="Futura"/>
                <a:cs typeface="Futura"/>
              </a:rPr>
              <a:t>THE OREGON TERRITORY</a:t>
            </a:r>
            <a:endParaRPr lang="en-US" sz="2800" dirty="0">
              <a:latin typeface="Futura"/>
              <a:cs typeface="Futura"/>
            </a:endParaRPr>
          </a:p>
        </p:txBody>
      </p:sp>
      <p:sp>
        <p:nvSpPr>
          <p:cNvPr id="12" name="TextBox 11"/>
          <p:cNvSpPr txBox="1"/>
          <p:nvPr/>
        </p:nvSpPr>
        <p:spPr>
          <a:xfrm>
            <a:off x="3257435" y="1707158"/>
            <a:ext cx="2057400" cy="1077218"/>
          </a:xfrm>
          <a:prstGeom prst="rect">
            <a:avLst/>
          </a:prstGeom>
          <a:noFill/>
        </p:spPr>
        <p:txBody>
          <a:bodyPr wrap="square" rtlCol="0">
            <a:spAutoFit/>
          </a:bodyPr>
          <a:lstStyle/>
          <a:p>
            <a:r>
              <a:rPr lang="en-US" sz="3200" dirty="0" smtClean="0">
                <a:latin typeface="Futura Condensed"/>
                <a:cs typeface="Futura Condensed"/>
              </a:rPr>
              <a:t>THE HUDSON BAY CO</a:t>
            </a:r>
            <a:endParaRPr lang="en-US" sz="3200" dirty="0">
              <a:latin typeface="Futura Condensed"/>
              <a:cs typeface="Futura Condensed"/>
            </a:endParaRPr>
          </a:p>
        </p:txBody>
      </p:sp>
      <p:sp>
        <p:nvSpPr>
          <p:cNvPr id="13" name="TextBox 12"/>
          <p:cNvSpPr txBox="1"/>
          <p:nvPr/>
        </p:nvSpPr>
        <p:spPr>
          <a:xfrm>
            <a:off x="2724035" y="2956898"/>
            <a:ext cx="2057400" cy="1569660"/>
          </a:xfrm>
          <a:prstGeom prst="rect">
            <a:avLst/>
          </a:prstGeom>
          <a:noFill/>
        </p:spPr>
        <p:txBody>
          <a:bodyPr wrap="square" rtlCol="0">
            <a:spAutoFit/>
          </a:bodyPr>
          <a:lstStyle/>
          <a:p>
            <a:pPr algn="r"/>
            <a:r>
              <a:rPr lang="en-US" sz="3200" dirty="0" smtClean="0">
                <a:latin typeface="Futura Condensed"/>
                <a:cs typeface="Futura Condensed"/>
              </a:rPr>
              <a:t>THE AMERICAN FRONTIER</a:t>
            </a:r>
            <a:endParaRPr lang="en-US" sz="3200" dirty="0">
              <a:latin typeface="Futura Condensed"/>
              <a:cs typeface="Futura Condensed"/>
            </a:endParaRPr>
          </a:p>
        </p:txBody>
      </p:sp>
      <p:sp>
        <p:nvSpPr>
          <p:cNvPr id="18" name="TextBox 17"/>
          <p:cNvSpPr txBox="1"/>
          <p:nvPr/>
        </p:nvSpPr>
        <p:spPr>
          <a:xfrm>
            <a:off x="2266835" y="4374158"/>
            <a:ext cx="2590800" cy="307777"/>
          </a:xfrm>
          <a:prstGeom prst="rect">
            <a:avLst/>
          </a:prstGeom>
          <a:noFill/>
        </p:spPr>
        <p:txBody>
          <a:bodyPr wrap="square" rtlCol="0">
            <a:spAutoFit/>
          </a:bodyPr>
          <a:lstStyle/>
          <a:p>
            <a:r>
              <a:rPr lang="en-US" sz="1400" dirty="0">
                <a:latin typeface="Futura"/>
                <a:cs typeface="Futura"/>
              </a:rPr>
              <a:t>m</a:t>
            </a:r>
            <a:r>
              <a:rPr lang="en-US" sz="1400" dirty="0" smtClean="0">
                <a:latin typeface="Futura"/>
                <a:cs typeface="Futura"/>
              </a:rPr>
              <a:t>anifest destiny</a:t>
            </a:r>
            <a:endParaRPr lang="en-US" sz="1400" dirty="0">
              <a:latin typeface="Futura"/>
              <a:cs typeface="Futura"/>
            </a:endParaRPr>
          </a:p>
        </p:txBody>
      </p:sp>
      <p:cxnSp>
        <p:nvCxnSpPr>
          <p:cNvPr id="26" name="Straight Connector 25"/>
          <p:cNvCxnSpPr/>
          <p:nvPr/>
        </p:nvCxnSpPr>
        <p:spPr>
          <a:xfrm>
            <a:off x="5772035" y="947044"/>
            <a:ext cx="0" cy="4853603"/>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476635" y="2316758"/>
            <a:ext cx="2590800" cy="307777"/>
          </a:xfrm>
          <a:prstGeom prst="rect">
            <a:avLst/>
          </a:prstGeom>
          <a:noFill/>
        </p:spPr>
        <p:txBody>
          <a:bodyPr wrap="square" rtlCol="0">
            <a:spAutoFit/>
          </a:bodyPr>
          <a:lstStyle/>
          <a:p>
            <a:r>
              <a:rPr lang="en-US" sz="1400" dirty="0" smtClean="0">
                <a:latin typeface="Futura"/>
                <a:cs typeface="Futura"/>
              </a:rPr>
              <a:t>THE CROOK FAMILY</a:t>
            </a:r>
            <a:endParaRPr lang="en-US" sz="1400" dirty="0">
              <a:latin typeface="Futura"/>
              <a:cs typeface="Futura"/>
            </a:endParaRPr>
          </a:p>
        </p:txBody>
      </p:sp>
      <p:sp>
        <p:nvSpPr>
          <p:cNvPr id="27" name="TextBox 26"/>
          <p:cNvSpPr txBox="1"/>
          <p:nvPr/>
        </p:nvSpPr>
        <p:spPr>
          <a:xfrm>
            <a:off x="5335472" y="5884251"/>
            <a:ext cx="1524000" cy="369332"/>
          </a:xfrm>
          <a:prstGeom prst="rect">
            <a:avLst/>
          </a:prstGeom>
          <a:noFill/>
        </p:spPr>
        <p:txBody>
          <a:bodyPr wrap="square" rtlCol="0">
            <a:spAutoFit/>
          </a:bodyPr>
          <a:lstStyle/>
          <a:p>
            <a:r>
              <a:rPr lang="en-US" dirty="0" smtClean="0">
                <a:latin typeface="Futura"/>
                <a:cs typeface="Futura"/>
              </a:rPr>
              <a:t>1966</a:t>
            </a:r>
            <a:endParaRPr lang="en-US" dirty="0">
              <a:latin typeface="Futura"/>
              <a:cs typeface="Futura"/>
            </a:endParaRPr>
          </a:p>
        </p:txBody>
      </p:sp>
      <p:sp>
        <p:nvSpPr>
          <p:cNvPr id="15" name="TextBox 14"/>
          <p:cNvSpPr txBox="1"/>
          <p:nvPr/>
        </p:nvSpPr>
        <p:spPr>
          <a:xfrm>
            <a:off x="8267700" y="5884251"/>
            <a:ext cx="1524000" cy="369332"/>
          </a:xfrm>
          <a:prstGeom prst="rect">
            <a:avLst/>
          </a:prstGeom>
          <a:noFill/>
        </p:spPr>
        <p:txBody>
          <a:bodyPr wrap="square" rtlCol="0">
            <a:spAutoFit/>
          </a:bodyPr>
          <a:lstStyle/>
          <a:p>
            <a:r>
              <a:rPr lang="en-US" dirty="0" smtClean="0">
                <a:solidFill>
                  <a:srgbClr val="800000"/>
                </a:solidFill>
                <a:latin typeface="Futura"/>
                <a:cs typeface="Futura"/>
              </a:rPr>
              <a:t>NOW</a:t>
            </a:r>
            <a:endParaRPr lang="en-US" dirty="0">
              <a:solidFill>
                <a:srgbClr val="800000"/>
              </a:solidFill>
              <a:latin typeface="Futura"/>
              <a:cs typeface="Futura"/>
            </a:endParaRPr>
          </a:p>
        </p:txBody>
      </p:sp>
      <p:sp>
        <p:nvSpPr>
          <p:cNvPr id="16" name="TextBox 15"/>
          <p:cNvSpPr txBox="1"/>
          <p:nvPr/>
        </p:nvSpPr>
        <p:spPr>
          <a:xfrm>
            <a:off x="285635" y="5884251"/>
            <a:ext cx="1524000" cy="369332"/>
          </a:xfrm>
          <a:prstGeom prst="rect">
            <a:avLst/>
          </a:prstGeom>
          <a:noFill/>
        </p:spPr>
        <p:txBody>
          <a:bodyPr wrap="square" rtlCol="0">
            <a:spAutoFit/>
          </a:bodyPr>
          <a:lstStyle/>
          <a:p>
            <a:r>
              <a:rPr lang="en-US" dirty="0" smtClean="0">
                <a:solidFill>
                  <a:srgbClr val="800000"/>
                </a:solidFill>
                <a:latin typeface="Futura"/>
                <a:cs typeface="Futura"/>
              </a:rPr>
              <a:t>THEN</a:t>
            </a:r>
            <a:endParaRPr lang="en-US" dirty="0">
              <a:solidFill>
                <a:srgbClr val="800000"/>
              </a:solidFill>
              <a:latin typeface="Futura"/>
              <a:cs typeface="Futura"/>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977005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0" y="184666"/>
            <a:ext cx="9144000" cy="461665"/>
          </a:xfrm>
          <a:prstGeom prst="rect">
            <a:avLst/>
          </a:prstGeom>
          <a:noFill/>
        </p:spPr>
        <p:txBody>
          <a:bodyPr wrap="square" rtlCol="0">
            <a:spAutoFit/>
          </a:bodyPr>
          <a:lstStyle/>
          <a:p>
            <a:r>
              <a:rPr lang="en-US" sz="2400" b="1" dirty="0" smtClean="0">
                <a:latin typeface="Futura Condensed"/>
                <a:cs typeface="Futura Condensed"/>
              </a:rPr>
              <a:t>2016</a:t>
            </a:r>
          </a:p>
        </p:txBody>
      </p:sp>
      <p:sp>
        <p:nvSpPr>
          <p:cNvPr id="3" name="TextBox 2"/>
          <p:cNvSpPr txBox="1"/>
          <p:nvPr/>
        </p:nvSpPr>
        <p:spPr>
          <a:xfrm>
            <a:off x="295127" y="1186324"/>
            <a:ext cx="9448800" cy="4924426"/>
          </a:xfrm>
          <a:prstGeom prst="rect">
            <a:avLst/>
          </a:prstGeom>
          <a:noFill/>
        </p:spPr>
        <p:txBody>
          <a:bodyPr wrap="square" rtlCol="0">
            <a:spAutoFit/>
          </a:bodyPr>
          <a:lstStyle/>
          <a:p>
            <a:r>
              <a:rPr lang="en-US" dirty="0" smtClean="0">
                <a:latin typeface="Futura"/>
                <a:cs typeface="Futura"/>
              </a:rPr>
              <a:t> </a:t>
            </a:r>
            <a:endParaRPr lang="en-US" dirty="0">
              <a:latin typeface="Futura"/>
              <a:cs typeface="Futura"/>
            </a:endParaRPr>
          </a:p>
          <a:p>
            <a:r>
              <a:rPr lang="en-US" sz="2800" dirty="0" smtClean="0">
                <a:solidFill>
                  <a:schemeClr val="accent2">
                    <a:lumMod val="75000"/>
                  </a:schemeClr>
                </a:solidFill>
                <a:latin typeface="Futura"/>
                <a:cs typeface="Futura"/>
              </a:rPr>
              <a:t>WHAT IS LANDSCAPE INTERPRETATION FOR THE 21</a:t>
            </a:r>
            <a:r>
              <a:rPr lang="en-US" sz="2800" baseline="30000" dirty="0" smtClean="0">
                <a:solidFill>
                  <a:schemeClr val="accent2">
                    <a:lumMod val="75000"/>
                  </a:schemeClr>
                </a:solidFill>
                <a:latin typeface="Futura"/>
                <a:cs typeface="Futura"/>
              </a:rPr>
              <a:t>st</a:t>
            </a:r>
            <a:r>
              <a:rPr lang="en-US" sz="2800" dirty="0" smtClean="0">
                <a:solidFill>
                  <a:schemeClr val="accent2">
                    <a:lumMod val="75000"/>
                  </a:schemeClr>
                </a:solidFill>
                <a:latin typeface="Futura"/>
                <a:cs typeface="Futura"/>
              </a:rPr>
              <a:t> C </a:t>
            </a:r>
          </a:p>
          <a:p>
            <a:r>
              <a:rPr lang="en-US" sz="2800" dirty="0" smtClean="0">
                <a:solidFill>
                  <a:schemeClr val="accent2">
                    <a:lumMod val="75000"/>
                  </a:schemeClr>
                </a:solidFill>
                <a:latin typeface="Futura"/>
                <a:cs typeface="Futura"/>
              </a:rPr>
              <a:t>OF SJINHP?</a:t>
            </a:r>
          </a:p>
          <a:p>
            <a:endParaRPr lang="en-US" sz="2800" dirty="0" smtClean="0">
              <a:solidFill>
                <a:schemeClr val="accent2">
                  <a:lumMod val="75000"/>
                </a:schemeClr>
              </a:solidFill>
              <a:latin typeface="Futura"/>
              <a:cs typeface="Futura"/>
            </a:endParaRPr>
          </a:p>
          <a:p>
            <a:r>
              <a:rPr lang="en-US" sz="2800" dirty="0" smtClean="0">
                <a:solidFill>
                  <a:schemeClr val="accent2">
                    <a:lumMod val="75000"/>
                  </a:schemeClr>
                </a:solidFill>
                <a:latin typeface="Futura"/>
                <a:cs typeface="Futura"/>
              </a:rPr>
              <a:t>WHAT MESSAGES? WHAT MEDIA?</a:t>
            </a:r>
          </a:p>
          <a:p>
            <a:endParaRPr lang="en-US" sz="2800" dirty="0" smtClean="0">
              <a:solidFill>
                <a:schemeClr val="accent2">
                  <a:lumMod val="75000"/>
                </a:schemeClr>
              </a:solidFill>
              <a:latin typeface="Futura"/>
              <a:cs typeface="Futura"/>
            </a:endParaRPr>
          </a:p>
          <a:p>
            <a:r>
              <a:rPr lang="en-US" sz="2800" dirty="0" smtClean="0">
                <a:solidFill>
                  <a:schemeClr val="accent2">
                    <a:lumMod val="75000"/>
                  </a:schemeClr>
                </a:solidFill>
                <a:latin typeface="Futura"/>
                <a:cs typeface="Futura"/>
              </a:rPr>
              <a:t>HOW CAN INTERPRETATION CONNECT TO DESIGN AND PLANNING AGENDAS? </a:t>
            </a:r>
          </a:p>
          <a:p>
            <a:pPr algn="ctr"/>
            <a:endParaRPr lang="en-US" sz="2800" dirty="0">
              <a:solidFill>
                <a:schemeClr val="accent2">
                  <a:lumMod val="75000"/>
                </a:schemeClr>
              </a:solidFill>
              <a:latin typeface="Futura Condensed"/>
              <a:cs typeface="Futura Condensed"/>
            </a:endParaRPr>
          </a:p>
          <a:p>
            <a:pPr algn="ctr"/>
            <a:endParaRPr lang="en-US" dirty="0"/>
          </a:p>
          <a:p>
            <a:endParaRPr lang="en-US" dirty="0" smtClean="0"/>
          </a:p>
          <a:p>
            <a:endParaRPr lang="en-US" dirty="0"/>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540606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descr="ac_helicopters.jpg"/>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441258" y="0"/>
            <a:ext cx="10287000" cy="6858000"/>
          </a:xfrm>
          <a:prstGeom prst="rect">
            <a:avLst/>
          </a:prstGeom>
        </p:spPr>
      </p:pic>
      <p:sp>
        <p:nvSpPr>
          <p:cNvPr id="5" name="TextBox 4"/>
          <p:cNvSpPr txBox="1"/>
          <p:nvPr/>
        </p:nvSpPr>
        <p:spPr>
          <a:xfrm>
            <a:off x="0" y="184666"/>
            <a:ext cx="9144000" cy="830997"/>
          </a:xfrm>
          <a:prstGeom prst="rect">
            <a:avLst/>
          </a:prstGeom>
        </p:spPr>
        <p:txBody>
          <a:bodyPr wrap="square" rtlCol="0">
            <a:spAutoFit/>
          </a:bodyPr>
          <a:lstStyle/>
          <a:p>
            <a:pPr algn="r"/>
            <a:r>
              <a:rPr lang="en-US" sz="2400" b="1" dirty="0" smtClean="0">
                <a:solidFill>
                  <a:srgbClr val="800000"/>
                </a:solidFill>
                <a:latin typeface="Futura Condensed"/>
                <a:cs typeface="Futura Condensed"/>
              </a:rPr>
              <a:t>TIMES OF </a:t>
            </a:r>
          </a:p>
          <a:p>
            <a:pPr algn="r"/>
            <a:r>
              <a:rPr lang="en-US" sz="2400" b="1" dirty="0" smtClean="0">
                <a:solidFill>
                  <a:srgbClr val="800000"/>
                </a:solidFill>
                <a:latin typeface="Futura Condensed"/>
                <a:cs typeface="Futura Condensed"/>
              </a:rPr>
              <a:t>WAR</a:t>
            </a:r>
          </a:p>
        </p:txBody>
      </p:sp>
      <p:sp>
        <p:nvSpPr>
          <p:cNvPr id="4" name="TextBox 3"/>
          <p:cNvSpPr txBox="1"/>
          <p:nvPr/>
        </p:nvSpPr>
        <p:spPr>
          <a:xfrm>
            <a:off x="0" y="184666"/>
            <a:ext cx="9144000" cy="830997"/>
          </a:xfrm>
          <a:prstGeom prst="rect">
            <a:avLst/>
          </a:prstGeom>
        </p:spPr>
        <p:txBody>
          <a:bodyPr wrap="square" rtlCol="0">
            <a:spAutoFit/>
          </a:bodyPr>
          <a:lstStyle/>
          <a:p>
            <a:r>
              <a:rPr lang="en-US" sz="2400" b="1" dirty="0" smtClean="0">
                <a:latin typeface="Futura Condensed"/>
                <a:cs typeface="Futura Condensed"/>
              </a:rPr>
              <a:t>LANDSCAPES OF </a:t>
            </a:r>
          </a:p>
          <a:p>
            <a:r>
              <a:rPr lang="en-US" sz="2400" b="1" dirty="0" smtClean="0">
                <a:latin typeface="Futura Condensed"/>
                <a:cs typeface="Futura Condensed"/>
              </a:rPr>
              <a:t>PEACE</a:t>
            </a:r>
          </a:p>
        </p:txBody>
      </p:sp>
      <p:sp>
        <p:nvSpPr>
          <p:cNvPr id="7" name="TextBox 6"/>
          <p:cNvSpPr txBox="1"/>
          <p:nvPr/>
        </p:nvSpPr>
        <p:spPr>
          <a:xfrm>
            <a:off x="-8803" y="2893964"/>
            <a:ext cx="6324477" cy="2677656"/>
          </a:xfrm>
          <a:prstGeom prst="rect">
            <a:avLst/>
          </a:prstGeom>
        </p:spPr>
        <p:txBody>
          <a:bodyPr wrap="square" rtlCol="0">
            <a:spAutoFit/>
          </a:bodyPr>
          <a:lstStyle/>
          <a:p>
            <a:pPr algn="just"/>
            <a:r>
              <a:rPr lang="en-US" sz="2800" b="1" dirty="0" smtClean="0">
                <a:latin typeface="Futura Condensed"/>
                <a:cs typeface="Futura Condensed"/>
              </a:rPr>
              <a:t>“THE </a:t>
            </a:r>
            <a:r>
              <a:rPr lang="en-US" sz="2800" b="1" dirty="0" smtClean="0">
                <a:solidFill>
                  <a:srgbClr val="800000"/>
                </a:solidFill>
                <a:latin typeface="Futura Condensed"/>
                <a:cs typeface="Futura Condensed"/>
              </a:rPr>
              <a:t>NEW HISTORY </a:t>
            </a:r>
            <a:r>
              <a:rPr lang="en-US" sz="2800" b="1" dirty="0" smtClean="0">
                <a:latin typeface="Futura Condensed"/>
                <a:cs typeface="Futura Condensed"/>
              </a:rPr>
              <a:t>IS NOT ONLY ABOUT THE PAIN OF THE PAST, OR THE STRUGGLES OF THE PRESENT, BUT IMPLICITLY AND EXPLICITLY PROPOSES INCLUSIVE DEFINITIONS FOR DEMOCRATIC FUTURES”</a:t>
            </a:r>
          </a:p>
        </p:txBody>
      </p:sp>
      <p:sp>
        <p:nvSpPr>
          <p:cNvPr id="6" name="Rectangle 5"/>
          <p:cNvSpPr/>
          <p:nvPr/>
        </p:nvSpPr>
        <p:spPr>
          <a:xfrm>
            <a:off x="4572000" y="2333932"/>
            <a:ext cx="4572000" cy="954107"/>
          </a:xfrm>
          <a:prstGeom prst="rect">
            <a:avLst/>
          </a:prstGeom>
        </p:spPr>
        <p:txBody>
          <a:bodyPr>
            <a:spAutoFit/>
          </a:bodyPr>
          <a:lstStyle/>
          <a:p>
            <a:pPr algn="r"/>
            <a:r>
              <a:rPr lang="en-US" sz="2800" b="1" dirty="0" smtClean="0">
                <a:solidFill>
                  <a:srgbClr val="800000"/>
                </a:solidFill>
                <a:latin typeface="Futura Condensed"/>
                <a:cs typeface="Futura Condensed"/>
              </a:rPr>
              <a:t>WE LOOK BACK TO MOVE FORWARD</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0623318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the air war.jpg"/>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127000" y="-109682"/>
            <a:ext cx="9017000" cy="6967682"/>
          </a:xfrm>
          <a:prstGeom prst="rect">
            <a:avLst/>
          </a:prstGeom>
        </p:spPr>
      </p:pic>
      <p:sp>
        <p:nvSpPr>
          <p:cNvPr id="5" name="Rectangle 4"/>
          <p:cNvSpPr/>
          <p:nvPr/>
        </p:nvSpPr>
        <p:spPr>
          <a:xfrm>
            <a:off x="1531256" y="12867"/>
            <a:ext cx="7155544" cy="1815882"/>
          </a:xfrm>
          <a:prstGeom prst="rect">
            <a:avLst/>
          </a:prstGeom>
        </p:spPr>
        <p:txBody>
          <a:bodyPr wrap="square">
            <a:spAutoFit/>
          </a:bodyPr>
          <a:lstStyle/>
          <a:p>
            <a:pPr algn="just"/>
            <a:r>
              <a:rPr lang="en-US" sz="2800" b="1" dirty="0" smtClean="0">
                <a:solidFill>
                  <a:srgbClr val="800000"/>
                </a:solidFill>
                <a:latin typeface="Futura Condensed"/>
                <a:cs typeface="Futura Condensed"/>
              </a:rPr>
              <a:t>EXTENDING THE NATIONAL PARK IDEA REQUIRES UNDERSTANDING THE FOUNDING VISION WITHIN THE CONTEXT OF THE PRESENT – THE BROADCLOTH OF HISTORY. </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0249249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viet camp.jpg"/>
          <p:cNvPicPr>
            <a:picLocks noChangeAspect="1"/>
          </p:cNvPicPr>
          <p:nvPr/>
        </p:nvPicPr>
        <p:blipFill>
          <a:blip r:embed="rId2">
            <a:alphaModFix amt="44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166180" y="0"/>
            <a:ext cx="8875059" cy="6858000"/>
          </a:xfrm>
          <a:prstGeom prst="rect">
            <a:avLst/>
          </a:prstGeom>
        </p:spPr>
      </p:pic>
      <p:sp>
        <p:nvSpPr>
          <p:cNvPr id="8" name="Rectangle 7"/>
          <p:cNvSpPr/>
          <p:nvPr/>
        </p:nvSpPr>
        <p:spPr>
          <a:xfrm>
            <a:off x="166180" y="3405448"/>
            <a:ext cx="7993529" cy="2677656"/>
          </a:xfrm>
          <a:prstGeom prst="rect">
            <a:avLst/>
          </a:prstGeom>
        </p:spPr>
        <p:txBody>
          <a:bodyPr wrap="square">
            <a:spAutoFit/>
          </a:bodyPr>
          <a:lstStyle/>
          <a:p>
            <a:pPr algn="just"/>
            <a:r>
              <a:rPr lang="en-US" sz="2800" b="1" dirty="0" smtClean="0">
                <a:latin typeface="Futura Condensed"/>
                <a:cs typeface="Futura Condensed"/>
              </a:rPr>
              <a:t>THE PERIOD WE COMMEMORATE IS NOT ITSELF THE FULLY REFINED FABRIC, BUT THE RAW MATERIAL FROM WHICH WE DRAW NARRATIVE AND THEMATIC THREADS.</a:t>
            </a:r>
          </a:p>
          <a:p>
            <a:pPr algn="just"/>
            <a:endParaRPr lang="en-US" sz="2800" b="1" dirty="0" smtClean="0">
              <a:latin typeface="Futura Condensed"/>
              <a:cs typeface="Futura Condensed"/>
            </a:endParaRPr>
          </a:p>
          <a:p>
            <a:pPr algn="just"/>
            <a:endParaRPr lang="en-US" sz="2800" b="1" dirty="0" smtClean="0">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924381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5" descr="american nam.jpg"/>
          <p:cNvPicPr>
            <a:picLocks noChangeAspect="1"/>
          </p:cNvPicPr>
          <p:nvPr/>
        </p:nvPicPr>
        <p:blipFill>
          <a:blip r:embed="rId2">
            <a:alphaModFix amt="48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76200" y="0"/>
            <a:ext cx="8875059" cy="6858000"/>
          </a:xfrm>
          <a:prstGeom prst="rect">
            <a:avLst/>
          </a:prstGeom>
        </p:spPr>
      </p:pic>
      <p:sp>
        <p:nvSpPr>
          <p:cNvPr id="3" name="Rectangle 2"/>
          <p:cNvSpPr/>
          <p:nvPr/>
        </p:nvSpPr>
        <p:spPr>
          <a:xfrm>
            <a:off x="4379259" y="3053194"/>
            <a:ext cx="4572000" cy="3816430"/>
          </a:xfrm>
          <a:prstGeom prst="rect">
            <a:avLst/>
          </a:prstGeom>
        </p:spPr>
        <p:txBody>
          <a:bodyPr wrap="square">
            <a:spAutoFit/>
          </a:bodyPr>
          <a:lstStyle/>
          <a:p>
            <a:pPr algn="r"/>
            <a:endParaRPr lang="en-US" b="1" dirty="0" smtClean="0">
              <a:latin typeface="Futura Condensed"/>
              <a:cs typeface="Futura Condensed"/>
            </a:endParaRPr>
          </a:p>
          <a:p>
            <a:pPr algn="r"/>
            <a:r>
              <a:rPr lang="en-US" sz="2800" b="1" dirty="0" smtClean="0">
                <a:solidFill>
                  <a:srgbClr val="800000"/>
                </a:solidFill>
                <a:latin typeface="Futura Condensed"/>
                <a:cs typeface="Futura Condensed"/>
              </a:rPr>
              <a:t>THE TASK OF 21</a:t>
            </a:r>
            <a:r>
              <a:rPr lang="en-US" sz="2800" b="1" baseline="30000" dirty="0" smtClean="0">
                <a:solidFill>
                  <a:srgbClr val="800000"/>
                </a:solidFill>
                <a:latin typeface="Futura Condensed"/>
                <a:cs typeface="Futura Condensed"/>
              </a:rPr>
              <a:t>st</a:t>
            </a:r>
            <a:r>
              <a:rPr lang="en-US" sz="2800" b="1" dirty="0" smtClean="0">
                <a:solidFill>
                  <a:srgbClr val="800000"/>
                </a:solidFill>
                <a:latin typeface="Futura Condensed"/>
                <a:cs typeface="Futura Condensed"/>
              </a:rPr>
              <a:t> C LANDSCAPE INTERPRETATION IS THE CURATION OF THE BROADCLOTH OF HISTORICAL COMPLEXITY – </a:t>
            </a:r>
            <a:r>
              <a:rPr lang="en-US" sz="2800" b="1" dirty="0" smtClean="0">
                <a:solidFill>
                  <a:srgbClr val="000000"/>
                </a:solidFill>
                <a:latin typeface="Futura Condensed"/>
                <a:cs typeface="Futura Condensed"/>
              </a:rPr>
              <a:t>THE WHOLE AMERICAN STORY, OR RATHER, THE STORY THAT MAKES US WHOLE</a:t>
            </a:r>
          </a:p>
        </p:txBody>
      </p:sp>
      <p:sp>
        <p:nvSpPr>
          <p:cNvPr id="5" name="Rectangle 4"/>
          <p:cNvSpPr/>
          <p:nvPr/>
        </p:nvSpPr>
        <p:spPr>
          <a:xfrm>
            <a:off x="170546" y="1761373"/>
            <a:ext cx="4572000" cy="1815882"/>
          </a:xfrm>
          <a:prstGeom prst="rect">
            <a:avLst/>
          </a:prstGeom>
        </p:spPr>
        <p:txBody>
          <a:bodyPr>
            <a:spAutoFit/>
          </a:bodyPr>
          <a:lstStyle/>
          <a:p>
            <a:pPr algn="just"/>
            <a:r>
              <a:rPr lang="en-US" sz="2800" b="1" dirty="0" smtClean="0">
                <a:latin typeface="Futura Condensed"/>
                <a:cs typeface="Futura Condensed"/>
              </a:rPr>
              <a:t>LANDSCAPE IS THE LOOM</a:t>
            </a:r>
          </a:p>
          <a:p>
            <a:pPr algn="just"/>
            <a:r>
              <a:rPr lang="en-US" sz="2800" b="1" dirty="0" smtClean="0">
                <a:latin typeface="Futura Condensed"/>
                <a:cs typeface="Futura Condensed"/>
              </a:rPr>
              <a:t>WITH WHICH WE WEAVE</a:t>
            </a:r>
          </a:p>
          <a:p>
            <a:pPr algn="just"/>
            <a:r>
              <a:rPr lang="en-US" sz="2800" b="1" dirty="0" smtClean="0">
                <a:latin typeface="Futura Condensed"/>
                <a:cs typeface="Futura Condensed"/>
              </a:rPr>
              <a:t>NARRATIVE THREADS INTO</a:t>
            </a:r>
          </a:p>
          <a:p>
            <a:pPr algn="just"/>
            <a:r>
              <a:rPr lang="en-US" sz="2800" b="1" dirty="0" smtClean="0">
                <a:latin typeface="Futura Condensed"/>
                <a:cs typeface="Futura Condensed"/>
              </a:rPr>
              <a:t>A PATCHWORK OF STORIES</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609534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8" name="Picture 27" descr="stitch copy 2.jpg"/>
          <p:cNvPicPr>
            <a:picLocks noChangeAspect="1"/>
          </p:cNvPicPr>
          <p:nvPr/>
        </p:nvPicPr>
        <p:blipFill rotWithShape="1">
          <a:blip r:embed="rId2">
            <a:alphaModFix amt="80000"/>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4435" r="13334"/>
          <a:stretch/>
        </p:blipFill>
        <p:spPr>
          <a:xfrm>
            <a:off x="141644" y="2743594"/>
            <a:ext cx="8311604" cy="1382225"/>
          </a:xfrm>
          <a:prstGeom prst="rect">
            <a:avLst/>
          </a:prstGeom>
        </p:spPr>
      </p:pic>
      <p:sp>
        <p:nvSpPr>
          <p:cNvPr id="5" name="TextBox 4"/>
          <p:cNvSpPr txBox="1"/>
          <p:nvPr/>
        </p:nvSpPr>
        <p:spPr>
          <a:xfrm>
            <a:off x="0" y="184666"/>
            <a:ext cx="9144000" cy="461665"/>
          </a:xfrm>
          <a:prstGeom prst="rect">
            <a:avLst/>
          </a:prstGeom>
        </p:spPr>
        <p:txBody>
          <a:bodyPr wrap="square" rtlCol="0">
            <a:spAutoFit/>
          </a:bodyPr>
          <a:lstStyle/>
          <a:p>
            <a:pPr algn="r"/>
            <a:r>
              <a:rPr lang="en-US" sz="2400" b="1" dirty="0" smtClean="0">
                <a:solidFill>
                  <a:srgbClr val="800000"/>
                </a:solidFill>
                <a:latin typeface="Futura Condensed"/>
                <a:cs typeface="Futura Condensed"/>
              </a:rPr>
              <a:t>“THE WHOLE STORY”</a:t>
            </a:r>
          </a:p>
        </p:txBody>
      </p:sp>
      <p:cxnSp>
        <p:nvCxnSpPr>
          <p:cNvPr id="23" name="Straight Connector 22"/>
          <p:cNvCxnSpPr/>
          <p:nvPr/>
        </p:nvCxnSpPr>
        <p:spPr>
          <a:xfrm>
            <a:off x="5772035" y="947044"/>
            <a:ext cx="0" cy="4853603"/>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0" y="184666"/>
            <a:ext cx="5316623" cy="461665"/>
          </a:xfrm>
          <a:prstGeom prst="rect">
            <a:avLst/>
          </a:prstGeom>
        </p:spPr>
        <p:txBody>
          <a:bodyPr wrap="square" rtlCol="0">
            <a:spAutoFit/>
          </a:bodyPr>
          <a:lstStyle/>
          <a:p>
            <a:r>
              <a:rPr lang="en-US" sz="2400" b="1" dirty="0" smtClean="0">
                <a:latin typeface="Futura Condensed"/>
                <a:cs typeface="Futura Condensed"/>
              </a:rPr>
              <a:t>PEACE AND WAR</a:t>
            </a:r>
          </a:p>
        </p:txBody>
      </p:sp>
      <p:cxnSp>
        <p:nvCxnSpPr>
          <p:cNvPr id="6" name="Straight Arrow Connector 5"/>
          <p:cNvCxnSpPr/>
          <p:nvPr/>
        </p:nvCxnSpPr>
        <p:spPr>
          <a:xfrm>
            <a:off x="306272" y="3962794"/>
            <a:ext cx="830580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5335472" y="5884251"/>
            <a:ext cx="1524000" cy="369332"/>
          </a:xfrm>
          <a:prstGeom prst="rect">
            <a:avLst/>
          </a:prstGeom>
          <a:noFill/>
        </p:spPr>
        <p:txBody>
          <a:bodyPr wrap="square" rtlCol="0">
            <a:spAutoFit/>
          </a:bodyPr>
          <a:lstStyle/>
          <a:p>
            <a:r>
              <a:rPr lang="en-US" dirty="0" smtClean="0">
                <a:latin typeface="Futura"/>
                <a:cs typeface="Futura"/>
              </a:rPr>
              <a:t>1966</a:t>
            </a:r>
            <a:endParaRPr lang="en-US" dirty="0">
              <a:latin typeface="Futura"/>
              <a:cs typeface="Futura"/>
            </a:endParaRPr>
          </a:p>
        </p:txBody>
      </p:sp>
      <p:sp>
        <p:nvSpPr>
          <p:cNvPr id="9" name="TextBox 8"/>
          <p:cNvSpPr txBox="1"/>
          <p:nvPr/>
        </p:nvSpPr>
        <p:spPr>
          <a:xfrm>
            <a:off x="77672" y="3392663"/>
            <a:ext cx="1524000" cy="646331"/>
          </a:xfrm>
          <a:prstGeom prst="rect">
            <a:avLst/>
          </a:prstGeom>
          <a:noFill/>
        </p:spPr>
        <p:txBody>
          <a:bodyPr wrap="square" rtlCol="0">
            <a:spAutoFit/>
          </a:bodyPr>
          <a:lstStyle/>
          <a:p>
            <a:r>
              <a:rPr lang="en-US" dirty="0" smtClean="0">
                <a:latin typeface="Futura"/>
                <a:cs typeface="Futura"/>
              </a:rPr>
              <a:t>geologic history</a:t>
            </a:r>
            <a:endParaRPr lang="en-US" dirty="0">
              <a:latin typeface="Futura"/>
              <a:cs typeface="Futura"/>
            </a:endParaRPr>
          </a:p>
        </p:txBody>
      </p:sp>
      <p:sp>
        <p:nvSpPr>
          <p:cNvPr id="10" name="TextBox 9"/>
          <p:cNvSpPr txBox="1"/>
          <p:nvPr/>
        </p:nvSpPr>
        <p:spPr>
          <a:xfrm>
            <a:off x="2287472" y="1848066"/>
            <a:ext cx="1524000" cy="2123658"/>
          </a:xfrm>
          <a:prstGeom prst="rect">
            <a:avLst/>
          </a:prstGeom>
          <a:noFill/>
        </p:spPr>
        <p:txBody>
          <a:bodyPr wrap="square" rtlCol="0">
            <a:spAutoFit/>
          </a:bodyPr>
          <a:lstStyle/>
          <a:p>
            <a:r>
              <a:rPr lang="en-US" sz="4400" dirty="0" smtClean="0">
                <a:latin typeface="Futura"/>
                <a:cs typeface="Futura"/>
              </a:rPr>
              <a:t>THE PIG WAR</a:t>
            </a:r>
            <a:endParaRPr lang="en-US" sz="4400" dirty="0">
              <a:latin typeface="Futura"/>
              <a:cs typeface="Futura"/>
            </a:endParaRPr>
          </a:p>
        </p:txBody>
      </p:sp>
      <p:sp>
        <p:nvSpPr>
          <p:cNvPr id="11" name="TextBox 10"/>
          <p:cNvSpPr txBox="1"/>
          <p:nvPr/>
        </p:nvSpPr>
        <p:spPr>
          <a:xfrm>
            <a:off x="3354272" y="3124594"/>
            <a:ext cx="1524000" cy="307777"/>
          </a:xfrm>
          <a:prstGeom prst="rect">
            <a:avLst/>
          </a:prstGeom>
          <a:noFill/>
        </p:spPr>
        <p:txBody>
          <a:bodyPr wrap="square" rtlCol="0">
            <a:spAutoFit/>
          </a:bodyPr>
          <a:lstStyle/>
          <a:p>
            <a:r>
              <a:rPr lang="en-US" sz="1400" dirty="0" smtClean="0">
                <a:latin typeface="Futura"/>
                <a:cs typeface="Futura"/>
              </a:rPr>
              <a:t>THE CIVIL WAR</a:t>
            </a:r>
            <a:endParaRPr lang="en-US" sz="1400" dirty="0">
              <a:latin typeface="Futura"/>
              <a:cs typeface="Futura"/>
            </a:endParaRPr>
          </a:p>
        </p:txBody>
      </p:sp>
      <p:sp>
        <p:nvSpPr>
          <p:cNvPr id="12" name="TextBox 11"/>
          <p:cNvSpPr txBox="1"/>
          <p:nvPr/>
        </p:nvSpPr>
        <p:spPr>
          <a:xfrm>
            <a:off x="1525472" y="3505594"/>
            <a:ext cx="2057400" cy="1384995"/>
          </a:xfrm>
          <a:prstGeom prst="rect">
            <a:avLst/>
          </a:prstGeom>
          <a:noFill/>
        </p:spPr>
        <p:txBody>
          <a:bodyPr wrap="square" rtlCol="0">
            <a:spAutoFit/>
          </a:bodyPr>
          <a:lstStyle/>
          <a:p>
            <a:r>
              <a:rPr lang="en-US" sz="2800" dirty="0" smtClean="0">
                <a:latin typeface="Futura"/>
                <a:cs typeface="Futura"/>
              </a:rPr>
              <a:t>THE OREGON TERRITORY</a:t>
            </a:r>
            <a:endParaRPr lang="en-US" sz="2800" dirty="0">
              <a:latin typeface="Futura"/>
              <a:cs typeface="Futura"/>
            </a:endParaRPr>
          </a:p>
        </p:txBody>
      </p:sp>
      <p:sp>
        <p:nvSpPr>
          <p:cNvPr id="13" name="TextBox 12"/>
          <p:cNvSpPr txBox="1"/>
          <p:nvPr/>
        </p:nvSpPr>
        <p:spPr>
          <a:xfrm>
            <a:off x="3278072" y="2133994"/>
            <a:ext cx="2057400" cy="1077218"/>
          </a:xfrm>
          <a:prstGeom prst="rect">
            <a:avLst/>
          </a:prstGeom>
          <a:noFill/>
        </p:spPr>
        <p:txBody>
          <a:bodyPr wrap="square" rtlCol="0">
            <a:spAutoFit/>
          </a:bodyPr>
          <a:lstStyle/>
          <a:p>
            <a:r>
              <a:rPr lang="en-US" sz="3200" dirty="0" smtClean="0">
                <a:latin typeface="Futura Condensed"/>
                <a:cs typeface="Futura Condensed"/>
              </a:rPr>
              <a:t>THE HUDSON BAY CO</a:t>
            </a:r>
            <a:endParaRPr lang="en-US" sz="3200" dirty="0">
              <a:latin typeface="Futura Condensed"/>
              <a:cs typeface="Futura Condensed"/>
            </a:endParaRPr>
          </a:p>
        </p:txBody>
      </p:sp>
      <p:sp>
        <p:nvSpPr>
          <p:cNvPr id="14" name="TextBox 13"/>
          <p:cNvSpPr txBox="1"/>
          <p:nvPr/>
        </p:nvSpPr>
        <p:spPr>
          <a:xfrm>
            <a:off x="2744672" y="3383734"/>
            <a:ext cx="2057400" cy="1569660"/>
          </a:xfrm>
          <a:prstGeom prst="rect">
            <a:avLst/>
          </a:prstGeom>
          <a:noFill/>
        </p:spPr>
        <p:txBody>
          <a:bodyPr wrap="square" rtlCol="0">
            <a:spAutoFit/>
          </a:bodyPr>
          <a:lstStyle/>
          <a:p>
            <a:pPr algn="r"/>
            <a:r>
              <a:rPr lang="en-US" sz="3200" dirty="0" smtClean="0">
                <a:latin typeface="Futura Condensed"/>
                <a:cs typeface="Futura Condensed"/>
              </a:rPr>
              <a:t>THE AMERICAN FRONTIER</a:t>
            </a:r>
            <a:endParaRPr lang="en-US" sz="3200" dirty="0">
              <a:latin typeface="Futura Condensed"/>
              <a:cs typeface="Futura Condensed"/>
            </a:endParaRPr>
          </a:p>
        </p:txBody>
      </p:sp>
      <p:sp>
        <p:nvSpPr>
          <p:cNvPr id="15" name="TextBox 14"/>
          <p:cNvSpPr txBox="1"/>
          <p:nvPr/>
        </p:nvSpPr>
        <p:spPr>
          <a:xfrm>
            <a:off x="4497272" y="2743594"/>
            <a:ext cx="2590800" cy="307777"/>
          </a:xfrm>
          <a:prstGeom prst="rect">
            <a:avLst/>
          </a:prstGeom>
          <a:noFill/>
        </p:spPr>
        <p:txBody>
          <a:bodyPr wrap="square" rtlCol="0">
            <a:spAutoFit/>
          </a:bodyPr>
          <a:lstStyle/>
          <a:p>
            <a:r>
              <a:rPr lang="en-US" sz="1400" dirty="0" smtClean="0">
                <a:latin typeface="Futura"/>
                <a:cs typeface="Futura"/>
              </a:rPr>
              <a:t>THE CROOK FAMILY</a:t>
            </a:r>
            <a:endParaRPr lang="en-US" sz="1400" dirty="0">
              <a:latin typeface="Futura"/>
              <a:cs typeface="Futura"/>
            </a:endParaRPr>
          </a:p>
        </p:txBody>
      </p:sp>
      <p:sp>
        <p:nvSpPr>
          <p:cNvPr id="16" name="TextBox 15"/>
          <p:cNvSpPr txBox="1"/>
          <p:nvPr/>
        </p:nvSpPr>
        <p:spPr>
          <a:xfrm>
            <a:off x="4913217" y="3308553"/>
            <a:ext cx="2971800" cy="769441"/>
          </a:xfrm>
          <a:prstGeom prst="rect">
            <a:avLst/>
          </a:prstGeom>
          <a:noFill/>
        </p:spPr>
        <p:txBody>
          <a:bodyPr wrap="square" rtlCol="0">
            <a:spAutoFit/>
          </a:bodyPr>
          <a:lstStyle/>
          <a:p>
            <a:r>
              <a:rPr lang="en-US" sz="4400" dirty="0" smtClean="0">
                <a:solidFill>
                  <a:srgbClr val="953735"/>
                </a:solidFill>
                <a:latin typeface="Futura"/>
                <a:cs typeface="Futura"/>
              </a:rPr>
              <a:t>VIETNAM</a:t>
            </a:r>
            <a:endParaRPr lang="en-US" sz="4400" dirty="0">
              <a:solidFill>
                <a:srgbClr val="953735"/>
              </a:solidFill>
              <a:latin typeface="Futura"/>
              <a:cs typeface="Futura"/>
            </a:endParaRPr>
          </a:p>
        </p:txBody>
      </p:sp>
      <p:sp>
        <p:nvSpPr>
          <p:cNvPr id="17" name="TextBox 16"/>
          <p:cNvSpPr txBox="1"/>
          <p:nvPr/>
        </p:nvSpPr>
        <p:spPr>
          <a:xfrm>
            <a:off x="5007412" y="4388284"/>
            <a:ext cx="3352800" cy="584776"/>
          </a:xfrm>
          <a:prstGeom prst="rect">
            <a:avLst/>
          </a:prstGeom>
          <a:noFill/>
        </p:spPr>
        <p:txBody>
          <a:bodyPr wrap="square" rtlCol="0">
            <a:spAutoFit/>
          </a:bodyPr>
          <a:lstStyle/>
          <a:p>
            <a:r>
              <a:rPr lang="en-US" sz="3200" dirty="0" smtClean="0">
                <a:solidFill>
                  <a:srgbClr val="953735"/>
                </a:solidFill>
                <a:latin typeface="Futura Condensed"/>
                <a:cs typeface="Futura Condensed"/>
              </a:rPr>
              <a:t>HENRY M. JACKSON</a:t>
            </a:r>
            <a:endParaRPr lang="en-US" sz="3200" dirty="0">
              <a:solidFill>
                <a:srgbClr val="953735"/>
              </a:solidFill>
              <a:latin typeface="Futura Condensed"/>
              <a:cs typeface="Futura Condensed"/>
            </a:endParaRPr>
          </a:p>
        </p:txBody>
      </p:sp>
      <p:sp>
        <p:nvSpPr>
          <p:cNvPr id="19" name="TextBox 18"/>
          <p:cNvSpPr txBox="1"/>
          <p:nvPr/>
        </p:nvSpPr>
        <p:spPr>
          <a:xfrm>
            <a:off x="1449272" y="4800994"/>
            <a:ext cx="2590800" cy="307777"/>
          </a:xfrm>
          <a:prstGeom prst="rect">
            <a:avLst/>
          </a:prstGeom>
          <a:noFill/>
        </p:spPr>
        <p:txBody>
          <a:bodyPr wrap="square" rtlCol="0">
            <a:spAutoFit/>
          </a:bodyPr>
          <a:lstStyle/>
          <a:p>
            <a:r>
              <a:rPr lang="en-US" sz="1400" dirty="0">
                <a:latin typeface="Futura"/>
                <a:cs typeface="Futura"/>
              </a:rPr>
              <a:t>m</a:t>
            </a:r>
            <a:r>
              <a:rPr lang="en-US" sz="1400" dirty="0" smtClean="0">
                <a:latin typeface="Futura"/>
                <a:cs typeface="Futura"/>
              </a:rPr>
              <a:t>anifest destiny</a:t>
            </a:r>
            <a:endParaRPr lang="en-US" sz="1400" dirty="0">
              <a:latin typeface="Futura"/>
              <a:cs typeface="Futura"/>
            </a:endParaRPr>
          </a:p>
        </p:txBody>
      </p:sp>
      <p:sp>
        <p:nvSpPr>
          <p:cNvPr id="20" name="TextBox 19"/>
          <p:cNvSpPr txBox="1"/>
          <p:nvPr/>
        </p:nvSpPr>
        <p:spPr>
          <a:xfrm>
            <a:off x="4573472" y="2920818"/>
            <a:ext cx="3352800" cy="584776"/>
          </a:xfrm>
          <a:prstGeom prst="rect">
            <a:avLst/>
          </a:prstGeom>
          <a:noFill/>
        </p:spPr>
        <p:txBody>
          <a:bodyPr wrap="square" rtlCol="0">
            <a:spAutoFit/>
          </a:bodyPr>
          <a:lstStyle/>
          <a:p>
            <a:r>
              <a:rPr lang="en-US" sz="3200" dirty="0" smtClean="0">
                <a:solidFill>
                  <a:srgbClr val="953735"/>
                </a:solidFill>
                <a:latin typeface="Futura"/>
                <a:cs typeface="Futura"/>
              </a:rPr>
              <a:t>THE COLD</a:t>
            </a:r>
            <a:r>
              <a:rPr lang="en-US" sz="3200" dirty="0">
                <a:solidFill>
                  <a:srgbClr val="953735"/>
                </a:solidFill>
                <a:latin typeface="Futura"/>
                <a:cs typeface="Futura"/>
              </a:rPr>
              <a:t> </a:t>
            </a:r>
            <a:r>
              <a:rPr lang="en-US" sz="3200" dirty="0" smtClean="0">
                <a:solidFill>
                  <a:srgbClr val="953735"/>
                </a:solidFill>
                <a:latin typeface="Futura"/>
                <a:cs typeface="Futura"/>
              </a:rPr>
              <a:t>WAR</a:t>
            </a:r>
          </a:p>
        </p:txBody>
      </p:sp>
      <p:sp>
        <p:nvSpPr>
          <p:cNvPr id="21" name="TextBox 20"/>
          <p:cNvSpPr txBox="1"/>
          <p:nvPr/>
        </p:nvSpPr>
        <p:spPr>
          <a:xfrm>
            <a:off x="5007412" y="2589499"/>
            <a:ext cx="3352800" cy="1200328"/>
          </a:xfrm>
          <a:prstGeom prst="rect">
            <a:avLst/>
          </a:prstGeom>
          <a:noFill/>
        </p:spPr>
        <p:txBody>
          <a:bodyPr wrap="square" rtlCol="0">
            <a:spAutoFit/>
          </a:bodyPr>
          <a:lstStyle/>
          <a:p>
            <a:pPr algn="r"/>
            <a:r>
              <a:rPr lang="en-US" sz="2400" dirty="0" smtClean="0">
                <a:solidFill>
                  <a:srgbClr val="953735"/>
                </a:solidFill>
                <a:latin typeface="Futura Condensed"/>
                <a:cs typeface="Futura Condensed"/>
              </a:rPr>
              <a:t>contemporary</a:t>
            </a:r>
          </a:p>
          <a:p>
            <a:pPr algn="r"/>
            <a:r>
              <a:rPr lang="en-US" sz="2400" dirty="0">
                <a:solidFill>
                  <a:srgbClr val="953735"/>
                </a:solidFill>
                <a:latin typeface="Futura Condensed"/>
                <a:cs typeface="Futura Condensed"/>
              </a:rPr>
              <a:t>b</a:t>
            </a:r>
            <a:r>
              <a:rPr lang="en-US" sz="2400" dirty="0" smtClean="0">
                <a:solidFill>
                  <a:srgbClr val="953735"/>
                </a:solidFill>
                <a:latin typeface="Futura Condensed"/>
                <a:cs typeface="Futura Condensed"/>
              </a:rPr>
              <a:t>oundary </a:t>
            </a:r>
          </a:p>
          <a:p>
            <a:pPr algn="r"/>
            <a:r>
              <a:rPr lang="en-US" sz="2400" dirty="0" smtClean="0">
                <a:solidFill>
                  <a:srgbClr val="953735"/>
                </a:solidFill>
                <a:latin typeface="Futura Condensed"/>
                <a:cs typeface="Futura Condensed"/>
              </a:rPr>
              <a:t>disputes</a:t>
            </a:r>
            <a:endParaRPr lang="en-US" sz="2400" dirty="0">
              <a:solidFill>
                <a:srgbClr val="953735"/>
              </a:solidFill>
              <a:latin typeface="Futura Condensed"/>
              <a:cs typeface="Futura Condensed"/>
            </a:endParaRPr>
          </a:p>
        </p:txBody>
      </p:sp>
      <p:sp>
        <p:nvSpPr>
          <p:cNvPr id="22" name="TextBox 21"/>
          <p:cNvSpPr txBox="1"/>
          <p:nvPr/>
        </p:nvSpPr>
        <p:spPr>
          <a:xfrm>
            <a:off x="4095635" y="4872729"/>
            <a:ext cx="3352800" cy="461665"/>
          </a:xfrm>
          <a:prstGeom prst="rect">
            <a:avLst/>
          </a:prstGeom>
          <a:noFill/>
        </p:spPr>
        <p:txBody>
          <a:bodyPr wrap="square" rtlCol="0">
            <a:spAutoFit/>
          </a:bodyPr>
          <a:lstStyle/>
          <a:p>
            <a:pPr algn="r"/>
            <a:r>
              <a:rPr lang="en-US" sz="2400" dirty="0" smtClean="0">
                <a:solidFill>
                  <a:srgbClr val="953735"/>
                </a:solidFill>
                <a:latin typeface="Futura Condensed"/>
                <a:cs typeface="Futura Condensed"/>
              </a:rPr>
              <a:t> peaceful deterrence </a:t>
            </a:r>
            <a:endParaRPr lang="en-US" sz="2400" dirty="0">
              <a:solidFill>
                <a:srgbClr val="953735"/>
              </a:solidFill>
              <a:latin typeface="Futura Condensed"/>
              <a:cs typeface="Futura Condensed"/>
            </a:endParaRPr>
          </a:p>
        </p:txBody>
      </p:sp>
      <p:sp>
        <p:nvSpPr>
          <p:cNvPr id="24" name="TextBox 23"/>
          <p:cNvSpPr txBox="1"/>
          <p:nvPr/>
        </p:nvSpPr>
        <p:spPr>
          <a:xfrm>
            <a:off x="8267700" y="5872381"/>
            <a:ext cx="1524000" cy="369332"/>
          </a:xfrm>
          <a:prstGeom prst="rect">
            <a:avLst/>
          </a:prstGeom>
          <a:noFill/>
        </p:spPr>
        <p:txBody>
          <a:bodyPr wrap="square" rtlCol="0">
            <a:spAutoFit/>
          </a:bodyPr>
          <a:lstStyle/>
          <a:p>
            <a:r>
              <a:rPr lang="en-US" dirty="0" smtClean="0">
                <a:solidFill>
                  <a:srgbClr val="800000"/>
                </a:solidFill>
                <a:latin typeface="Futura"/>
                <a:cs typeface="Futura"/>
              </a:rPr>
              <a:t>NOW</a:t>
            </a:r>
            <a:endParaRPr lang="en-US" dirty="0">
              <a:solidFill>
                <a:srgbClr val="800000"/>
              </a:solidFill>
              <a:latin typeface="Futura"/>
              <a:cs typeface="Futura"/>
            </a:endParaRPr>
          </a:p>
        </p:txBody>
      </p:sp>
      <p:sp>
        <p:nvSpPr>
          <p:cNvPr id="25" name="TextBox 24"/>
          <p:cNvSpPr txBox="1"/>
          <p:nvPr/>
        </p:nvSpPr>
        <p:spPr>
          <a:xfrm>
            <a:off x="285635" y="5872381"/>
            <a:ext cx="1524000" cy="369332"/>
          </a:xfrm>
          <a:prstGeom prst="rect">
            <a:avLst/>
          </a:prstGeom>
          <a:noFill/>
        </p:spPr>
        <p:txBody>
          <a:bodyPr wrap="square" rtlCol="0">
            <a:spAutoFit/>
          </a:bodyPr>
          <a:lstStyle/>
          <a:p>
            <a:r>
              <a:rPr lang="en-US" dirty="0" smtClean="0">
                <a:solidFill>
                  <a:srgbClr val="800000"/>
                </a:solidFill>
                <a:latin typeface="Futura"/>
                <a:cs typeface="Futura"/>
              </a:rPr>
              <a:t>THEN</a:t>
            </a:r>
            <a:endParaRPr lang="en-US" dirty="0">
              <a:solidFill>
                <a:srgbClr val="800000"/>
              </a:solidFill>
              <a:latin typeface="Futura"/>
              <a:cs typeface="Futura"/>
            </a:endParaRPr>
          </a:p>
        </p:txBody>
      </p:sp>
      <p:sp>
        <p:nvSpPr>
          <p:cNvPr id="26" name="TextBox 25"/>
          <p:cNvSpPr txBox="1"/>
          <p:nvPr/>
        </p:nvSpPr>
        <p:spPr>
          <a:xfrm>
            <a:off x="4914900" y="4023956"/>
            <a:ext cx="3352800" cy="461665"/>
          </a:xfrm>
          <a:prstGeom prst="rect">
            <a:avLst/>
          </a:prstGeom>
          <a:noFill/>
        </p:spPr>
        <p:txBody>
          <a:bodyPr wrap="square" rtlCol="0">
            <a:spAutoFit/>
          </a:bodyPr>
          <a:lstStyle/>
          <a:p>
            <a:pPr algn="r"/>
            <a:r>
              <a:rPr lang="en-US" sz="2400" dirty="0" smtClean="0">
                <a:solidFill>
                  <a:srgbClr val="953735"/>
                </a:solidFill>
                <a:latin typeface="Futura Condensed"/>
                <a:cs typeface="Futura Condensed"/>
              </a:rPr>
              <a:t> NEOLIBERALISM</a:t>
            </a:r>
            <a:endParaRPr lang="en-US" sz="2400" dirty="0">
              <a:solidFill>
                <a:srgbClr val="953735"/>
              </a:solidFill>
              <a:latin typeface="Futura Condensed"/>
              <a:cs typeface="Futura Condensed"/>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1587969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extBox 3"/>
          <p:cNvSpPr txBox="1"/>
          <p:nvPr/>
        </p:nvSpPr>
        <p:spPr>
          <a:xfrm>
            <a:off x="-25400" y="0"/>
            <a:ext cx="9169400" cy="738664"/>
          </a:xfrm>
          <a:prstGeom prst="rect">
            <a:avLst/>
          </a:prstGeom>
          <a:noFill/>
        </p:spPr>
        <p:txBody>
          <a:bodyPr wrap="square" rtlCol="0">
            <a:spAutoFit/>
          </a:bodyPr>
          <a:lstStyle/>
          <a:p>
            <a:r>
              <a:rPr lang="en-US" sz="2400" b="1" dirty="0" smtClean="0">
                <a:solidFill>
                  <a:srgbClr val="000000"/>
                </a:solidFill>
                <a:latin typeface="Futura Condensed"/>
                <a:cs typeface="Futura Condensed"/>
              </a:rPr>
              <a:t>2016</a:t>
            </a:r>
          </a:p>
          <a:p>
            <a:endParaRPr lang="en-US" dirty="0"/>
          </a:p>
        </p:txBody>
      </p:sp>
      <p:pic>
        <p:nvPicPr>
          <p:cNvPr id="2" name="Picture 1" descr="nmapp.tiff"/>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30018" y="838200"/>
            <a:ext cx="5067300" cy="5926269"/>
          </a:xfrm>
          <a:prstGeom prst="rect">
            <a:avLst/>
          </a:prstGeom>
        </p:spPr>
      </p:pic>
      <p:pic>
        <p:nvPicPr>
          <p:cNvPr id="6" name="Picture 5" descr="app2.tiff"/>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4330700" y="846691"/>
            <a:ext cx="4813300" cy="601130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2879305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descr="[on]board.jpg"/>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228600" y="838200"/>
            <a:ext cx="9491536" cy="6019800"/>
          </a:xfrm>
          <a:prstGeom prst="rect">
            <a:avLst/>
          </a:prstGeom>
        </p:spPr>
      </p:pic>
      <p:sp>
        <p:nvSpPr>
          <p:cNvPr id="5" name="TextBox 4"/>
          <p:cNvSpPr txBox="1"/>
          <p:nvPr/>
        </p:nvSpPr>
        <p:spPr>
          <a:xfrm>
            <a:off x="-25400" y="0"/>
            <a:ext cx="9169400" cy="738664"/>
          </a:xfrm>
          <a:prstGeom prst="rect">
            <a:avLst/>
          </a:prstGeom>
          <a:noFill/>
        </p:spPr>
        <p:txBody>
          <a:bodyPr wrap="square" rtlCol="0">
            <a:spAutoFit/>
          </a:bodyPr>
          <a:lstStyle/>
          <a:p>
            <a:r>
              <a:rPr lang="en-US" sz="2400" b="1" dirty="0" smtClean="0">
                <a:solidFill>
                  <a:srgbClr val="000000"/>
                </a:solidFill>
                <a:latin typeface="Futura Condensed"/>
                <a:cs typeface="Futura Condensed"/>
              </a:rPr>
              <a:t>2016</a:t>
            </a:r>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0251676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descr="ws_amicable relations.JPG"/>
          <p:cNvPicPr>
            <a:picLocks noChangeAspect="1"/>
          </p:cNvPicPr>
          <p:nvPr/>
        </p:nvPicPr>
        <p:blipFill>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838200"/>
            <a:ext cx="9144000" cy="6098977"/>
          </a:xfrm>
          <a:prstGeom prst="rect">
            <a:avLst/>
          </a:prstGeom>
        </p:spPr>
      </p:pic>
      <p:pic>
        <p:nvPicPr>
          <p:cNvPr id="9" name="Picture 8" descr="qrcode.tiff"/>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7923696" y="2057400"/>
            <a:ext cx="378239" cy="381000"/>
          </a:xfrm>
          <a:prstGeom prst="rect">
            <a:avLst/>
          </a:prstGeom>
        </p:spPr>
      </p:pic>
      <p:pic>
        <p:nvPicPr>
          <p:cNvPr id="10" name="Picture 9" descr="qrcode.tiff"/>
          <p:cNvPicPr>
            <a:picLocks noChangeAspect="1"/>
          </p:cNvPicPr>
          <p:nvPr/>
        </p:nvPicPr>
        <p:blipFill>
          <a:blip r:embed="rId4">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8331201" y="0"/>
            <a:ext cx="801254" cy="807102"/>
          </a:xfrm>
          <a:prstGeom prst="rect">
            <a:avLst/>
          </a:prstGeom>
        </p:spPr>
      </p:pic>
      <p:sp>
        <p:nvSpPr>
          <p:cNvPr id="7" name="TextBox 6"/>
          <p:cNvSpPr txBox="1"/>
          <p:nvPr/>
        </p:nvSpPr>
        <p:spPr>
          <a:xfrm>
            <a:off x="-25400" y="0"/>
            <a:ext cx="9169400" cy="738664"/>
          </a:xfrm>
          <a:prstGeom prst="rect">
            <a:avLst/>
          </a:prstGeom>
          <a:noFill/>
        </p:spPr>
        <p:txBody>
          <a:bodyPr wrap="square" rtlCol="0">
            <a:spAutoFit/>
          </a:bodyPr>
          <a:lstStyle/>
          <a:p>
            <a:r>
              <a:rPr lang="en-US" sz="2400" b="1" dirty="0" smtClean="0">
                <a:solidFill>
                  <a:srgbClr val="000000"/>
                </a:solidFill>
                <a:latin typeface="Futura Condensed"/>
                <a:cs typeface="Futura Condensed"/>
              </a:rPr>
              <a:t>2016</a:t>
            </a:r>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825522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descr="pf2.tiff"/>
          <p:cNvPicPr>
            <a:picLocks noChangeAspect="1"/>
          </p:cNvPicPr>
          <p:nvPr/>
        </p:nvPicPr>
        <p:blipFill rotWithShape="1">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t="45775" b="18591"/>
          <a:stretch/>
        </p:blipFill>
        <p:spPr>
          <a:xfrm>
            <a:off x="-1676400" y="838200"/>
            <a:ext cx="13012106" cy="2124363"/>
          </a:xfrm>
          <a:prstGeom prst="rect">
            <a:avLst/>
          </a:prstGeom>
        </p:spPr>
      </p:pic>
      <p:sp>
        <p:nvSpPr>
          <p:cNvPr id="8" name="Rectangle 7"/>
          <p:cNvSpPr/>
          <p:nvPr/>
        </p:nvSpPr>
        <p:spPr>
          <a:xfrm>
            <a:off x="13855" y="3048000"/>
            <a:ext cx="9017000" cy="2554545"/>
          </a:xfrm>
          <a:prstGeom prst="rect">
            <a:avLst/>
          </a:prstGeom>
        </p:spPr>
        <p:txBody>
          <a:bodyPr wrap="square">
            <a:spAutoFit/>
          </a:bodyPr>
          <a:lstStyle/>
          <a:p>
            <a:r>
              <a:rPr lang="en-US" sz="4000" b="1" dirty="0" smtClean="0">
                <a:solidFill>
                  <a:srgbClr val="000000"/>
                </a:solidFill>
                <a:latin typeface="Futura Condensed"/>
                <a:cs typeface="Futura Condensed"/>
              </a:rPr>
              <a:t>BEYOND THE VISITOR CENTER IS A BUILDING THAT SUPPORTS LOCAL COMMUNITY, NATIONAL HERITAGE, AND GLOBAL CONNECTIVITY</a:t>
            </a:r>
            <a:endParaRPr lang="en-US" sz="4000" b="1" dirty="0">
              <a:solidFill>
                <a:srgbClr val="000000"/>
              </a:solidFill>
              <a:latin typeface="Futura Condensed"/>
              <a:cs typeface="Futura Condensed"/>
            </a:endParaRPr>
          </a:p>
        </p:txBody>
      </p:sp>
      <p:sp>
        <p:nvSpPr>
          <p:cNvPr id="9" name="Rectangle 8"/>
          <p:cNvSpPr/>
          <p:nvPr/>
        </p:nvSpPr>
        <p:spPr>
          <a:xfrm>
            <a:off x="127000" y="5534561"/>
            <a:ext cx="9017000" cy="1323439"/>
          </a:xfrm>
          <a:prstGeom prst="rect">
            <a:avLst/>
          </a:prstGeom>
        </p:spPr>
        <p:txBody>
          <a:bodyPr wrap="square">
            <a:spAutoFit/>
          </a:bodyPr>
          <a:lstStyle/>
          <a:p>
            <a:r>
              <a:rPr lang="en-US" sz="4000" b="1" dirty="0" smtClean="0">
                <a:solidFill>
                  <a:srgbClr val="953735"/>
                </a:solidFill>
                <a:latin typeface="Futura Condensed"/>
                <a:cs typeface="Futura Condensed"/>
              </a:rPr>
              <a:t>SAN JUAN ISLAND </a:t>
            </a:r>
          </a:p>
          <a:p>
            <a:r>
              <a:rPr lang="en-US" sz="4000" b="1" dirty="0" smtClean="0">
                <a:solidFill>
                  <a:srgbClr val="953735"/>
                </a:solidFill>
                <a:latin typeface="Futura Condensed"/>
                <a:cs typeface="Futura Condensed"/>
              </a:rPr>
              <a:t>CENTER FOR PEACE AND DIPLOMACY</a:t>
            </a:r>
            <a:endParaRPr lang="en-US" sz="4000" b="1" dirty="0">
              <a:solidFill>
                <a:srgbClr val="953735"/>
              </a:solidFill>
              <a:latin typeface="Futura Condensed"/>
              <a:cs typeface="Futura Condensed"/>
            </a:endParaRPr>
          </a:p>
        </p:txBody>
      </p:sp>
      <p:sp>
        <p:nvSpPr>
          <p:cNvPr id="7" name="TextBox 6"/>
          <p:cNvSpPr txBox="1"/>
          <p:nvPr/>
        </p:nvSpPr>
        <p:spPr>
          <a:xfrm>
            <a:off x="-25400" y="0"/>
            <a:ext cx="9169400" cy="738664"/>
          </a:xfrm>
          <a:prstGeom prst="rect">
            <a:avLst/>
          </a:prstGeom>
          <a:noFill/>
        </p:spPr>
        <p:txBody>
          <a:bodyPr wrap="square" rtlCol="0">
            <a:spAutoFit/>
          </a:bodyPr>
          <a:lstStyle/>
          <a:p>
            <a:r>
              <a:rPr lang="en-US" sz="2400" b="1" dirty="0" smtClean="0">
                <a:solidFill>
                  <a:srgbClr val="000000"/>
                </a:solidFill>
                <a:latin typeface="Futura Condensed"/>
                <a:cs typeface="Futura Condensed"/>
              </a:rPr>
              <a:t>2016</a:t>
            </a:r>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633237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extBox 4"/>
          <p:cNvSpPr txBox="1"/>
          <p:nvPr/>
        </p:nvSpPr>
        <p:spPr>
          <a:xfrm>
            <a:off x="-25400" y="0"/>
            <a:ext cx="9169400" cy="984885"/>
          </a:xfrm>
          <a:prstGeom prst="rect">
            <a:avLst/>
          </a:prstGeom>
          <a:noFill/>
        </p:spPr>
        <p:txBody>
          <a:bodyPr wrap="square" rtlCol="0">
            <a:spAutoFit/>
          </a:bodyPr>
          <a:lstStyle/>
          <a:p>
            <a:r>
              <a:rPr lang="en-US" sz="4000" dirty="0" smtClean="0">
                <a:solidFill>
                  <a:schemeClr val="bg1"/>
                </a:solidFill>
                <a:latin typeface="Futura Condensed"/>
                <a:cs typeface="Futura Condensed"/>
              </a:rPr>
              <a:t>THE PARK FOR THE PEACEFUL</a:t>
            </a:r>
            <a:endParaRPr lang="en-US" dirty="0">
              <a:solidFill>
                <a:srgbClr val="000000"/>
              </a:solidFill>
            </a:endParaRPr>
          </a:p>
          <a:p>
            <a:endParaRPr lang="en-US" dirty="0"/>
          </a:p>
        </p:txBody>
      </p:sp>
      <p:sp>
        <p:nvSpPr>
          <p:cNvPr id="6" name="Rectangle 5"/>
          <p:cNvSpPr/>
          <p:nvPr/>
        </p:nvSpPr>
        <p:spPr>
          <a:xfrm>
            <a:off x="304800" y="990600"/>
            <a:ext cx="8229600" cy="1200328"/>
          </a:xfrm>
          <a:prstGeom prst="rect">
            <a:avLst/>
          </a:prstGeom>
        </p:spPr>
        <p:txBody>
          <a:bodyPr wrap="square">
            <a:spAutoFit/>
          </a:bodyPr>
          <a:lstStyle/>
          <a:p>
            <a:r>
              <a:rPr lang="en-US" sz="2400" dirty="0" smtClean="0">
                <a:solidFill>
                  <a:srgbClr val="953735"/>
                </a:solidFill>
                <a:latin typeface="Futura Condensed"/>
                <a:cs typeface="Futura Condensed"/>
              </a:rPr>
              <a:t>“</a:t>
            </a:r>
            <a:r>
              <a:rPr lang="en-US" sz="2400" dirty="0" smtClean="0">
                <a:latin typeface="Futura Condensed"/>
                <a:cs typeface="Futura Condensed"/>
              </a:rPr>
              <a:t>San </a:t>
            </a:r>
            <a:r>
              <a:rPr lang="en-US" sz="2400" dirty="0">
                <a:latin typeface="Futura Condensed"/>
                <a:cs typeface="Futura Condensed"/>
              </a:rPr>
              <a:t>Juan Island NHP is the only NPS </a:t>
            </a:r>
            <a:r>
              <a:rPr lang="en-US" sz="2400" dirty="0" smtClean="0">
                <a:latin typeface="Futura Condensed"/>
                <a:cs typeface="Futura Condensed"/>
              </a:rPr>
              <a:t>site that </a:t>
            </a:r>
            <a:r>
              <a:rPr lang="en-US" sz="2400" dirty="0">
                <a:latin typeface="Futura Condensed"/>
                <a:cs typeface="Futura Condensed"/>
              </a:rPr>
              <a:t>illustrates, in its dramatic and largely intact physical setting, </a:t>
            </a:r>
            <a:r>
              <a:rPr lang="en-US" sz="2400" dirty="0" smtClean="0">
                <a:solidFill>
                  <a:srgbClr val="953735"/>
                </a:solidFill>
                <a:latin typeface="Futura Condensed"/>
                <a:cs typeface="Futura Condensed"/>
              </a:rPr>
              <a:t>how war </a:t>
            </a:r>
            <a:r>
              <a:rPr lang="en-US" sz="2400" dirty="0">
                <a:solidFill>
                  <a:srgbClr val="953735"/>
                </a:solidFill>
                <a:latin typeface="Futura Condensed"/>
                <a:cs typeface="Futura Condensed"/>
              </a:rPr>
              <a:t>can be averted and peace maintained through positive action </a:t>
            </a:r>
            <a:r>
              <a:rPr lang="en-US" sz="2400" dirty="0" smtClean="0">
                <a:solidFill>
                  <a:srgbClr val="953735"/>
                </a:solidFill>
                <a:latin typeface="Futura Condensed"/>
                <a:cs typeface="Futura Condensed"/>
              </a:rPr>
              <a:t>by individuals </a:t>
            </a:r>
            <a:r>
              <a:rPr lang="en-US" sz="2400" dirty="0">
                <a:solidFill>
                  <a:srgbClr val="953735"/>
                </a:solidFill>
                <a:latin typeface="Futura Condensed"/>
                <a:cs typeface="Futura Condensed"/>
              </a:rPr>
              <a:t>and governments</a:t>
            </a:r>
            <a:r>
              <a:rPr lang="en-US" sz="2400" dirty="0" smtClean="0">
                <a:solidFill>
                  <a:srgbClr val="953735"/>
                </a:solidFill>
                <a:latin typeface="Futura Condensed"/>
                <a:cs typeface="Futura Condensed"/>
              </a:rPr>
              <a:t>.”</a:t>
            </a:r>
            <a:endParaRPr lang="en-US" sz="2400" dirty="0">
              <a:solidFill>
                <a:srgbClr val="953735"/>
              </a:solidFill>
              <a:latin typeface="Futura Condensed"/>
              <a:cs typeface="Futura Condensed"/>
            </a:endParaRPr>
          </a:p>
        </p:txBody>
      </p:sp>
      <p:pic>
        <p:nvPicPr>
          <p:cNvPr id="2" name="Picture 1" descr="pf1.tiff"/>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2654290"/>
            <a:ext cx="9144000" cy="4203710"/>
          </a:xfrm>
          <a:prstGeom prst="rect">
            <a:avLst/>
          </a:prstGeom>
        </p:spPr>
      </p:pic>
      <p:sp>
        <p:nvSpPr>
          <p:cNvPr id="7" name="TextBox 6"/>
          <p:cNvSpPr txBox="1"/>
          <p:nvPr/>
        </p:nvSpPr>
        <p:spPr>
          <a:xfrm>
            <a:off x="-25400" y="0"/>
            <a:ext cx="9169400" cy="738664"/>
          </a:xfrm>
          <a:prstGeom prst="rect">
            <a:avLst/>
          </a:prstGeom>
          <a:noFill/>
        </p:spPr>
        <p:txBody>
          <a:bodyPr wrap="square" rtlCol="0">
            <a:spAutoFit/>
          </a:bodyPr>
          <a:lstStyle/>
          <a:p>
            <a:r>
              <a:rPr lang="en-US" sz="2400" b="1" dirty="0" smtClean="0">
                <a:solidFill>
                  <a:srgbClr val="000000"/>
                </a:solidFill>
                <a:latin typeface="Futura Condensed"/>
                <a:cs typeface="Futura Condensed"/>
              </a:rPr>
              <a:t>2016</a:t>
            </a:r>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852204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1322</TotalTime>
  <Words>1201</Words>
  <Application>Microsoft Macintosh PowerPoint</Application>
  <PresentationFormat>On-screen Show (4:3)</PresentationFormat>
  <Paragraphs>142</Paragraphs>
  <Slides>36</Slides>
  <Notes>7</Notes>
  <HiddenSlides>0</HiddenSlides>
  <MMClips>0</MMClips>
  <ScaleCrop>false</ScaleCrop>
  <HeadingPairs>
    <vt:vector size="4" baseType="variant">
      <vt:variant>
        <vt:lpstr>Design Template</vt:lpstr>
      </vt:variant>
      <vt:variant>
        <vt:i4>1</vt:i4>
      </vt:variant>
      <vt:variant>
        <vt:lpstr>Slide Titles</vt:lpstr>
      </vt:variant>
      <vt:variant>
        <vt:i4>36</vt:i4>
      </vt:variant>
    </vt:vector>
  </HeadingPairs>
  <TitlesOfParts>
    <vt:vector size="37"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vector>
  </TitlesOfParts>
  <Company>University of Washington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Smolker</dc:creator>
  <cp:lastModifiedBy>studentuser</cp:lastModifiedBy>
  <cp:revision>39</cp:revision>
  <dcterms:created xsi:type="dcterms:W3CDTF">2012-11-30T00:50:26Z</dcterms:created>
  <dcterms:modified xsi:type="dcterms:W3CDTF">2012-11-30T03:05:22Z</dcterms:modified>
</cp:coreProperties>
</file>