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4"/>
    <p:sldMasterId id="2147483763" r:id="rId5"/>
    <p:sldMasterId id="2147483786" r:id="rId6"/>
  </p:sldMasterIdLst>
  <p:notesMasterIdLst>
    <p:notesMasterId r:id="rId25"/>
  </p:notesMasterIdLst>
  <p:handoutMasterIdLst>
    <p:handoutMasterId r:id="rId26"/>
  </p:handoutMasterIdLst>
  <p:sldIdLst>
    <p:sldId id="257" r:id="rId7"/>
    <p:sldId id="366" r:id="rId8"/>
    <p:sldId id="367" r:id="rId9"/>
    <p:sldId id="368" r:id="rId10"/>
    <p:sldId id="395" r:id="rId11"/>
    <p:sldId id="397" r:id="rId12"/>
    <p:sldId id="398" r:id="rId13"/>
    <p:sldId id="400" r:id="rId14"/>
    <p:sldId id="396" r:id="rId15"/>
    <p:sldId id="401" r:id="rId16"/>
    <p:sldId id="402" r:id="rId17"/>
    <p:sldId id="403" r:id="rId18"/>
    <p:sldId id="405" r:id="rId19"/>
    <p:sldId id="406" r:id="rId20"/>
    <p:sldId id="407" r:id="rId21"/>
    <p:sldId id="408" r:id="rId22"/>
    <p:sldId id="409" r:id="rId23"/>
    <p:sldId id="388" r:id="rId24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FF"/>
    <a:srgbClr val="FFFFCC"/>
    <a:srgbClr val="FFFF00"/>
    <a:srgbClr val="FFFF66"/>
    <a:srgbClr val="00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7" autoAdjust="0"/>
    <p:restoredTop sz="91319" autoAdjust="0"/>
  </p:normalViewPr>
  <p:slideViewPr>
    <p:cSldViewPr>
      <p:cViewPr>
        <p:scale>
          <a:sx n="75" d="100"/>
          <a:sy n="75" d="100"/>
        </p:scale>
        <p:origin x="-16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1B4367B-6AE6-416B-8ADB-CDD608594AA0}" type="datetimeFigureOut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9B4535-966B-4167-BEB2-14C359695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212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18E88756-F9CE-40A3-87A7-F34D4DFA1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265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E49CC0CA-C628-47FE-B8EF-0BF8C51E2007}" type="slidenum">
              <a:rPr lang="en-US" sz="1200"/>
              <a:pPr algn="r" defTabSz="931863"/>
              <a:t>2</a:t>
            </a:fld>
            <a:endParaRPr 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9788" cy="3487737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36F4EE64-9B0B-43E6-9EF6-2B1443080FBE}" type="slidenum">
              <a:rPr lang="en-US" sz="1200"/>
              <a:pPr algn="r" defTabSz="931863"/>
              <a:t>3</a:t>
            </a:fld>
            <a:endParaRPr 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4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5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7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9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10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11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465C96B-4CDF-4491-A52F-781CCCE5FA56}" type="slidenum">
              <a:rPr lang="en-US" sz="1200"/>
              <a:pPr algn="r" defTabSz="931863"/>
              <a:t>12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FFD45-86BF-482D-A21B-610A6A8FC2FC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80A33-72F6-4F3E-9764-76FEBEA75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B196-6316-40DF-B39B-7188FB51B193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D757E-F963-4A78-9963-475CBAC6C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C5655-C175-4405-8FC9-55444615166C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65882-64D1-48C2-B778-D23AAD32A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lackrag_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00200" y="1524000"/>
            <a:ext cx="6096000" cy="1879600"/>
          </a:xfrm>
        </p:spPr>
        <p:txBody>
          <a:bodyPr anchor="b"/>
          <a:lstStyle>
            <a:lvl1pPr>
              <a:lnSpc>
                <a:spcPct val="95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82750" y="4076700"/>
            <a:ext cx="5861050" cy="1257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0C49C-49D8-4207-8A08-57C6144CFDD3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0F5D0-EEB2-410B-BBAB-8BD0C089A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E639F-EA25-401D-8F0D-B01510E2462D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7A204-4CDD-477F-9702-F49E284C3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AE92B-9A6E-4F6E-B1F5-69C8FC77E461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D6F39-8BFC-4362-85B3-83FF28415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D5B-7AC1-46A3-97CF-4B0D636FBF37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564E-40DE-49E6-B34D-22A67E39F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193AF-7B8C-4824-8A2B-294A1D66FF96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97D00-F8F6-44F1-9E20-FDA57E51E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8D6F4-C305-4E22-8EDE-85A854DF9346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936BF-8D5C-478E-85B8-A3595A999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C5EAB-88DB-47AA-A101-68D5D412317B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D4D2B-DD7E-4093-8B25-63B8520DD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C7373-140B-4AE9-AEFF-07A8820F9631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123DB-BF4C-43E6-AE16-081F21911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05A3-9F9A-4935-9AAB-62E2AF0E95BB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B643E-AB14-40F9-BD50-DCD4EFBB7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769B3-8DE4-4C3C-A1B7-8CD48DE7711A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7CE68-EA9B-4C4C-8255-1F3D3FEB0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32BBA-0B00-4604-B564-986CDE4D4811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FEBB7-56EE-49D9-B757-239851180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7A74-EA34-4B31-BA5C-611490CD8628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8DE37-AB80-4887-A9DF-31893E23F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58200" cy="1143000"/>
          </a:xfrm>
          <a:prstGeom prst="roundRect">
            <a:avLst/>
          </a:prstGeom>
          <a:solidFill>
            <a:schemeClr val="accent3"/>
          </a:solidFill>
          <a:ln>
            <a:solidFill>
              <a:srgbClr val="0000FF"/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458200" cy="6477000"/>
          </a:xfrm>
          <a:prstGeom prst="roundRect">
            <a:avLst>
              <a:gd name="adj" fmla="val 2311"/>
            </a:avLst>
          </a:prstGeom>
          <a:ln>
            <a:solidFill>
              <a:srgbClr val="0000F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AC97F-E87F-40D1-9FDD-7EF0BFBA6E31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EF526-4B9B-46B5-A52B-B01CDD799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806D8-84DA-4DDF-8DFA-342C782BC382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74622-59BB-4F50-B680-5CC3018B1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A26CA-191A-4F10-8F70-2E11D142E97E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68B9-D8C8-415B-B5FE-D40C64BA9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EC5E1-ED45-4F3C-951B-9518D5BD7A82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F6264-4880-482C-A89E-E10CBCE72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D7674-14C4-44B3-A97A-AA4B1AE00EB5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095DA-3013-47DC-8185-C3D7532AA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CC0B-E0E3-4F7C-B00D-2728217B383D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387E1-1A9D-4113-AF1A-5FCBB9D5E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268A2-6A03-4FE6-A36B-9CE5068F1058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D500-EB7A-40C4-AC06-150435770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76AA35-1CAF-42A7-A064-AF077818FADB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513BA0-A741-4AE3-B6B4-204FCEAAC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F5EC91"/>
                </a:solidFill>
                <a:cs typeface="Arial" charset="0"/>
              </a:defRPr>
            </a:lvl1pPr>
          </a:lstStyle>
          <a:p>
            <a:pPr>
              <a:defRPr/>
            </a:pPr>
            <a:fld id="{CD7AD19F-0700-444B-A6B0-2A28ECCE9F38}" type="datetime1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5EC9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5EC91"/>
                </a:solidFill>
                <a:cs typeface="Arial" charset="0"/>
              </a:defRPr>
            </a:lvl1pPr>
          </a:lstStyle>
          <a:p>
            <a:pPr>
              <a:defRPr/>
            </a:pPr>
            <a:fld id="{F1D95BE0-5462-4B60-8323-3992AA6BD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1863" name="FormatShape" descr="SKIING" hidden="1"/>
          <p:cNvSpPr>
            <a:spLocks noChangeArrowheads="1"/>
          </p:cNvSpPr>
          <p:nvPr/>
        </p:nvSpPr>
        <p:spPr bwMode="auto">
          <a:xfrm>
            <a:off x="-1333500" y="1701800"/>
            <a:ext cx="11811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>
              <a:solidFill>
                <a:srgbClr val="F5EC91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5EC9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5EC9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5EC9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5EC9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package" Target="../embeddings/Microsoft_Word_Document3.docx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package" Target="../embeddings/Microsoft_Word_Document4.docx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package" Target="../embeddings/Microsoft_Word_Document5.docx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66800" y="2514600"/>
            <a:ext cx="6858000" cy="3657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CA" dirty="0" err="1"/>
              <a:t>Yasheng</a:t>
            </a:r>
            <a:r>
              <a:rPr lang="en-CA" dirty="0"/>
              <a:t> Chen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CA" dirty="0"/>
              <a:t>Johnny </a:t>
            </a:r>
            <a:r>
              <a:rPr lang="en-CA" dirty="0" err="1"/>
              <a:t>Jermias</a:t>
            </a:r>
            <a:r>
              <a:rPr lang="en-CA" dirty="0"/>
              <a:t>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CA" dirty="0"/>
              <a:t>Jamal Nazari</a:t>
            </a:r>
            <a:endParaRPr lang="en-US" dirty="0"/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/>
              <a:t>Simon Fraser University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dirty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Presentation by Nazari </a:t>
            </a:r>
            <a:r>
              <a:rPr lang="en-US" sz="1800"/>
              <a:t>, July 10, </a:t>
            </a:r>
            <a:r>
              <a:rPr lang="en-US" sz="1800" dirty="0"/>
              <a:t>2015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1800" dirty="0"/>
              <a:t> </a:t>
            </a:r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685800" y="457200"/>
            <a:ext cx="7924800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5EC91"/>
                </a:solidFill>
              </a:rPr>
              <a:t>The Effects of CSR Reporting Regimes and Financial Conditions on Managers’ Willingness to Invest in CSR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10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While external factors and pressures play an initiating role in motivating corporate behavior toward social/environmental performance, internal resources are becoming increasingly important to maintain and expand these activities. 	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 As per RBV &amp;NRBV, companies with higher financial resources and superior financial performance are more likely to pursue proactive environmental strategies. In line with this theory, we propose the following hypothesis: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en-US" altLang="zh-CN" sz="2000" b="1" i="1" dirty="0">
                <a:ea typeface="SimSun" pitchFamily="2" charset="-122"/>
              </a:rPr>
              <a:t>H3: Managers in profitable companies will be more willing to invest in a CSR project than those in unprofitable companies.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CC"/>
                </a:solidFill>
              </a:rPr>
              <a:t>Research Theory &amp; Hypothesis- Financial Conditions</a:t>
            </a:r>
          </a:p>
        </p:txBody>
      </p:sp>
    </p:spTree>
    <p:extLst>
      <p:ext uri="{BB962C8B-B14F-4D97-AF65-F5344CB8AC3E}">
        <p14:creationId xmlns:p14="http://schemas.microsoft.com/office/powerpoint/2010/main" val="1455031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11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Experimental case was developed based on a case study in a master thesis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We use a 3 (CSR reporting regimes) X 2 (financial condition) between subject design to test the hypotheses developed in the previous sections.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Participants acted as a CEO of a company operating in the upstream oil and gas production.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Participants chose either investing in a production expansion project with an IRR of 10 percent over the five years of the project or investing in a CSR project with an IRR of 6.15 percent and wrote a memo to stakeholders. 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CC"/>
                </a:solidFill>
              </a:rPr>
              <a:t>Experimental Task And Procedure</a:t>
            </a:r>
          </a:p>
        </p:txBody>
      </p:sp>
    </p:spTree>
    <p:extLst>
      <p:ext uri="{BB962C8B-B14F-4D97-AF65-F5344CB8AC3E}">
        <p14:creationId xmlns:p14="http://schemas.microsoft.com/office/powerpoint/2010/main" val="2172086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12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Managers residing in the U.S.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Have supervised at least 10 subordinates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Have at least a bachelor degree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Have managerial experience for at least 3 years and work experience in accounting or finance.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A total of </a:t>
            </a: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6657 </a:t>
            </a:r>
            <a:r>
              <a:rPr lang="en-US" altLang="zh-CN" sz="2000" dirty="0">
                <a:ea typeface="SimSun" pitchFamily="2" charset="-122"/>
              </a:rPr>
              <a:t>respondents started to participate in the survey. We obtain usable data from only </a:t>
            </a: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154</a:t>
            </a:r>
            <a:r>
              <a:rPr lang="en-US" altLang="zh-CN" sz="2000" dirty="0">
                <a:ea typeface="SimSun" pitchFamily="2" charset="-122"/>
              </a:rPr>
              <a:t> participants who passed all the qualifying questions and completed the survey.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The average age of the qualified participants was </a:t>
            </a: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44 years </a:t>
            </a:r>
            <a:r>
              <a:rPr lang="en-US" altLang="zh-CN" sz="2000" dirty="0">
                <a:ea typeface="SimSun" pitchFamily="2" charset="-122"/>
              </a:rPr>
              <a:t>and 6 months (range 24-64 years old), and the average length of their full time work experience was </a:t>
            </a: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21 years</a:t>
            </a:r>
            <a:r>
              <a:rPr lang="en-US" altLang="zh-CN" sz="2000" dirty="0">
                <a:ea typeface="SimSun" pitchFamily="2" charset="-122"/>
              </a:rPr>
              <a:t> and 3 months (range 4-41 years).  92 (60 percent) of the participants were male and 62 (40 percent) were female. 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altLang="zh-CN" sz="2000" dirty="0">
              <a:ea typeface="SimSun" pitchFamily="2" charset="-122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CC"/>
                </a:solidFill>
              </a:rPr>
              <a:t>Participants </a:t>
            </a:r>
          </a:p>
        </p:txBody>
      </p:sp>
    </p:spTree>
    <p:extLst>
      <p:ext uri="{BB962C8B-B14F-4D97-AF65-F5344CB8AC3E}">
        <p14:creationId xmlns:p14="http://schemas.microsoft.com/office/powerpoint/2010/main" val="2738106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56124"/>
              </p:ext>
            </p:extLst>
          </p:nvPr>
        </p:nvGraphicFramePr>
        <p:xfrm>
          <a:off x="76200" y="533400"/>
          <a:ext cx="8952089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43600" imgH="2057400" progId="Word.Document.12">
                  <p:embed/>
                </p:oleObj>
              </mc:Choice>
              <mc:Fallback>
                <p:oleObj name="Document" r:id="rId2" imgW="5943600" imgH="2057400" progId="Word.Documen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200" y="533400"/>
                        <a:ext cx="8952089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6214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361445"/>
              </p:ext>
            </p:extLst>
          </p:nvPr>
        </p:nvGraphicFramePr>
        <p:xfrm>
          <a:off x="-20735" y="380999"/>
          <a:ext cx="9164735" cy="6082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626100" imgH="3733800" progId="Word.Document.12">
                  <p:embed/>
                </p:oleObj>
              </mc:Choice>
              <mc:Fallback>
                <p:oleObj name="Document" r:id="rId2" imgW="5626100" imgH="3733800" progId="Word.Documen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20735" y="380999"/>
                        <a:ext cx="9164735" cy="6082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7307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86214"/>
              </p:ext>
            </p:extLst>
          </p:nvPr>
        </p:nvGraphicFramePr>
        <p:xfrm>
          <a:off x="76200" y="152400"/>
          <a:ext cx="908172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626100" imgH="2501900" progId="Word.Document.12">
                  <p:embed/>
                </p:oleObj>
              </mc:Choice>
              <mc:Fallback>
                <p:oleObj name="Document" r:id="rId2" imgW="5626100" imgH="2501900" progId="Word.Documen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200" y="152400"/>
                        <a:ext cx="9081725" cy="403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1986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586884"/>
              </p:ext>
            </p:extLst>
          </p:nvPr>
        </p:nvGraphicFramePr>
        <p:xfrm>
          <a:off x="61442" y="381000"/>
          <a:ext cx="9021116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43600" imgH="3213100" progId="Word.Document.12">
                  <p:embed/>
                </p:oleObj>
              </mc:Choice>
              <mc:Fallback>
                <p:oleObj name="Document" r:id="rId2" imgW="5943600" imgH="3213100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442" y="381000"/>
                        <a:ext cx="9021116" cy="487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4100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165176"/>
              </p:ext>
            </p:extLst>
          </p:nvPr>
        </p:nvGraphicFramePr>
        <p:xfrm>
          <a:off x="1066800" y="81085"/>
          <a:ext cx="7086600" cy="6768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43600" imgH="5676900" progId="Word.Document.12">
                  <p:embed/>
                </p:oleObj>
              </mc:Choice>
              <mc:Fallback>
                <p:oleObj name="Document" r:id="rId2" imgW="5943600" imgH="5676900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66800" y="81085"/>
                        <a:ext cx="7086600" cy="6768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4095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dirty="0"/>
            </a:br>
            <a:r>
              <a:rPr lang="en-US" dirty="0"/>
              <a:t>Discussion</a:t>
            </a:r>
            <a:br>
              <a:rPr lang="en-US" dirty="0"/>
            </a:br>
            <a:r>
              <a:rPr lang="en-US" dirty="0"/>
              <a:t>Questions 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1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A0DA615-46EB-4CB6-AE1F-BD598CE846AA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defRPr/>
            </a:pPr>
            <a:endParaRPr lang="en-US" b="1" dirty="0"/>
          </a:p>
          <a:p>
            <a:pPr>
              <a:defRPr/>
            </a:pPr>
            <a:endParaRPr lang="en-US" b="1" dirty="0"/>
          </a:p>
          <a:p>
            <a:pPr>
              <a:lnSpc>
                <a:spcPct val="150000"/>
              </a:lnSpc>
              <a:defRPr/>
            </a:pPr>
            <a:r>
              <a:rPr lang="en-US" sz="2400" b="1" dirty="0"/>
              <a:t>Definition and the statement of research objectives </a:t>
            </a:r>
          </a:p>
          <a:p>
            <a:pPr>
              <a:lnSpc>
                <a:spcPct val="150000"/>
              </a:lnSpc>
              <a:defRPr/>
            </a:pPr>
            <a:r>
              <a:rPr lang="en-US" sz="2400" b="1" dirty="0"/>
              <a:t>Conceptual framework and research hypotheses</a:t>
            </a:r>
          </a:p>
          <a:p>
            <a:pPr>
              <a:lnSpc>
                <a:spcPct val="150000"/>
              </a:lnSpc>
              <a:defRPr/>
            </a:pPr>
            <a:r>
              <a:rPr lang="en-US" sz="2400" b="1" dirty="0"/>
              <a:t>Research method and sample characteristics </a:t>
            </a:r>
          </a:p>
          <a:p>
            <a:pPr>
              <a:lnSpc>
                <a:spcPct val="150000"/>
              </a:lnSpc>
              <a:defRPr/>
            </a:pPr>
            <a:r>
              <a:rPr lang="en-US" sz="2400" b="1" dirty="0"/>
              <a:t>Results and discussion  </a:t>
            </a:r>
          </a:p>
          <a:p>
            <a:pPr>
              <a:lnSpc>
                <a:spcPct val="150000"/>
              </a:lnSpc>
              <a:defRPr/>
            </a:pPr>
            <a:endParaRPr lang="en-US" dirty="0"/>
          </a:p>
          <a:p>
            <a:pPr>
              <a:buFontTx/>
              <a:buNone/>
              <a:defRPr/>
            </a:pPr>
            <a:r>
              <a:rPr lang="en-US" b="1" dirty="0"/>
              <a:t> </a:t>
            </a:r>
            <a:endParaRPr lang="en-US" dirty="0"/>
          </a:p>
          <a:p>
            <a:pPr>
              <a:buFontTx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b="1">
                <a:solidFill>
                  <a:srgbClr val="0000CC"/>
                </a:solidFill>
              </a:rPr>
              <a:t>Outline </a:t>
            </a:r>
            <a:endParaRPr lang="en-US" sz="5400" b="1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15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547E33D-AEEC-4AF6-9D38-9BBCC7F2F138}" type="slidenum">
              <a:rPr lang="en-US" sz="1400"/>
              <a:pPr algn="r"/>
              <a:t>3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1800" b="1" dirty="0"/>
          </a:p>
          <a:p>
            <a:pPr>
              <a:lnSpc>
                <a:spcPct val="80000"/>
              </a:lnSpc>
              <a:defRPr/>
            </a:pPr>
            <a:endParaRPr lang="en-US" sz="1800" b="1" dirty="0"/>
          </a:p>
          <a:p>
            <a:pPr algn="just">
              <a:lnSpc>
                <a:spcPct val="120000"/>
              </a:lnSpc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CSR reporting is now mainstream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In 2013, almost all of the Global Fortune 250 firms issued voluntary stand-alone CSR reports, compared to only 39% in 1999 (KPMG, 2013).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Previous studies on CSR have focused their investigations on the impacts of CSR disclosure on decision making of external users.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Despite a significant amount of research on CSR, we do not yet fully understand managers’ incentives or motivations to invest in CSR.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We argue that managers’ willingness to invest in CSR activities is influenced by the CSR disclosure regimes.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sz="1800" dirty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0000CC"/>
                </a:solidFill>
              </a:rPr>
              <a:t>Research Background </a:t>
            </a:r>
            <a:endParaRPr lang="en-US" sz="5400" b="1" dirty="0">
              <a:solidFill>
                <a:srgbClr val="0000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4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In order to survive and succeed, the company’s operations should be perceived by society to be complying with the terms and requirement of the social contract.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Companies will take various actions to ensure that the society perceive that their operations are legitimate.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Adopt either a passive strategy to comply with external pressures or take a proactive strategy to engage in managing the external pressures.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Passive strategy: </a:t>
            </a:r>
            <a:r>
              <a:rPr lang="en-US" altLang="zh-CN" sz="2000" dirty="0">
                <a:ea typeface="SimSun" pitchFamily="2" charset="-122"/>
              </a:rPr>
              <a:t>An organization might use disclosures to convince stakeholders that corporate change is occurring when in reality it is not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Proactive strategy: </a:t>
            </a:r>
            <a:r>
              <a:rPr lang="en-US" altLang="zh-CN" sz="2000" dirty="0">
                <a:ea typeface="SimSun" pitchFamily="2" charset="-122"/>
              </a:rPr>
              <a:t>Strategy and planning process might be augmented based on the needs of its key stakeholder groups (Parker, 2005) and thus an organization’s reporting is a true reflection of its activities.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altLang="zh-CN" sz="2800" dirty="0">
              <a:ea typeface="SimSun" pitchFamily="2" charset="-122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600" b="1" dirty="0">
                <a:solidFill>
                  <a:srgbClr val="0000CC"/>
                </a:solidFill>
              </a:rPr>
              <a:t>Conceptual Framework - Legitimacy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en-US" altLang="zh-CN" sz="2000" dirty="0">
                <a:ea typeface="SimSun" pitchFamily="2" charset="-122"/>
              </a:rPr>
              <a:t>When managers prepare both annual financial statements (FS) and stand-alone CSR, the managers have the opportunity to mitigate the effect of the less profitable CSR project through the disclosure of these projects in the stand-alone CSR report. 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altLang="zh-CN" sz="2000" dirty="0">
              <a:ea typeface="SimSun" pitchFamily="2" charset="-122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en-US" altLang="zh-CN" sz="2000" b="1" i="1" dirty="0">
                <a:ea typeface="SimSun" pitchFamily="2" charset="-122"/>
              </a:rPr>
              <a:t>H1: Managers’ willingness to invest in a CSR project will be higher under the CSR stand-alone reporting regime as compared to that in the FS reporting regime</a:t>
            </a:r>
            <a:r>
              <a:rPr lang="en-US" altLang="zh-CN" sz="2000" b="1" dirty="0">
                <a:ea typeface="SimSun" pitchFamily="2" charset="-122"/>
              </a:rPr>
              <a:t>. </a:t>
            </a:r>
            <a:endParaRPr lang="en-US" altLang="zh-CN" sz="2800" b="1" dirty="0">
              <a:ea typeface="SimSun" pitchFamily="2" charset="-122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CC"/>
                </a:solidFill>
              </a:rPr>
              <a:t>Research Hypothesis- Stand Alone CSR Report</a:t>
            </a:r>
          </a:p>
        </p:txBody>
      </p:sp>
    </p:spTree>
    <p:extLst>
      <p:ext uri="{BB962C8B-B14F-4D97-AF65-F5344CB8AC3E}">
        <p14:creationId xmlns:p14="http://schemas.microsoft.com/office/powerpoint/2010/main" val="45766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47800"/>
            <a:ext cx="8775700" cy="5181599"/>
          </a:xfrm>
        </p:spPr>
        <p:txBody>
          <a:bodyPr/>
          <a:lstStyle/>
          <a:p>
            <a:pPr>
              <a:buFont typeface="Wingdings" charset="0"/>
              <a:buNone/>
            </a:pPr>
            <a:endParaRPr lang="en-US" dirty="0">
              <a:latin typeface="Calibri" charset="0"/>
            </a:endParaRPr>
          </a:p>
          <a:p>
            <a:pPr>
              <a:buFont typeface="Wingdings" charset="0"/>
              <a:buNone/>
            </a:pPr>
            <a:endParaRPr lang="en-CA" dirty="0">
              <a:latin typeface="Calibri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-323850" y="260350"/>
            <a:ext cx="84772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eaLnBrk="1" hangingPunct="1">
              <a:defRPr/>
            </a:pPr>
            <a:endParaRPr lang="en-US" sz="3600">
              <a:solidFill>
                <a:schemeClr val="tx2"/>
              </a:solidFill>
              <a:cs typeface="+mn-cs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762000" y="3657600"/>
            <a:ext cx="8153400" cy="0"/>
          </a:xfrm>
          <a:prstGeom prst="line">
            <a:avLst/>
          </a:prstGeom>
          <a:noFill/>
          <a:ln w="190500" cap="sq">
            <a:solidFill>
              <a:srgbClr val="008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838200" y="3860800"/>
            <a:ext cx="2667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cs typeface="+mn-cs"/>
              </a:rPr>
              <a:t>Report  in separate environmental report (what is available)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810000" y="3810000"/>
            <a:ext cx="1600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cs typeface="+mn-cs"/>
              </a:rPr>
              <a:t>Reporting standards emerged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638800" y="2438400"/>
            <a:ext cx="3124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cs typeface="+mn-cs"/>
              </a:rPr>
              <a:t>Incorporate social and economic verification. 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096000" y="3940175"/>
            <a:ext cx="24384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cs typeface="+mn-cs"/>
              </a:rPr>
              <a:t>Integrated reporting of five capitals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09600" y="2362200"/>
            <a:ext cx="2209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cs typeface="+mn-cs"/>
              </a:rPr>
              <a:t>Report in annual report (what is available)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838200" y="1752600"/>
            <a:ext cx="17113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600" b="1" dirty="0">
                <a:solidFill>
                  <a:schemeClr val="accent5">
                    <a:lumMod val="90000"/>
                  </a:schemeClr>
                </a:solidFill>
                <a:latin typeface="Arial" charset="0"/>
                <a:cs typeface="+mn-cs"/>
              </a:rPr>
              <a:t>70s &amp; 80s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7010400" y="4876800"/>
            <a:ext cx="92640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600" b="1" dirty="0">
                <a:solidFill>
                  <a:schemeClr val="accent5">
                    <a:lumMod val="25000"/>
                  </a:schemeClr>
                </a:solidFill>
                <a:latin typeface="Arial" charset="0"/>
                <a:cs typeface="+mn-cs"/>
              </a:rPr>
              <a:t>2013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019800" y="1676400"/>
            <a:ext cx="11049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600" b="1" dirty="0">
                <a:solidFill>
                  <a:schemeClr val="accent5">
                    <a:lumMod val="25000"/>
                  </a:schemeClr>
                </a:solidFill>
                <a:latin typeface="Arial" charset="0"/>
                <a:cs typeface="+mn-cs"/>
              </a:rPr>
              <a:t>2000s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4114800" y="4921250"/>
            <a:ext cx="15081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600" b="1" dirty="0">
                <a:solidFill>
                  <a:schemeClr val="accent5">
                    <a:lumMod val="50000"/>
                  </a:schemeClr>
                </a:solidFill>
                <a:latin typeface="Arial" charset="0"/>
                <a:cs typeface="+mn-cs"/>
              </a:rPr>
              <a:t>Late 90s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581400" y="1720850"/>
            <a:ext cx="1397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600" b="1" dirty="0">
                <a:solidFill>
                  <a:schemeClr val="accent5">
                    <a:lumMod val="50000"/>
                  </a:schemeClr>
                </a:solidFill>
                <a:latin typeface="Arial" charset="0"/>
                <a:cs typeface="+mn-cs"/>
              </a:rPr>
              <a:t>Mid 90s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371600" y="5029200"/>
            <a:ext cx="16383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600" b="1" dirty="0">
                <a:solidFill>
                  <a:schemeClr val="accent5"/>
                </a:solidFill>
                <a:latin typeface="Arial" charset="0"/>
                <a:cs typeface="+mn-cs"/>
              </a:rPr>
              <a:t>Early 90s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2346325"/>
            <a:ext cx="2286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cs typeface="+mn-cs"/>
              </a:rPr>
              <a:t>Report what stakeholders want (environment)</a:t>
            </a: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52400" y="3810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3600" b="1" dirty="0">
                <a:solidFill>
                  <a:srgbClr val="0000CC"/>
                </a:solidFill>
              </a:rPr>
              <a:t>Evolution of CSR Reporting</a:t>
            </a:r>
          </a:p>
        </p:txBody>
      </p:sp>
    </p:spTree>
    <p:extLst>
      <p:ext uri="{BB962C8B-B14F-4D97-AF65-F5344CB8AC3E}">
        <p14:creationId xmlns:p14="http://schemas.microsoft.com/office/powerpoint/2010/main" val="2364627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International Integrated Reporting Council (IIRC)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Joint effort of International Federation of Accountants (developed IFRS) and Global Reporting Initiative (GRI) and launched by Prince of Wales.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The guideline was released in December of 2013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Canadian Participants: </a:t>
            </a:r>
            <a:r>
              <a:rPr lang="en-US" altLang="zh-CN" sz="2000" dirty="0" err="1">
                <a:ea typeface="SimSun" pitchFamily="2" charset="-122"/>
              </a:rPr>
              <a:t>Vancity</a:t>
            </a:r>
            <a:r>
              <a:rPr lang="en-US" altLang="zh-CN" sz="2000" dirty="0">
                <a:ea typeface="SimSun" pitchFamily="2" charset="-122"/>
              </a:rPr>
              <a:t>, </a:t>
            </a:r>
            <a:r>
              <a:rPr lang="en-US" altLang="zh-CN" sz="2000" dirty="0" err="1">
                <a:ea typeface="SimSun" pitchFamily="2" charset="-122"/>
              </a:rPr>
              <a:t>Teck</a:t>
            </a:r>
            <a:r>
              <a:rPr lang="en-US" altLang="zh-CN" sz="2000" dirty="0">
                <a:ea typeface="SimSun" pitchFamily="2" charset="-122"/>
              </a:rPr>
              <a:t> Resources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solidFill>
                  <a:srgbClr val="0000FF"/>
                </a:solidFill>
                <a:ea typeface="SimSun" pitchFamily="2" charset="-122"/>
              </a:rPr>
              <a:t>U.S. Participants: </a:t>
            </a:r>
            <a:r>
              <a:rPr lang="en-US" altLang="zh-CN" sz="2000" dirty="0">
                <a:ea typeface="SimSun" pitchFamily="2" charset="-122"/>
              </a:rPr>
              <a:t>Cliff’s Natural Resources, Edelman (media), Jones Lang LaSalle (real estate), Microsoft Corporation, Prudential Financial, Clorox, Coca-Cola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altLang="zh-CN" sz="2000" dirty="0">
              <a:solidFill>
                <a:srgbClr val="0000FF"/>
              </a:solidFill>
              <a:ea typeface="SimSun" pitchFamily="2" charset="-122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CC"/>
                </a:solidFill>
              </a:rPr>
              <a:t>Integrated Reporting (IR) and IIRC</a:t>
            </a:r>
          </a:p>
        </p:txBody>
      </p:sp>
    </p:spTree>
    <p:extLst>
      <p:ext uri="{BB962C8B-B14F-4D97-AF65-F5344CB8AC3E}">
        <p14:creationId xmlns:p14="http://schemas.microsoft.com/office/powerpoint/2010/main" val="3771787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00CC"/>
                </a:solidFill>
              </a:rPr>
              <a:t>Integrated Reporting Framework </a:t>
            </a:r>
            <a:endParaRPr lang="en-US" sz="3600" b="1" dirty="0">
              <a:latin typeface="Calibri" charset="0"/>
            </a:endParaRPr>
          </a:p>
        </p:txBody>
      </p:sp>
      <p:grpSp>
        <p:nvGrpSpPr>
          <p:cNvPr id="28675" name="Group 165"/>
          <p:cNvGrpSpPr>
            <a:grpSpLocks noChangeAspect="1"/>
          </p:cNvGrpSpPr>
          <p:nvPr/>
        </p:nvGrpSpPr>
        <p:grpSpPr bwMode="auto">
          <a:xfrm>
            <a:off x="4000500" y="2829636"/>
            <a:ext cx="2087563" cy="2769293"/>
            <a:chOff x="2736" y="1536"/>
            <a:chExt cx="1282" cy="842"/>
          </a:xfrm>
        </p:grpSpPr>
        <p:sp>
          <p:nvSpPr>
            <p:cNvPr id="28683" name="AutoShape 164"/>
            <p:cNvSpPr>
              <a:spLocks noChangeAspect="1" noChangeArrowheads="1" noTextEdit="1"/>
            </p:cNvSpPr>
            <p:nvPr/>
          </p:nvSpPr>
          <p:spPr bwMode="auto">
            <a:xfrm>
              <a:off x="2736" y="1536"/>
              <a:ext cx="1144" cy="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4" name="Freeform 166"/>
            <p:cNvSpPr>
              <a:spLocks/>
            </p:cNvSpPr>
            <p:nvPr/>
          </p:nvSpPr>
          <p:spPr bwMode="auto">
            <a:xfrm>
              <a:off x="2736" y="1556"/>
              <a:ext cx="1282" cy="822"/>
            </a:xfrm>
            <a:custGeom>
              <a:avLst/>
              <a:gdLst>
                <a:gd name="T0" fmla="*/ 12 w 1466"/>
                <a:gd name="T1" fmla="*/ 52 h 1485"/>
                <a:gd name="T2" fmla="*/ 2 w 1466"/>
                <a:gd name="T3" fmla="*/ 56 h 1485"/>
                <a:gd name="T4" fmla="*/ 3 w 1466"/>
                <a:gd name="T5" fmla="*/ 64 h 1485"/>
                <a:gd name="T6" fmla="*/ 21 w 1466"/>
                <a:gd name="T7" fmla="*/ 70 h 1485"/>
                <a:gd name="T8" fmla="*/ 52 w 1466"/>
                <a:gd name="T9" fmla="*/ 74 h 1485"/>
                <a:gd name="T10" fmla="*/ 95 w 1466"/>
                <a:gd name="T11" fmla="*/ 76 h 1485"/>
                <a:gd name="T12" fmla="*/ 132 w 1466"/>
                <a:gd name="T13" fmla="*/ 77 h 1485"/>
                <a:gd name="T14" fmla="*/ 170 w 1466"/>
                <a:gd name="T15" fmla="*/ 77 h 1485"/>
                <a:gd name="T16" fmla="*/ 207 w 1466"/>
                <a:gd name="T17" fmla="*/ 76 h 1485"/>
                <a:gd name="T18" fmla="*/ 240 w 1466"/>
                <a:gd name="T19" fmla="*/ 75 h 1485"/>
                <a:gd name="T20" fmla="*/ 277 w 1466"/>
                <a:gd name="T21" fmla="*/ 71 h 1485"/>
                <a:gd name="T22" fmla="*/ 315 w 1466"/>
                <a:gd name="T23" fmla="*/ 67 h 1485"/>
                <a:gd name="T24" fmla="*/ 353 w 1466"/>
                <a:gd name="T25" fmla="*/ 64 h 1485"/>
                <a:gd name="T26" fmla="*/ 394 w 1466"/>
                <a:gd name="T27" fmla="*/ 63 h 1485"/>
                <a:gd name="T28" fmla="*/ 422 w 1466"/>
                <a:gd name="T29" fmla="*/ 62 h 1485"/>
                <a:gd name="T30" fmla="*/ 444 w 1466"/>
                <a:gd name="T31" fmla="*/ 61 h 1485"/>
                <a:gd name="T32" fmla="*/ 468 w 1466"/>
                <a:gd name="T33" fmla="*/ 61 h 1485"/>
                <a:gd name="T34" fmla="*/ 493 w 1466"/>
                <a:gd name="T35" fmla="*/ 61 h 1485"/>
                <a:gd name="T36" fmla="*/ 526 w 1466"/>
                <a:gd name="T37" fmla="*/ 62 h 1485"/>
                <a:gd name="T38" fmla="*/ 563 w 1466"/>
                <a:gd name="T39" fmla="*/ 63 h 1485"/>
                <a:gd name="T40" fmla="*/ 603 w 1466"/>
                <a:gd name="T41" fmla="*/ 63 h 1485"/>
                <a:gd name="T42" fmla="*/ 641 w 1466"/>
                <a:gd name="T43" fmla="*/ 62 h 1485"/>
                <a:gd name="T44" fmla="*/ 675 w 1466"/>
                <a:gd name="T45" fmla="*/ 60 h 1485"/>
                <a:gd name="T46" fmla="*/ 705 w 1466"/>
                <a:gd name="T47" fmla="*/ 56 h 1485"/>
                <a:gd name="T48" fmla="*/ 721 w 1466"/>
                <a:gd name="T49" fmla="*/ 53 h 1485"/>
                <a:gd name="T50" fmla="*/ 732 w 1466"/>
                <a:gd name="T51" fmla="*/ 50 h 1485"/>
                <a:gd name="T52" fmla="*/ 748 w 1466"/>
                <a:gd name="T53" fmla="*/ 41 h 1485"/>
                <a:gd name="T54" fmla="*/ 744 w 1466"/>
                <a:gd name="T55" fmla="*/ 30 h 1485"/>
                <a:gd name="T56" fmla="*/ 728 w 1466"/>
                <a:gd name="T57" fmla="*/ 24 h 1485"/>
                <a:gd name="T58" fmla="*/ 707 w 1466"/>
                <a:gd name="T59" fmla="*/ 20 h 1485"/>
                <a:gd name="T60" fmla="*/ 687 w 1466"/>
                <a:gd name="T61" fmla="*/ 17 h 1485"/>
                <a:gd name="T62" fmla="*/ 666 w 1466"/>
                <a:gd name="T63" fmla="*/ 15 h 1485"/>
                <a:gd name="T64" fmla="*/ 642 w 1466"/>
                <a:gd name="T65" fmla="*/ 13 h 1485"/>
                <a:gd name="T66" fmla="*/ 613 w 1466"/>
                <a:gd name="T67" fmla="*/ 11 h 1485"/>
                <a:gd name="T68" fmla="*/ 584 w 1466"/>
                <a:gd name="T69" fmla="*/ 8 h 1485"/>
                <a:gd name="T70" fmla="*/ 556 w 1466"/>
                <a:gd name="T71" fmla="*/ 7 h 1485"/>
                <a:gd name="T72" fmla="*/ 525 w 1466"/>
                <a:gd name="T73" fmla="*/ 6 h 1485"/>
                <a:gd name="T74" fmla="*/ 492 w 1466"/>
                <a:gd name="T75" fmla="*/ 4 h 1485"/>
                <a:gd name="T76" fmla="*/ 454 w 1466"/>
                <a:gd name="T77" fmla="*/ 3 h 1485"/>
                <a:gd name="T78" fmla="*/ 413 w 1466"/>
                <a:gd name="T79" fmla="*/ 2 h 1485"/>
                <a:gd name="T80" fmla="*/ 372 w 1466"/>
                <a:gd name="T81" fmla="*/ 1 h 1485"/>
                <a:gd name="T82" fmla="*/ 331 w 1466"/>
                <a:gd name="T83" fmla="*/ 1 h 1485"/>
                <a:gd name="T84" fmla="*/ 284 w 1466"/>
                <a:gd name="T85" fmla="*/ 1 h 1485"/>
                <a:gd name="T86" fmla="*/ 238 w 1466"/>
                <a:gd name="T87" fmla="*/ 0 h 1485"/>
                <a:gd name="T88" fmla="*/ 194 w 1466"/>
                <a:gd name="T89" fmla="*/ 1 h 1485"/>
                <a:gd name="T90" fmla="*/ 153 w 1466"/>
                <a:gd name="T91" fmla="*/ 1 h 1485"/>
                <a:gd name="T92" fmla="*/ 121 w 1466"/>
                <a:gd name="T93" fmla="*/ 2 h 1485"/>
                <a:gd name="T94" fmla="*/ 94 w 1466"/>
                <a:gd name="T95" fmla="*/ 4 h 1485"/>
                <a:gd name="T96" fmla="*/ 71 w 1466"/>
                <a:gd name="T97" fmla="*/ 5 h 1485"/>
                <a:gd name="T98" fmla="*/ 52 w 1466"/>
                <a:gd name="T99" fmla="*/ 7 h 1485"/>
                <a:gd name="T100" fmla="*/ 24 w 1466"/>
                <a:gd name="T101" fmla="*/ 12 h 1485"/>
                <a:gd name="T102" fmla="*/ 13 w 1466"/>
                <a:gd name="T103" fmla="*/ 19 h 1485"/>
                <a:gd name="T104" fmla="*/ 31 w 1466"/>
                <a:gd name="T105" fmla="*/ 27 h 1485"/>
                <a:gd name="T106" fmla="*/ 77 w 1466"/>
                <a:gd name="T107" fmla="*/ 34 h 1485"/>
                <a:gd name="T108" fmla="*/ 118 w 1466"/>
                <a:gd name="T109" fmla="*/ 37 h 1485"/>
                <a:gd name="T110" fmla="*/ 113 w 1466"/>
                <a:gd name="T111" fmla="*/ 39 h 1485"/>
                <a:gd name="T112" fmla="*/ 80 w 1466"/>
                <a:gd name="T113" fmla="*/ 43 h 1485"/>
                <a:gd name="T114" fmla="*/ 36 w 1466"/>
                <a:gd name="T115" fmla="*/ 48 h 14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66"/>
                <a:gd name="T175" fmla="*/ 0 h 1485"/>
                <a:gd name="T176" fmla="*/ 1466 w 1466"/>
                <a:gd name="T177" fmla="*/ 1485 h 14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66" h="1485">
                  <a:moveTo>
                    <a:pt x="53" y="947"/>
                  </a:moveTo>
                  <a:lnTo>
                    <a:pt x="42" y="964"/>
                  </a:lnTo>
                  <a:lnTo>
                    <a:pt x="33" y="984"/>
                  </a:lnTo>
                  <a:lnTo>
                    <a:pt x="24" y="1003"/>
                  </a:lnTo>
                  <a:lnTo>
                    <a:pt x="17" y="1023"/>
                  </a:lnTo>
                  <a:lnTo>
                    <a:pt x="10" y="1045"/>
                  </a:lnTo>
                  <a:lnTo>
                    <a:pt x="6" y="1068"/>
                  </a:lnTo>
                  <a:lnTo>
                    <a:pt x="2" y="1091"/>
                  </a:lnTo>
                  <a:lnTo>
                    <a:pt x="0" y="1116"/>
                  </a:lnTo>
                  <a:lnTo>
                    <a:pt x="0" y="1155"/>
                  </a:lnTo>
                  <a:lnTo>
                    <a:pt x="1" y="1193"/>
                  </a:lnTo>
                  <a:lnTo>
                    <a:pt x="4" y="1229"/>
                  </a:lnTo>
                  <a:lnTo>
                    <a:pt x="10" y="1263"/>
                  </a:lnTo>
                  <a:lnTo>
                    <a:pt x="18" y="1294"/>
                  </a:lnTo>
                  <a:lnTo>
                    <a:pt x="27" y="1323"/>
                  </a:lnTo>
                  <a:lnTo>
                    <a:pt x="41" y="1349"/>
                  </a:lnTo>
                  <a:lnTo>
                    <a:pt x="56" y="1374"/>
                  </a:lnTo>
                  <a:lnTo>
                    <a:pt x="70" y="1392"/>
                  </a:lnTo>
                  <a:lnTo>
                    <a:pt x="85" y="1407"/>
                  </a:lnTo>
                  <a:lnTo>
                    <a:pt x="101" y="1422"/>
                  </a:lnTo>
                  <a:lnTo>
                    <a:pt x="120" y="1434"/>
                  </a:lnTo>
                  <a:lnTo>
                    <a:pt x="140" y="1447"/>
                  </a:lnTo>
                  <a:lnTo>
                    <a:pt x="162" y="1457"/>
                  </a:lnTo>
                  <a:lnTo>
                    <a:pt x="186" y="1466"/>
                  </a:lnTo>
                  <a:lnTo>
                    <a:pt x="213" y="1474"/>
                  </a:lnTo>
                  <a:lnTo>
                    <a:pt x="227" y="1477"/>
                  </a:lnTo>
                  <a:lnTo>
                    <a:pt x="243" y="1479"/>
                  </a:lnTo>
                  <a:lnTo>
                    <a:pt x="259" y="1482"/>
                  </a:lnTo>
                  <a:lnTo>
                    <a:pt x="276" y="1484"/>
                  </a:lnTo>
                  <a:lnTo>
                    <a:pt x="294" y="1485"/>
                  </a:lnTo>
                  <a:lnTo>
                    <a:pt x="312" y="1485"/>
                  </a:lnTo>
                  <a:lnTo>
                    <a:pt x="332" y="1484"/>
                  </a:lnTo>
                  <a:lnTo>
                    <a:pt x="350" y="1483"/>
                  </a:lnTo>
                  <a:lnTo>
                    <a:pt x="368" y="1480"/>
                  </a:lnTo>
                  <a:lnTo>
                    <a:pt x="387" y="1476"/>
                  </a:lnTo>
                  <a:lnTo>
                    <a:pt x="405" y="1470"/>
                  </a:lnTo>
                  <a:lnTo>
                    <a:pt x="423" y="1464"/>
                  </a:lnTo>
                  <a:lnTo>
                    <a:pt x="439" y="1456"/>
                  </a:lnTo>
                  <a:lnTo>
                    <a:pt x="455" y="1446"/>
                  </a:lnTo>
                  <a:lnTo>
                    <a:pt x="470" y="1434"/>
                  </a:lnTo>
                  <a:lnTo>
                    <a:pt x="484" y="1422"/>
                  </a:lnTo>
                  <a:lnTo>
                    <a:pt x="503" y="1401"/>
                  </a:lnTo>
                  <a:lnTo>
                    <a:pt x="523" y="1381"/>
                  </a:lnTo>
                  <a:lnTo>
                    <a:pt x="541" y="1362"/>
                  </a:lnTo>
                  <a:lnTo>
                    <a:pt x="561" y="1343"/>
                  </a:lnTo>
                  <a:lnTo>
                    <a:pt x="579" y="1326"/>
                  </a:lnTo>
                  <a:lnTo>
                    <a:pt x="598" y="1309"/>
                  </a:lnTo>
                  <a:lnTo>
                    <a:pt x="616" y="1293"/>
                  </a:lnTo>
                  <a:lnTo>
                    <a:pt x="635" y="1278"/>
                  </a:lnTo>
                  <a:lnTo>
                    <a:pt x="653" y="1264"/>
                  </a:lnTo>
                  <a:lnTo>
                    <a:pt x="673" y="1251"/>
                  </a:lnTo>
                  <a:lnTo>
                    <a:pt x="691" y="1240"/>
                  </a:lnTo>
                  <a:lnTo>
                    <a:pt x="711" y="1229"/>
                  </a:lnTo>
                  <a:lnTo>
                    <a:pt x="731" y="1219"/>
                  </a:lnTo>
                  <a:lnTo>
                    <a:pt x="751" y="1211"/>
                  </a:lnTo>
                  <a:lnTo>
                    <a:pt x="772" y="1203"/>
                  </a:lnTo>
                  <a:lnTo>
                    <a:pt x="794" y="1197"/>
                  </a:lnTo>
                  <a:lnTo>
                    <a:pt x="804" y="1195"/>
                  </a:lnTo>
                  <a:lnTo>
                    <a:pt x="814" y="1192"/>
                  </a:lnTo>
                  <a:lnTo>
                    <a:pt x="825" y="1190"/>
                  </a:lnTo>
                  <a:lnTo>
                    <a:pt x="835" y="1189"/>
                  </a:lnTo>
                  <a:lnTo>
                    <a:pt x="847" y="1188"/>
                  </a:lnTo>
                  <a:lnTo>
                    <a:pt x="857" y="1187"/>
                  </a:lnTo>
                  <a:lnTo>
                    <a:pt x="868" y="1185"/>
                  </a:lnTo>
                  <a:lnTo>
                    <a:pt x="880" y="1184"/>
                  </a:lnTo>
                  <a:lnTo>
                    <a:pt x="891" y="1184"/>
                  </a:lnTo>
                  <a:lnTo>
                    <a:pt x="903" y="1184"/>
                  </a:lnTo>
                  <a:lnTo>
                    <a:pt x="915" y="1184"/>
                  </a:lnTo>
                  <a:lnTo>
                    <a:pt x="927" y="1185"/>
                  </a:lnTo>
                  <a:lnTo>
                    <a:pt x="940" y="1187"/>
                  </a:lnTo>
                  <a:lnTo>
                    <a:pt x="953" y="1187"/>
                  </a:lnTo>
                  <a:lnTo>
                    <a:pt x="965" y="1189"/>
                  </a:lnTo>
                  <a:lnTo>
                    <a:pt x="978" y="1190"/>
                  </a:lnTo>
                  <a:lnTo>
                    <a:pt x="994" y="1192"/>
                  </a:lnTo>
                  <a:lnTo>
                    <a:pt x="1011" y="1195"/>
                  </a:lnTo>
                  <a:lnTo>
                    <a:pt x="1029" y="1197"/>
                  </a:lnTo>
                  <a:lnTo>
                    <a:pt x="1047" y="1199"/>
                  </a:lnTo>
                  <a:lnTo>
                    <a:pt x="1064" y="1202"/>
                  </a:lnTo>
                  <a:lnTo>
                    <a:pt x="1083" y="1204"/>
                  </a:lnTo>
                  <a:lnTo>
                    <a:pt x="1102" y="1205"/>
                  </a:lnTo>
                  <a:lnTo>
                    <a:pt x="1121" y="1206"/>
                  </a:lnTo>
                  <a:lnTo>
                    <a:pt x="1140" y="1207"/>
                  </a:lnTo>
                  <a:lnTo>
                    <a:pt x="1159" y="1207"/>
                  </a:lnTo>
                  <a:lnTo>
                    <a:pt x="1178" y="1206"/>
                  </a:lnTo>
                  <a:lnTo>
                    <a:pt x="1197" y="1204"/>
                  </a:lnTo>
                  <a:lnTo>
                    <a:pt x="1215" y="1202"/>
                  </a:lnTo>
                  <a:lnTo>
                    <a:pt x="1234" y="1198"/>
                  </a:lnTo>
                  <a:lnTo>
                    <a:pt x="1252" y="1192"/>
                  </a:lnTo>
                  <a:lnTo>
                    <a:pt x="1269" y="1187"/>
                  </a:lnTo>
                  <a:lnTo>
                    <a:pt x="1288" y="1178"/>
                  </a:lnTo>
                  <a:lnTo>
                    <a:pt x="1304" y="1168"/>
                  </a:lnTo>
                  <a:lnTo>
                    <a:pt x="1321" y="1157"/>
                  </a:lnTo>
                  <a:lnTo>
                    <a:pt x="1336" y="1144"/>
                  </a:lnTo>
                  <a:lnTo>
                    <a:pt x="1351" y="1128"/>
                  </a:lnTo>
                  <a:lnTo>
                    <a:pt x="1365" y="1110"/>
                  </a:lnTo>
                  <a:lnTo>
                    <a:pt x="1378" y="1091"/>
                  </a:lnTo>
                  <a:lnTo>
                    <a:pt x="1389" y="1068"/>
                  </a:lnTo>
                  <a:lnTo>
                    <a:pt x="1396" y="1052"/>
                  </a:lnTo>
                  <a:lnTo>
                    <a:pt x="1402" y="1036"/>
                  </a:lnTo>
                  <a:lnTo>
                    <a:pt x="1409" y="1019"/>
                  </a:lnTo>
                  <a:lnTo>
                    <a:pt x="1415" y="1003"/>
                  </a:lnTo>
                  <a:lnTo>
                    <a:pt x="1420" y="987"/>
                  </a:lnTo>
                  <a:lnTo>
                    <a:pt x="1425" y="971"/>
                  </a:lnTo>
                  <a:lnTo>
                    <a:pt x="1431" y="955"/>
                  </a:lnTo>
                  <a:lnTo>
                    <a:pt x="1435" y="939"/>
                  </a:lnTo>
                  <a:lnTo>
                    <a:pt x="1448" y="889"/>
                  </a:lnTo>
                  <a:lnTo>
                    <a:pt x="1457" y="841"/>
                  </a:lnTo>
                  <a:lnTo>
                    <a:pt x="1463" y="792"/>
                  </a:lnTo>
                  <a:lnTo>
                    <a:pt x="1466" y="744"/>
                  </a:lnTo>
                  <a:lnTo>
                    <a:pt x="1466" y="690"/>
                  </a:lnTo>
                  <a:lnTo>
                    <a:pt x="1463" y="637"/>
                  </a:lnTo>
                  <a:lnTo>
                    <a:pt x="1456" y="585"/>
                  </a:lnTo>
                  <a:lnTo>
                    <a:pt x="1444" y="534"/>
                  </a:lnTo>
                  <a:lnTo>
                    <a:pt x="1438" y="512"/>
                  </a:lnTo>
                  <a:lnTo>
                    <a:pt x="1431" y="490"/>
                  </a:lnTo>
                  <a:lnTo>
                    <a:pt x="1423" y="470"/>
                  </a:lnTo>
                  <a:lnTo>
                    <a:pt x="1415" y="449"/>
                  </a:lnTo>
                  <a:lnTo>
                    <a:pt x="1405" y="428"/>
                  </a:lnTo>
                  <a:lnTo>
                    <a:pt x="1395" y="409"/>
                  </a:lnTo>
                  <a:lnTo>
                    <a:pt x="1383" y="389"/>
                  </a:lnTo>
                  <a:lnTo>
                    <a:pt x="1372" y="369"/>
                  </a:lnTo>
                  <a:lnTo>
                    <a:pt x="1364" y="357"/>
                  </a:lnTo>
                  <a:lnTo>
                    <a:pt x="1355" y="344"/>
                  </a:lnTo>
                  <a:lnTo>
                    <a:pt x="1345" y="331"/>
                  </a:lnTo>
                  <a:lnTo>
                    <a:pt x="1335" y="320"/>
                  </a:lnTo>
                  <a:lnTo>
                    <a:pt x="1325" y="308"/>
                  </a:lnTo>
                  <a:lnTo>
                    <a:pt x="1314" y="296"/>
                  </a:lnTo>
                  <a:lnTo>
                    <a:pt x="1303" y="284"/>
                  </a:lnTo>
                  <a:lnTo>
                    <a:pt x="1291" y="273"/>
                  </a:lnTo>
                  <a:lnTo>
                    <a:pt x="1280" y="262"/>
                  </a:lnTo>
                  <a:lnTo>
                    <a:pt x="1267" y="251"/>
                  </a:lnTo>
                  <a:lnTo>
                    <a:pt x="1254" y="240"/>
                  </a:lnTo>
                  <a:lnTo>
                    <a:pt x="1241" y="230"/>
                  </a:lnTo>
                  <a:lnTo>
                    <a:pt x="1227" y="219"/>
                  </a:lnTo>
                  <a:lnTo>
                    <a:pt x="1213" y="209"/>
                  </a:lnTo>
                  <a:lnTo>
                    <a:pt x="1199" y="199"/>
                  </a:lnTo>
                  <a:lnTo>
                    <a:pt x="1184" y="190"/>
                  </a:lnTo>
                  <a:lnTo>
                    <a:pt x="1170" y="181"/>
                  </a:lnTo>
                  <a:lnTo>
                    <a:pt x="1158" y="173"/>
                  </a:lnTo>
                  <a:lnTo>
                    <a:pt x="1144" y="165"/>
                  </a:lnTo>
                  <a:lnTo>
                    <a:pt x="1129" y="157"/>
                  </a:lnTo>
                  <a:lnTo>
                    <a:pt x="1115" y="149"/>
                  </a:lnTo>
                  <a:lnTo>
                    <a:pt x="1101" y="141"/>
                  </a:lnTo>
                  <a:lnTo>
                    <a:pt x="1086" y="134"/>
                  </a:lnTo>
                  <a:lnTo>
                    <a:pt x="1071" y="127"/>
                  </a:lnTo>
                  <a:lnTo>
                    <a:pt x="1056" y="119"/>
                  </a:lnTo>
                  <a:lnTo>
                    <a:pt x="1041" y="112"/>
                  </a:lnTo>
                  <a:lnTo>
                    <a:pt x="1025" y="107"/>
                  </a:lnTo>
                  <a:lnTo>
                    <a:pt x="1010" y="100"/>
                  </a:lnTo>
                  <a:lnTo>
                    <a:pt x="994" y="93"/>
                  </a:lnTo>
                  <a:lnTo>
                    <a:pt x="979" y="87"/>
                  </a:lnTo>
                  <a:lnTo>
                    <a:pt x="963" y="81"/>
                  </a:lnTo>
                  <a:lnTo>
                    <a:pt x="947" y="75"/>
                  </a:lnTo>
                  <a:lnTo>
                    <a:pt x="927" y="69"/>
                  </a:lnTo>
                  <a:lnTo>
                    <a:pt x="908" y="63"/>
                  </a:lnTo>
                  <a:lnTo>
                    <a:pt x="888" y="57"/>
                  </a:lnTo>
                  <a:lnTo>
                    <a:pt x="868" y="51"/>
                  </a:lnTo>
                  <a:lnTo>
                    <a:pt x="848" y="45"/>
                  </a:lnTo>
                  <a:lnTo>
                    <a:pt x="828" y="41"/>
                  </a:lnTo>
                  <a:lnTo>
                    <a:pt x="807" y="36"/>
                  </a:lnTo>
                  <a:lnTo>
                    <a:pt x="788" y="32"/>
                  </a:lnTo>
                  <a:lnTo>
                    <a:pt x="767" y="27"/>
                  </a:lnTo>
                  <a:lnTo>
                    <a:pt x="747" y="24"/>
                  </a:lnTo>
                  <a:lnTo>
                    <a:pt x="727" y="20"/>
                  </a:lnTo>
                  <a:lnTo>
                    <a:pt x="707" y="17"/>
                  </a:lnTo>
                  <a:lnTo>
                    <a:pt x="686" y="13"/>
                  </a:lnTo>
                  <a:lnTo>
                    <a:pt x="667" y="11"/>
                  </a:lnTo>
                  <a:lnTo>
                    <a:pt x="646" y="9"/>
                  </a:lnTo>
                  <a:lnTo>
                    <a:pt x="626" y="6"/>
                  </a:lnTo>
                  <a:lnTo>
                    <a:pt x="602" y="4"/>
                  </a:lnTo>
                  <a:lnTo>
                    <a:pt x="579" y="3"/>
                  </a:lnTo>
                  <a:lnTo>
                    <a:pt x="556" y="2"/>
                  </a:lnTo>
                  <a:lnTo>
                    <a:pt x="533" y="0"/>
                  </a:lnTo>
                  <a:lnTo>
                    <a:pt x="510" y="0"/>
                  </a:lnTo>
                  <a:lnTo>
                    <a:pt x="487" y="0"/>
                  </a:lnTo>
                  <a:lnTo>
                    <a:pt x="465" y="0"/>
                  </a:lnTo>
                  <a:lnTo>
                    <a:pt x="443" y="2"/>
                  </a:lnTo>
                  <a:lnTo>
                    <a:pt x="421" y="4"/>
                  </a:lnTo>
                  <a:lnTo>
                    <a:pt x="401" y="6"/>
                  </a:lnTo>
                  <a:lnTo>
                    <a:pt x="380" y="9"/>
                  </a:lnTo>
                  <a:lnTo>
                    <a:pt x="359" y="12"/>
                  </a:lnTo>
                  <a:lnTo>
                    <a:pt x="340" y="15"/>
                  </a:lnTo>
                  <a:lnTo>
                    <a:pt x="320" y="20"/>
                  </a:lnTo>
                  <a:lnTo>
                    <a:pt x="300" y="25"/>
                  </a:lnTo>
                  <a:lnTo>
                    <a:pt x="282" y="29"/>
                  </a:lnTo>
                  <a:lnTo>
                    <a:pt x="267" y="34"/>
                  </a:lnTo>
                  <a:lnTo>
                    <a:pt x="252" y="39"/>
                  </a:lnTo>
                  <a:lnTo>
                    <a:pt x="237" y="44"/>
                  </a:lnTo>
                  <a:lnTo>
                    <a:pt x="223" y="50"/>
                  </a:lnTo>
                  <a:lnTo>
                    <a:pt x="211" y="56"/>
                  </a:lnTo>
                  <a:lnTo>
                    <a:pt x="197" y="62"/>
                  </a:lnTo>
                  <a:lnTo>
                    <a:pt x="184" y="69"/>
                  </a:lnTo>
                  <a:lnTo>
                    <a:pt x="173" y="75"/>
                  </a:lnTo>
                  <a:lnTo>
                    <a:pt x="160" y="83"/>
                  </a:lnTo>
                  <a:lnTo>
                    <a:pt x="150" y="92"/>
                  </a:lnTo>
                  <a:lnTo>
                    <a:pt x="138" y="100"/>
                  </a:lnTo>
                  <a:lnTo>
                    <a:pt x="128" y="109"/>
                  </a:lnTo>
                  <a:lnTo>
                    <a:pt x="118" y="117"/>
                  </a:lnTo>
                  <a:lnTo>
                    <a:pt x="109" y="127"/>
                  </a:lnTo>
                  <a:lnTo>
                    <a:pt x="101" y="137"/>
                  </a:lnTo>
                  <a:lnTo>
                    <a:pt x="93" y="147"/>
                  </a:lnTo>
                  <a:lnTo>
                    <a:pt x="74" y="176"/>
                  </a:lnTo>
                  <a:lnTo>
                    <a:pt x="59" y="206"/>
                  </a:lnTo>
                  <a:lnTo>
                    <a:pt x="46" y="237"/>
                  </a:lnTo>
                  <a:lnTo>
                    <a:pt x="37" y="268"/>
                  </a:lnTo>
                  <a:lnTo>
                    <a:pt x="31" y="299"/>
                  </a:lnTo>
                  <a:lnTo>
                    <a:pt x="27" y="330"/>
                  </a:lnTo>
                  <a:lnTo>
                    <a:pt x="26" y="362"/>
                  </a:lnTo>
                  <a:lnTo>
                    <a:pt x="29" y="394"/>
                  </a:lnTo>
                  <a:lnTo>
                    <a:pt x="35" y="440"/>
                  </a:lnTo>
                  <a:lnTo>
                    <a:pt x="47" y="483"/>
                  </a:lnTo>
                  <a:lnTo>
                    <a:pt x="62" y="524"/>
                  </a:lnTo>
                  <a:lnTo>
                    <a:pt x="80" y="562"/>
                  </a:lnTo>
                  <a:lnTo>
                    <a:pt x="102" y="595"/>
                  </a:lnTo>
                  <a:lnTo>
                    <a:pt x="125" y="624"/>
                  </a:lnTo>
                  <a:lnTo>
                    <a:pt x="151" y="646"/>
                  </a:lnTo>
                  <a:lnTo>
                    <a:pt x="176" y="663"/>
                  </a:lnTo>
                  <a:lnTo>
                    <a:pt x="201" y="678"/>
                  </a:lnTo>
                  <a:lnTo>
                    <a:pt x="219" y="692"/>
                  </a:lnTo>
                  <a:lnTo>
                    <a:pt x="230" y="706"/>
                  </a:lnTo>
                  <a:lnTo>
                    <a:pt x="235" y="720"/>
                  </a:lnTo>
                  <a:lnTo>
                    <a:pt x="235" y="734"/>
                  </a:lnTo>
                  <a:lnTo>
                    <a:pt x="230" y="747"/>
                  </a:lnTo>
                  <a:lnTo>
                    <a:pt x="221" y="761"/>
                  </a:lnTo>
                  <a:lnTo>
                    <a:pt x="208" y="777"/>
                  </a:lnTo>
                  <a:lnTo>
                    <a:pt x="192" y="794"/>
                  </a:lnTo>
                  <a:lnTo>
                    <a:pt x="175" y="810"/>
                  </a:lnTo>
                  <a:lnTo>
                    <a:pt x="155" y="828"/>
                  </a:lnTo>
                  <a:lnTo>
                    <a:pt x="135" y="849"/>
                  </a:lnTo>
                  <a:lnTo>
                    <a:pt x="113" y="870"/>
                  </a:lnTo>
                  <a:lnTo>
                    <a:pt x="92" y="894"/>
                  </a:lnTo>
                  <a:lnTo>
                    <a:pt x="71" y="919"/>
                  </a:lnTo>
                  <a:lnTo>
                    <a:pt x="53" y="947"/>
                  </a:lnTo>
                  <a:close/>
                </a:path>
              </a:pathLst>
            </a:custGeom>
            <a:solidFill>
              <a:srgbClr val="FFB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600" b="1" dirty="0"/>
            </a:p>
            <a:p>
              <a:pPr algn="ctr" eaLnBrk="1" hangingPunct="1"/>
              <a:endParaRPr lang="en-US" sz="1200" dirty="0"/>
            </a:p>
            <a:p>
              <a:pPr algn="ctr" eaLnBrk="1" hangingPunct="1"/>
              <a:endParaRPr lang="en-US" sz="1200" dirty="0"/>
            </a:p>
            <a:p>
              <a:pPr algn="ctr" eaLnBrk="1" hangingPunct="1"/>
              <a:endParaRPr lang="en-US" sz="1200" dirty="0"/>
            </a:p>
            <a:p>
              <a:pPr algn="ctr" eaLnBrk="1" hangingPunct="1"/>
              <a:endParaRPr lang="en-US" sz="1200" dirty="0"/>
            </a:p>
            <a:p>
              <a:pPr algn="ctr" eaLnBrk="1" hangingPunct="1"/>
              <a:endParaRPr lang="en-US" sz="1200" dirty="0"/>
            </a:p>
            <a:p>
              <a:pPr algn="ctr" eaLnBrk="1" hangingPunct="1"/>
              <a:r>
                <a:rPr lang="en-US" sz="1400" b="1" dirty="0"/>
                <a:t>EXTERNAL &amp; INTERNAL CONTENT</a:t>
              </a:r>
            </a:p>
          </p:txBody>
        </p:sp>
        <p:sp>
          <p:nvSpPr>
            <p:cNvPr id="28685" name="Freeform 167"/>
            <p:cNvSpPr>
              <a:spLocks/>
            </p:cNvSpPr>
            <p:nvPr/>
          </p:nvSpPr>
          <p:spPr bwMode="auto">
            <a:xfrm>
              <a:off x="3653" y="1971"/>
              <a:ext cx="67" cy="27"/>
            </a:xfrm>
            <a:custGeom>
              <a:avLst/>
              <a:gdLst>
                <a:gd name="T0" fmla="*/ 0 w 135"/>
                <a:gd name="T1" fmla="*/ 1 h 55"/>
                <a:gd name="T2" fmla="*/ 0 w 135"/>
                <a:gd name="T3" fmla="*/ 1 h 55"/>
                <a:gd name="T4" fmla="*/ 0 w 135"/>
                <a:gd name="T5" fmla="*/ 1 h 55"/>
                <a:gd name="T6" fmla="*/ 0 w 135"/>
                <a:gd name="T7" fmla="*/ 0 h 55"/>
                <a:gd name="T8" fmla="*/ 1 w 135"/>
                <a:gd name="T9" fmla="*/ 0 h 55"/>
                <a:gd name="T10" fmla="*/ 1 w 135"/>
                <a:gd name="T11" fmla="*/ 0 h 55"/>
                <a:gd name="T12" fmla="*/ 2 w 135"/>
                <a:gd name="T13" fmla="*/ 0 h 55"/>
                <a:gd name="T14" fmla="*/ 3 w 135"/>
                <a:gd name="T15" fmla="*/ 0 h 55"/>
                <a:gd name="T16" fmla="*/ 3 w 135"/>
                <a:gd name="T17" fmla="*/ 0 h 55"/>
                <a:gd name="T18" fmla="*/ 4 w 135"/>
                <a:gd name="T19" fmla="*/ 1 h 55"/>
                <a:gd name="T20" fmla="*/ 4 w 135"/>
                <a:gd name="T21" fmla="*/ 1 h 55"/>
                <a:gd name="T22" fmla="*/ 3 w 135"/>
                <a:gd name="T23" fmla="*/ 1 h 55"/>
                <a:gd name="T24" fmla="*/ 3 w 135"/>
                <a:gd name="T25" fmla="*/ 1 h 55"/>
                <a:gd name="T26" fmla="*/ 3 w 135"/>
                <a:gd name="T27" fmla="*/ 1 h 55"/>
                <a:gd name="T28" fmla="*/ 2 w 135"/>
                <a:gd name="T29" fmla="*/ 1 h 55"/>
                <a:gd name="T30" fmla="*/ 2 w 135"/>
                <a:gd name="T31" fmla="*/ 1 h 55"/>
                <a:gd name="T32" fmla="*/ 1 w 135"/>
                <a:gd name="T33" fmla="*/ 1 h 55"/>
                <a:gd name="T34" fmla="*/ 1 w 135"/>
                <a:gd name="T35" fmla="*/ 1 h 55"/>
                <a:gd name="T36" fmla="*/ 0 w 135"/>
                <a:gd name="T37" fmla="*/ 1 h 5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5" h="55">
                  <a:moveTo>
                    <a:pt x="0" y="39"/>
                  </a:moveTo>
                  <a:lnTo>
                    <a:pt x="2" y="37"/>
                  </a:lnTo>
                  <a:lnTo>
                    <a:pt x="10" y="32"/>
                  </a:lnTo>
                  <a:lnTo>
                    <a:pt x="22" y="24"/>
                  </a:lnTo>
                  <a:lnTo>
                    <a:pt x="37" y="16"/>
                  </a:lnTo>
                  <a:lnTo>
                    <a:pt x="55" y="8"/>
                  </a:lnTo>
                  <a:lnTo>
                    <a:pt x="75" y="2"/>
                  </a:lnTo>
                  <a:lnTo>
                    <a:pt x="97" y="0"/>
                  </a:lnTo>
                  <a:lnTo>
                    <a:pt x="119" y="1"/>
                  </a:lnTo>
                  <a:lnTo>
                    <a:pt x="135" y="44"/>
                  </a:lnTo>
                  <a:lnTo>
                    <a:pt x="133" y="44"/>
                  </a:lnTo>
                  <a:lnTo>
                    <a:pt x="125" y="43"/>
                  </a:lnTo>
                  <a:lnTo>
                    <a:pt x="113" y="42"/>
                  </a:lnTo>
                  <a:lnTo>
                    <a:pt x="99" y="42"/>
                  </a:lnTo>
                  <a:lnTo>
                    <a:pt x="84" y="42"/>
                  </a:lnTo>
                  <a:lnTo>
                    <a:pt x="69" y="44"/>
                  </a:lnTo>
                  <a:lnTo>
                    <a:pt x="55" y="49"/>
                  </a:lnTo>
                  <a:lnTo>
                    <a:pt x="44" y="5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6" name="Freeform 168"/>
            <p:cNvSpPr>
              <a:spLocks/>
            </p:cNvSpPr>
            <p:nvPr/>
          </p:nvSpPr>
          <p:spPr bwMode="auto">
            <a:xfrm>
              <a:off x="3252" y="1679"/>
              <a:ext cx="8" cy="10"/>
            </a:xfrm>
            <a:custGeom>
              <a:avLst/>
              <a:gdLst>
                <a:gd name="T0" fmla="*/ 0 w 16"/>
                <a:gd name="T1" fmla="*/ 1 h 19"/>
                <a:gd name="T2" fmla="*/ 1 w 16"/>
                <a:gd name="T3" fmla="*/ 0 h 19"/>
                <a:gd name="T4" fmla="*/ 1 w 16"/>
                <a:gd name="T5" fmla="*/ 1 h 19"/>
                <a:gd name="T6" fmla="*/ 1 w 16"/>
                <a:gd name="T7" fmla="*/ 1 h 19"/>
                <a:gd name="T8" fmla="*/ 0 w 16"/>
                <a:gd name="T9" fmla="*/ 1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9">
                  <a:moveTo>
                    <a:pt x="0" y="11"/>
                  </a:moveTo>
                  <a:lnTo>
                    <a:pt x="8" y="0"/>
                  </a:lnTo>
                  <a:lnTo>
                    <a:pt x="16" y="8"/>
                  </a:lnTo>
                  <a:lnTo>
                    <a:pt x="8" y="1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7" name="Freeform 169"/>
            <p:cNvSpPr>
              <a:spLocks/>
            </p:cNvSpPr>
            <p:nvPr/>
          </p:nvSpPr>
          <p:spPr bwMode="auto">
            <a:xfrm>
              <a:off x="3260" y="1643"/>
              <a:ext cx="28" cy="35"/>
            </a:xfrm>
            <a:custGeom>
              <a:avLst/>
              <a:gdLst>
                <a:gd name="T0" fmla="*/ 0 w 58"/>
                <a:gd name="T1" fmla="*/ 0 h 71"/>
                <a:gd name="T2" fmla="*/ 0 w 58"/>
                <a:gd name="T3" fmla="*/ 0 h 71"/>
                <a:gd name="T4" fmla="*/ 1 w 58"/>
                <a:gd name="T5" fmla="*/ 0 h 71"/>
                <a:gd name="T6" fmla="*/ 1 w 58"/>
                <a:gd name="T7" fmla="*/ 0 h 71"/>
                <a:gd name="T8" fmla="*/ 1 w 58"/>
                <a:gd name="T9" fmla="*/ 0 h 71"/>
                <a:gd name="T10" fmla="*/ 1 w 58"/>
                <a:gd name="T11" fmla="*/ 0 h 71"/>
                <a:gd name="T12" fmla="*/ 1 w 58"/>
                <a:gd name="T13" fmla="*/ 1 h 71"/>
                <a:gd name="T14" fmla="*/ 1 w 58"/>
                <a:gd name="T15" fmla="*/ 1 h 71"/>
                <a:gd name="T16" fmla="*/ 1 w 58"/>
                <a:gd name="T17" fmla="*/ 1 h 71"/>
                <a:gd name="T18" fmla="*/ 1 w 58"/>
                <a:gd name="T19" fmla="*/ 1 h 71"/>
                <a:gd name="T20" fmla="*/ 1 w 58"/>
                <a:gd name="T21" fmla="*/ 1 h 71"/>
                <a:gd name="T22" fmla="*/ 0 w 58"/>
                <a:gd name="T23" fmla="*/ 1 h 71"/>
                <a:gd name="T24" fmla="*/ 0 w 58"/>
                <a:gd name="T25" fmla="*/ 1 h 71"/>
                <a:gd name="T26" fmla="*/ 0 w 58"/>
                <a:gd name="T27" fmla="*/ 1 h 71"/>
                <a:gd name="T28" fmla="*/ 0 w 58"/>
                <a:gd name="T29" fmla="*/ 2 h 71"/>
                <a:gd name="T30" fmla="*/ 0 w 58"/>
                <a:gd name="T31" fmla="*/ 2 h 71"/>
                <a:gd name="T32" fmla="*/ 0 w 58"/>
                <a:gd name="T33" fmla="*/ 2 h 71"/>
                <a:gd name="T34" fmla="*/ 0 w 58"/>
                <a:gd name="T35" fmla="*/ 1 h 71"/>
                <a:gd name="T36" fmla="*/ 0 w 58"/>
                <a:gd name="T37" fmla="*/ 1 h 71"/>
                <a:gd name="T38" fmla="*/ 0 w 58"/>
                <a:gd name="T39" fmla="*/ 1 h 71"/>
                <a:gd name="T40" fmla="*/ 0 w 58"/>
                <a:gd name="T41" fmla="*/ 1 h 71"/>
                <a:gd name="T42" fmla="*/ 0 w 58"/>
                <a:gd name="T43" fmla="*/ 1 h 71"/>
                <a:gd name="T44" fmla="*/ 1 w 58"/>
                <a:gd name="T45" fmla="*/ 1 h 71"/>
                <a:gd name="T46" fmla="*/ 1 w 58"/>
                <a:gd name="T47" fmla="*/ 1 h 71"/>
                <a:gd name="T48" fmla="*/ 1 w 58"/>
                <a:gd name="T49" fmla="*/ 1 h 71"/>
                <a:gd name="T50" fmla="*/ 1 w 58"/>
                <a:gd name="T51" fmla="*/ 1 h 71"/>
                <a:gd name="T52" fmla="*/ 1 w 58"/>
                <a:gd name="T53" fmla="*/ 0 h 71"/>
                <a:gd name="T54" fmla="*/ 1 w 58"/>
                <a:gd name="T55" fmla="*/ 0 h 71"/>
                <a:gd name="T56" fmla="*/ 1 w 58"/>
                <a:gd name="T57" fmla="*/ 0 h 71"/>
                <a:gd name="T58" fmla="*/ 1 w 58"/>
                <a:gd name="T59" fmla="*/ 0 h 71"/>
                <a:gd name="T60" fmla="*/ 0 w 58"/>
                <a:gd name="T61" fmla="*/ 0 h 71"/>
                <a:gd name="T62" fmla="*/ 0 w 58"/>
                <a:gd name="T63" fmla="*/ 0 h 71"/>
                <a:gd name="T64" fmla="*/ 0 w 58"/>
                <a:gd name="T65" fmla="*/ 0 h 71"/>
                <a:gd name="T66" fmla="*/ 0 w 58"/>
                <a:gd name="T67" fmla="*/ 0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8" h="71">
                  <a:moveTo>
                    <a:pt x="11" y="15"/>
                  </a:moveTo>
                  <a:lnTo>
                    <a:pt x="14" y="9"/>
                  </a:lnTo>
                  <a:lnTo>
                    <a:pt x="19" y="6"/>
                  </a:lnTo>
                  <a:lnTo>
                    <a:pt x="24" y="3"/>
                  </a:lnTo>
                  <a:lnTo>
                    <a:pt x="29" y="1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4" y="4"/>
                  </a:lnTo>
                  <a:lnTo>
                    <a:pt x="49" y="8"/>
                  </a:lnTo>
                  <a:lnTo>
                    <a:pt x="52" y="13"/>
                  </a:lnTo>
                  <a:lnTo>
                    <a:pt x="56" y="18"/>
                  </a:lnTo>
                  <a:lnTo>
                    <a:pt x="57" y="22"/>
                  </a:lnTo>
                  <a:lnTo>
                    <a:pt x="58" y="28"/>
                  </a:lnTo>
                  <a:lnTo>
                    <a:pt x="58" y="33"/>
                  </a:lnTo>
                  <a:lnTo>
                    <a:pt x="57" y="38"/>
                  </a:lnTo>
                  <a:lnTo>
                    <a:pt x="54" y="43"/>
                  </a:lnTo>
                  <a:lnTo>
                    <a:pt x="51" y="47"/>
                  </a:lnTo>
                  <a:lnTo>
                    <a:pt x="49" y="51"/>
                  </a:lnTo>
                  <a:lnTo>
                    <a:pt x="46" y="53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39" y="57"/>
                  </a:lnTo>
                  <a:lnTo>
                    <a:pt x="36" y="57"/>
                  </a:lnTo>
                  <a:lnTo>
                    <a:pt x="31" y="58"/>
                  </a:lnTo>
                  <a:lnTo>
                    <a:pt x="27" y="59"/>
                  </a:lnTo>
                  <a:lnTo>
                    <a:pt x="23" y="59"/>
                  </a:lnTo>
                  <a:lnTo>
                    <a:pt x="20" y="60"/>
                  </a:lnTo>
                  <a:lnTo>
                    <a:pt x="18" y="61"/>
                  </a:lnTo>
                  <a:lnTo>
                    <a:pt x="15" y="62"/>
                  </a:lnTo>
                  <a:lnTo>
                    <a:pt x="13" y="64"/>
                  </a:lnTo>
                  <a:lnTo>
                    <a:pt x="12" y="66"/>
                  </a:lnTo>
                  <a:lnTo>
                    <a:pt x="9" y="68"/>
                  </a:lnTo>
                  <a:lnTo>
                    <a:pt x="7" y="71"/>
                  </a:lnTo>
                  <a:lnTo>
                    <a:pt x="0" y="64"/>
                  </a:lnTo>
                  <a:lnTo>
                    <a:pt x="3" y="60"/>
                  </a:lnTo>
                  <a:lnTo>
                    <a:pt x="5" y="57"/>
                  </a:lnTo>
                  <a:lnTo>
                    <a:pt x="7" y="54"/>
                  </a:lnTo>
                  <a:lnTo>
                    <a:pt x="9" y="52"/>
                  </a:lnTo>
                  <a:lnTo>
                    <a:pt x="12" y="51"/>
                  </a:lnTo>
                  <a:lnTo>
                    <a:pt x="15" y="50"/>
                  </a:lnTo>
                  <a:lnTo>
                    <a:pt x="20" y="49"/>
                  </a:lnTo>
                  <a:lnTo>
                    <a:pt x="24" y="47"/>
                  </a:lnTo>
                  <a:lnTo>
                    <a:pt x="30" y="46"/>
                  </a:lnTo>
                  <a:lnTo>
                    <a:pt x="31" y="46"/>
                  </a:lnTo>
                  <a:lnTo>
                    <a:pt x="34" y="46"/>
                  </a:lnTo>
                  <a:lnTo>
                    <a:pt x="35" y="46"/>
                  </a:lnTo>
                  <a:lnTo>
                    <a:pt x="36" y="45"/>
                  </a:lnTo>
                  <a:lnTo>
                    <a:pt x="38" y="44"/>
                  </a:lnTo>
                  <a:lnTo>
                    <a:pt x="39" y="43"/>
                  </a:lnTo>
                  <a:lnTo>
                    <a:pt x="42" y="42"/>
                  </a:lnTo>
                  <a:lnTo>
                    <a:pt x="43" y="39"/>
                  </a:lnTo>
                  <a:lnTo>
                    <a:pt x="44" y="37"/>
                  </a:lnTo>
                  <a:lnTo>
                    <a:pt x="46" y="34"/>
                  </a:lnTo>
                  <a:lnTo>
                    <a:pt x="47" y="31"/>
                  </a:lnTo>
                  <a:lnTo>
                    <a:pt x="47" y="28"/>
                  </a:lnTo>
                  <a:lnTo>
                    <a:pt x="47" y="26"/>
                  </a:lnTo>
                  <a:lnTo>
                    <a:pt x="46" y="22"/>
                  </a:lnTo>
                  <a:lnTo>
                    <a:pt x="44" y="19"/>
                  </a:lnTo>
                  <a:lnTo>
                    <a:pt x="42" y="16"/>
                  </a:lnTo>
                  <a:lnTo>
                    <a:pt x="38" y="14"/>
                  </a:lnTo>
                  <a:lnTo>
                    <a:pt x="35" y="12"/>
                  </a:lnTo>
                  <a:lnTo>
                    <a:pt x="31" y="12"/>
                  </a:lnTo>
                  <a:lnTo>
                    <a:pt x="27" y="13"/>
                  </a:lnTo>
                  <a:lnTo>
                    <a:pt x="24" y="15"/>
                  </a:lnTo>
                  <a:lnTo>
                    <a:pt x="22" y="16"/>
                  </a:lnTo>
                  <a:lnTo>
                    <a:pt x="20" y="19"/>
                  </a:lnTo>
                  <a:lnTo>
                    <a:pt x="18" y="22"/>
                  </a:lnTo>
                  <a:lnTo>
                    <a:pt x="11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8" name="Freeform 170"/>
            <p:cNvSpPr>
              <a:spLocks/>
            </p:cNvSpPr>
            <p:nvPr/>
          </p:nvSpPr>
          <p:spPr bwMode="auto">
            <a:xfrm>
              <a:off x="3314" y="1621"/>
              <a:ext cx="6" cy="5"/>
            </a:xfrm>
            <a:custGeom>
              <a:avLst/>
              <a:gdLst>
                <a:gd name="T0" fmla="*/ 1 w 10"/>
                <a:gd name="T1" fmla="*/ 1 h 9"/>
                <a:gd name="T2" fmla="*/ 1 w 10"/>
                <a:gd name="T3" fmla="*/ 1 h 9"/>
                <a:gd name="T4" fmla="*/ 1 w 10"/>
                <a:gd name="T5" fmla="*/ 1 h 9"/>
                <a:gd name="T6" fmla="*/ 1 w 10"/>
                <a:gd name="T7" fmla="*/ 1 h 9"/>
                <a:gd name="T8" fmla="*/ 1 w 10"/>
                <a:gd name="T9" fmla="*/ 0 h 9"/>
                <a:gd name="T10" fmla="*/ 0 w 10"/>
                <a:gd name="T11" fmla="*/ 1 h 9"/>
                <a:gd name="T12" fmla="*/ 1 w 10"/>
                <a:gd name="T13" fmla="*/ 1 h 9"/>
                <a:gd name="T14" fmla="*/ 1 w 10"/>
                <a:gd name="T15" fmla="*/ 1 h 9"/>
                <a:gd name="T16" fmla="*/ 1 w 10"/>
                <a:gd name="T17" fmla="*/ 1 h 9"/>
                <a:gd name="T18" fmla="*/ 1 w 10"/>
                <a:gd name="T19" fmla="*/ 1 h 9"/>
                <a:gd name="T20" fmla="*/ 1 w 10"/>
                <a:gd name="T21" fmla="*/ 1 h 9"/>
                <a:gd name="T22" fmla="*/ 1 w 10"/>
                <a:gd name="T23" fmla="*/ 1 h 9"/>
                <a:gd name="T24" fmla="*/ 1 w 10"/>
                <a:gd name="T25" fmla="*/ 1 h 9"/>
                <a:gd name="T26" fmla="*/ 1 w 10"/>
                <a:gd name="T27" fmla="*/ 1 h 9"/>
                <a:gd name="T28" fmla="*/ 1 w 10"/>
                <a:gd name="T29" fmla="*/ 1 h 9"/>
                <a:gd name="T30" fmla="*/ 1 w 10"/>
                <a:gd name="T31" fmla="*/ 1 h 9"/>
                <a:gd name="T32" fmla="*/ 1 w 10"/>
                <a:gd name="T33" fmla="*/ 1 h 9"/>
                <a:gd name="T34" fmla="*/ 1 w 10"/>
                <a:gd name="T35" fmla="*/ 1 h 9"/>
                <a:gd name="T36" fmla="*/ 1 w 10"/>
                <a:gd name="T37" fmla="*/ 1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lnTo>
                    <a:pt x="8" y="3"/>
                  </a:lnTo>
                  <a:lnTo>
                    <a:pt x="7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7"/>
                  </a:lnTo>
                  <a:lnTo>
                    <a:pt x="4" y="8"/>
                  </a:lnTo>
                  <a:lnTo>
                    <a:pt x="5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9" name="Freeform 171"/>
            <p:cNvSpPr>
              <a:spLocks/>
            </p:cNvSpPr>
            <p:nvPr/>
          </p:nvSpPr>
          <p:spPr bwMode="auto">
            <a:xfrm>
              <a:off x="3301" y="1596"/>
              <a:ext cx="44" cy="41"/>
            </a:xfrm>
            <a:custGeom>
              <a:avLst/>
              <a:gdLst>
                <a:gd name="T0" fmla="*/ 1 w 89"/>
                <a:gd name="T1" fmla="*/ 2 h 83"/>
                <a:gd name="T2" fmla="*/ 0 w 89"/>
                <a:gd name="T3" fmla="*/ 2 h 83"/>
                <a:gd name="T4" fmla="*/ 0 w 89"/>
                <a:gd name="T5" fmla="*/ 1 h 83"/>
                <a:gd name="T6" fmla="*/ 0 w 89"/>
                <a:gd name="T7" fmla="*/ 1 h 83"/>
                <a:gd name="T8" fmla="*/ 0 w 89"/>
                <a:gd name="T9" fmla="*/ 0 h 83"/>
                <a:gd name="T10" fmla="*/ 1 w 89"/>
                <a:gd name="T11" fmla="*/ 0 h 83"/>
                <a:gd name="T12" fmla="*/ 1 w 89"/>
                <a:gd name="T13" fmla="*/ 0 h 83"/>
                <a:gd name="T14" fmla="*/ 2 w 89"/>
                <a:gd name="T15" fmla="*/ 0 h 83"/>
                <a:gd name="T16" fmla="*/ 2 w 89"/>
                <a:gd name="T17" fmla="*/ 1 h 83"/>
                <a:gd name="T18" fmla="*/ 2 w 89"/>
                <a:gd name="T19" fmla="*/ 1 h 83"/>
                <a:gd name="T20" fmla="*/ 2 w 89"/>
                <a:gd name="T21" fmla="*/ 1 h 83"/>
                <a:gd name="T22" fmla="*/ 1 w 89"/>
                <a:gd name="T23" fmla="*/ 1 h 83"/>
                <a:gd name="T24" fmla="*/ 1 w 89"/>
                <a:gd name="T25" fmla="*/ 1 h 83"/>
                <a:gd name="T26" fmla="*/ 1 w 89"/>
                <a:gd name="T27" fmla="*/ 1 h 83"/>
                <a:gd name="T28" fmla="*/ 1 w 89"/>
                <a:gd name="T29" fmla="*/ 1 h 83"/>
                <a:gd name="T30" fmla="*/ 1 w 89"/>
                <a:gd name="T31" fmla="*/ 1 h 83"/>
                <a:gd name="T32" fmla="*/ 1 w 89"/>
                <a:gd name="T33" fmla="*/ 1 h 83"/>
                <a:gd name="T34" fmla="*/ 2 w 89"/>
                <a:gd name="T35" fmla="*/ 0 h 83"/>
                <a:gd name="T36" fmla="*/ 1 w 89"/>
                <a:gd name="T37" fmla="*/ 0 h 83"/>
                <a:gd name="T38" fmla="*/ 1 w 89"/>
                <a:gd name="T39" fmla="*/ 0 h 83"/>
                <a:gd name="T40" fmla="*/ 1 w 89"/>
                <a:gd name="T41" fmla="*/ 0 h 83"/>
                <a:gd name="T42" fmla="*/ 1 w 89"/>
                <a:gd name="T43" fmla="*/ 0 h 83"/>
                <a:gd name="T44" fmla="*/ 0 w 89"/>
                <a:gd name="T45" fmla="*/ 0 h 83"/>
                <a:gd name="T46" fmla="*/ 0 w 89"/>
                <a:gd name="T47" fmla="*/ 1 h 83"/>
                <a:gd name="T48" fmla="*/ 0 w 89"/>
                <a:gd name="T49" fmla="*/ 1 h 83"/>
                <a:gd name="T50" fmla="*/ 0 w 89"/>
                <a:gd name="T51" fmla="*/ 1 h 83"/>
                <a:gd name="T52" fmla="*/ 0 w 89"/>
                <a:gd name="T53" fmla="*/ 1 h 83"/>
                <a:gd name="T54" fmla="*/ 0 w 89"/>
                <a:gd name="T55" fmla="*/ 1 h 83"/>
                <a:gd name="T56" fmla="*/ 0 w 89"/>
                <a:gd name="T57" fmla="*/ 1 h 83"/>
                <a:gd name="T58" fmla="*/ 1 w 89"/>
                <a:gd name="T59" fmla="*/ 1 h 83"/>
                <a:gd name="T60" fmla="*/ 1 w 89"/>
                <a:gd name="T61" fmla="*/ 0 h 83"/>
                <a:gd name="T62" fmla="*/ 1 w 89"/>
                <a:gd name="T63" fmla="*/ 0 h 83"/>
                <a:gd name="T64" fmla="*/ 1 w 89"/>
                <a:gd name="T65" fmla="*/ 0 h 83"/>
                <a:gd name="T66" fmla="*/ 1 w 89"/>
                <a:gd name="T67" fmla="*/ 0 h 83"/>
                <a:gd name="T68" fmla="*/ 1 w 89"/>
                <a:gd name="T69" fmla="*/ 1 h 83"/>
                <a:gd name="T70" fmla="*/ 1 w 89"/>
                <a:gd name="T71" fmla="*/ 1 h 83"/>
                <a:gd name="T72" fmla="*/ 1 w 89"/>
                <a:gd name="T73" fmla="*/ 1 h 83"/>
                <a:gd name="T74" fmla="*/ 1 w 89"/>
                <a:gd name="T75" fmla="*/ 1 h 83"/>
                <a:gd name="T76" fmla="*/ 1 w 89"/>
                <a:gd name="T77" fmla="*/ 1 h 83"/>
                <a:gd name="T78" fmla="*/ 1 w 89"/>
                <a:gd name="T79" fmla="*/ 1 h 83"/>
                <a:gd name="T80" fmla="*/ 1 w 89"/>
                <a:gd name="T81" fmla="*/ 1 h 83"/>
                <a:gd name="T82" fmla="*/ 1 w 89"/>
                <a:gd name="T83" fmla="*/ 1 h 83"/>
                <a:gd name="T84" fmla="*/ 1 w 89"/>
                <a:gd name="T85" fmla="*/ 1 h 83"/>
                <a:gd name="T86" fmla="*/ 1 w 89"/>
                <a:gd name="T87" fmla="*/ 1 h 83"/>
                <a:gd name="T88" fmla="*/ 1 w 89"/>
                <a:gd name="T89" fmla="*/ 1 h 83"/>
                <a:gd name="T90" fmla="*/ 1 w 89"/>
                <a:gd name="T91" fmla="*/ 2 h 83"/>
                <a:gd name="T92" fmla="*/ 2 w 89"/>
                <a:gd name="T93" fmla="*/ 2 h 83"/>
                <a:gd name="T94" fmla="*/ 2 w 89"/>
                <a:gd name="T95" fmla="*/ 1 h 83"/>
                <a:gd name="T96" fmla="*/ 2 w 89"/>
                <a:gd name="T97" fmla="*/ 1 h 83"/>
                <a:gd name="T98" fmla="*/ 2 w 89"/>
                <a:gd name="T99" fmla="*/ 0 h 83"/>
                <a:gd name="T100" fmla="*/ 2 w 89"/>
                <a:gd name="T101" fmla="*/ 0 h 83"/>
                <a:gd name="T102" fmla="*/ 1 w 89"/>
                <a:gd name="T103" fmla="*/ 0 h 83"/>
                <a:gd name="T104" fmla="*/ 1 w 89"/>
                <a:gd name="T105" fmla="*/ 0 h 83"/>
                <a:gd name="T106" fmla="*/ 0 w 89"/>
                <a:gd name="T107" fmla="*/ 0 h 83"/>
                <a:gd name="T108" fmla="*/ 0 w 89"/>
                <a:gd name="T109" fmla="*/ 0 h 83"/>
                <a:gd name="T110" fmla="*/ 0 w 89"/>
                <a:gd name="T111" fmla="*/ 1 h 83"/>
                <a:gd name="T112" fmla="*/ 0 w 89"/>
                <a:gd name="T113" fmla="*/ 2 h 83"/>
                <a:gd name="T114" fmla="*/ 1 w 89"/>
                <a:gd name="T115" fmla="*/ 2 h 83"/>
                <a:gd name="T116" fmla="*/ 1 w 89"/>
                <a:gd name="T117" fmla="*/ 2 h 83"/>
                <a:gd name="T118" fmla="*/ 2 w 89"/>
                <a:gd name="T119" fmla="*/ 2 h 83"/>
                <a:gd name="T120" fmla="*/ 2 w 89"/>
                <a:gd name="T121" fmla="*/ 2 h 83"/>
                <a:gd name="T122" fmla="*/ 1 w 89"/>
                <a:gd name="T123" fmla="*/ 2 h 8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89" h="83">
                  <a:moveTo>
                    <a:pt x="52" y="77"/>
                  </a:moveTo>
                  <a:lnTo>
                    <a:pt x="49" y="77"/>
                  </a:lnTo>
                  <a:lnTo>
                    <a:pt x="44" y="77"/>
                  </a:lnTo>
                  <a:lnTo>
                    <a:pt x="40" y="77"/>
                  </a:lnTo>
                  <a:lnTo>
                    <a:pt x="36" y="76"/>
                  </a:lnTo>
                  <a:lnTo>
                    <a:pt x="28" y="72"/>
                  </a:lnTo>
                  <a:lnTo>
                    <a:pt x="21" y="68"/>
                  </a:lnTo>
                  <a:lnTo>
                    <a:pt x="15" y="63"/>
                  </a:lnTo>
                  <a:lnTo>
                    <a:pt x="12" y="58"/>
                  </a:lnTo>
                  <a:lnTo>
                    <a:pt x="9" y="52"/>
                  </a:lnTo>
                  <a:lnTo>
                    <a:pt x="8" y="45"/>
                  </a:lnTo>
                  <a:lnTo>
                    <a:pt x="8" y="39"/>
                  </a:lnTo>
                  <a:lnTo>
                    <a:pt x="9" y="33"/>
                  </a:lnTo>
                  <a:lnTo>
                    <a:pt x="12" y="26"/>
                  </a:lnTo>
                  <a:lnTo>
                    <a:pt x="15" y="21"/>
                  </a:lnTo>
                  <a:lnTo>
                    <a:pt x="20" y="15"/>
                  </a:lnTo>
                  <a:lnTo>
                    <a:pt x="26" y="11"/>
                  </a:lnTo>
                  <a:lnTo>
                    <a:pt x="32" y="8"/>
                  </a:lnTo>
                  <a:lnTo>
                    <a:pt x="40" y="7"/>
                  </a:lnTo>
                  <a:lnTo>
                    <a:pt x="49" y="7"/>
                  </a:lnTo>
                  <a:lnTo>
                    <a:pt x="58" y="9"/>
                  </a:lnTo>
                  <a:lnTo>
                    <a:pt x="65" y="11"/>
                  </a:lnTo>
                  <a:lnTo>
                    <a:pt x="70" y="14"/>
                  </a:lnTo>
                  <a:lnTo>
                    <a:pt x="75" y="17"/>
                  </a:lnTo>
                  <a:lnTo>
                    <a:pt x="79" y="22"/>
                  </a:lnTo>
                  <a:lnTo>
                    <a:pt x="81" y="28"/>
                  </a:lnTo>
                  <a:lnTo>
                    <a:pt x="82" y="32"/>
                  </a:lnTo>
                  <a:lnTo>
                    <a:pt x="82" y="38"/>
                  </a:lnTo>
                  <a:lnTo>
                    <a:pt x="81" y="44"/>
                  </a:lnTo>
                  <a:lnTo>
                    <a:pt x="79" y="48"/>
                  </a:lnTo>
                  <a:lnTo>
                    <a:pt x="77" y="52"/>
                  </a:lnTo>
                  <a:lnTo>
                    <a:pt x="75" y="55"/>
                  </a:lnTo>
                  <a:lnTo>
                    <a:pt x="72" y="58"/>
                  </a:lnTo>
                  <a:lnTo>
                    <a:pt x="68" y="60"/>
                  </a:lnTo>
                  <a:lnTo>
                    <a:pt x="66" y="61"/>
                  </a:lnTo>
                  <a:lnTo>
                    <a:pt x="62" y="61"/>
                  </a:lnTo>
                  <a:lnTo>
                    <a:pt x="59" y="61"/>
                  </a:lnTo>
                  <a:lnTo>
                    <a:pt x="58" y="60"/>
                  </a:lnTo>
                  <a:lnTo>
                    <a:pt x="57" y="59"/>
                  </a:lnTo>
                  <a:lnTo>
                    <a:pt x="55" y="58"/>
                  </a:lnTo>
                  <a:lnTo>
                    <a:pt x="55" y="56"/>
                  </a:lnTo>
                  <a:lnTo>
                    <a:pt x="57" y="55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8" y="52"/>
                  </a:lnTo>
                  <a:lnTo>
                    <a:pt x="59" y="51"/>
                  </a:lnTo>
                  <a:lnTo>
                    <a:pt x="59" y="49"/>
                  </a:lnTo>
                  <a:lnTo>
                    <a:pt x="60" y="48"/>
                  </a:lnTo>
                  <a:lnTo>
                    <a:pt x="73" y="28"/>
                  </a:lnTo>
                  <a:lnTo>
                    <a:pt x="66" y="26"/>
                  </a:lnTo>
                  <a:lnTo>
                    <a:pt x="60" y="33"/>
                  </a:lnTo>
                  <a:lnTo>
                    <a:pt x="61" y="31"/>
                  </a:lnTo>
                  <a:lnTo>
                    <a:pt x="61" y="29"/>
                  </a:lnTo>
                  <a:lnTo>
                    <a:pt x="60" y="28"/>
                  </a:lnTo>
                  <a:lnTo>
                    <a:pt x="59" y="25"/>
                  </a:lnTo>
                  <a:lnTo>
                    <a:pt x="58" y="24"/>
                  </a:lnTo>
                  <a:lnTo>
                    <a:pt x="55" y="22"/>
                  </a:lnTo>
                  <a:lnTo>
                    <a:pt x="53" y="21"/>
                  </a:lnTo>
                  <a:lnTo>
                    <a:pt x="51" y="19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39" y="21"/>
                  </a:lnTo>
                  <a:lnTo>
                    <a:pt x="35" y="23"/>
                  </a:lnTo>
                  <a:lnTo>
                    <a:pt x="30" y="26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23" y="39"/>
                  </a:lnTo>
                  <a:lnTo>
                    <a:pt x="22" y="43"/>
                  </a:lnTo>
                  <a:lnTo>
                    <a:pt x="22" y="46"/>
                  </a:lnTo>
                  <a:lnTo>
                    <a:pt x="22" y="49"/>
                  </a:lnTo>
                  <a:lnTo>
                    <a:pt x="23" y="52"/>
                  </a:lnTo>
                  <a:lnTo>
                    <a:pt x="24" y="53"/>
                  </a:lnTo>
                  <a:lnTo>
                    <a:pt x="26" y="54"/>
                  </a:lnTo>
                  <a:lnTo>
                    <a:pt x="26" y="55"/>
                  </a:lnTo>
                  <a:lnTo>
                    <a:pt x="27" y="56"/>
                  </a:lnTo>
                  <a:lnTo>
                    <a:pt x="31" y="51"/>
                  </a:lnTo>
                  <a:lnTo>
                    <a:pt x="30" y="48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1" y="43"/>
                  </a:lnTo>
                  <a:lnTo>
                    <a:pt x="32" y="39"/>
                  </a:lnTo>
                  <a:lnTo>
                    <a:pt x="35" y="36"/>
                  </a:lnTo>
                  <a:lnTo>
                    <a:pt x="37" y="32"/>
                  </a:lnTo>
                  <a:lnTo>
                    <a:pt x="39" y="30"/>
                  </a:lnTo>
                  <a:lnTo>
                    <a:pt x="43" y="28"/>
                  </a:lnTo>
                  <a:lnTo>
                    <a:pt x="46" y="25"/>
                  </a:lnTo>
                  <a:lnTo>
                    <a:pt x="49" y="25"/>
                  </a:lnTo>
                  <a:lnTo>
                    <a:pt x="52" y="25"/>
                  </a:lnTo>
                  <a:lnTo>
                    <a:pt x="53" y="26"/>
                  </a:lnTo>
                  <a:lnTo>
                    <a:pt x="54" y="28"/>
                  </a:lnTo>
                  <a:lnTo>
                    <a:pt x="55" y="29"/>
                  </a:lnTo>
                  <a:lnTo>
                    <a:pt x="57" y="30"/>
                  </a:lnTo>
                  <a:lnTo>
                    <a:pt x="58" y="31"/>
                  </a:lnTo>
                  <a:lnTo>
                    <a:pt x="58" y="33"/>
                  </a:lnTo>
                  <a:lnTo>
                    <a:pt x="58" y="34"/>
                  </a:lnTo>
                  <a:lnTo>
                    <a:pt x="57" y="37"/>
                  </a:lnTo>
                  <a:lnTo>
                    <a:pt x="55" y="39"/>
                  </a:lnTo>
                  <a:lnTo>
                    <a:pt x="54" y="43"/>
                  </a:lnTo>
                  <a:lnTo>
                    <a:pt x="52" y="46"/>
                  </a:lnTo>
                  <a:lnTo>
                    <a:pt x="49" y="49"/>
                  </a:lnTo>
                  <a:lnTo>
                    <a:pt x="46" y="52"/>
                  </a:lnTo>
                  <a:lnTo>
                    <a:pt x="43" y="54"/>
                  </a:lnTo>
                  <a:lnTo>
                    <a:pt x="40" y="55"/>
                  </a:lnTo>
                  <a:lnTo>
                    <a:pt x="37" y="55"/>
                  </a:lnTo>
                  <a:lnTo>
                    <a:pt x="36" y="60"/>
                  </a:lnTo>
                  <a:lnTo>
                    <a:pt x="37" y="60"/>
                  </a:lnTo>
                  <a:lnTo>
                    <a:pt x="38" y="60"/>
                  </a:lnTo>
                  <a:lnTo>
                    <a:pt x="40" y="60"/>
                  </a:lnTo>
                  <a:lnTo>
                    <a:pt x="42" y="60"/>
                  </a:lnTo>
                  <a:lnTo>
                    <a:pt x="44" y="59"/>
                  </a:lnTo>
                  <a:lnTo>
                    <a:pt x="46" y="58"/>
                  </a:lnTo>
                  <a:lnTo>
                    <a:pt x="49" y="55"/>
                  </a:lnTo>
                  <a:lnTo>
                    <a:pt x="51" y="54"/>
                  </a:lnTo>
                  <a:lnTo>
                    <a:pt x="50" y="54"/>
                  </a:lnTo>
                  <a:lnTo>
                    <a:pt x="50" y="55"/>
                  </a:lnTo>
                  <a:lnTo>
                    <a:pt x="50" y="56"/>
                  </a:lnTo>
                  <a:lnTo>
                    <a:pt x="49" y="58"/>
                  </a:lnTo>
                  <a:lnTo>
                    <a:pt x="49" y="59"/>
                  </a:lnTo>
                  <a:lnTo>
                    <a:pt x="49" y="61"/>
                  </a:lnTo>
                  <a:lnTo>
                    <a:pt x="50" y="62"/>
                  </a:lnTo>
                  <a:lnTo>
                    <a:pt x="51" y="63"/>
                  </a:lnTo>
                  <a:lnTo>
                    <a:pt x="52" y="64"/>
                  </a:lnTo>
                  <a:lnTo>
                    <a:pt x="54" y="66"/>
                  </a:lnTo>
                  <a:lnTo>
                    <a:pt x="57" y="67"/>
                  </a:lnTo>
                  <a:lnTo>
                    <a:pt x="61" y="68"/>
                  </a:lnTo>
                  <a:lnTo>
                    <a:pt x="66" y="68"/>
                  </a:lnTo>
                  <a:lnTo>
                    <a:pt x="70" y="66"/>
                  </a:lnTo>
                  <a:lnTo>
                    <a:pt x="75" y="63"/>
                  </a:lnTo>
                  <a:lnTo>
                    <a:pt x="80" y="60"/>
                  </a:lnTo>
                  <a:lnTo>
                    <a:pt x="83" y="55"/>
                  </a:lnTo>
                  <a:lnTo>
                    <a:pt x="85" y="51"/>
                  </a:lnTo>
                  <a:lnTo>
                    <a:pt x="88" y="46"/>
                  </a:lnTo>
                  <a:lnTo>
                    <a:pt x="89" y="39"/>
                  </a:lnTo>
                  <a:lnTo>
                    <a:pt x="89" y="32"/>
                  </a:lnTo>
                  <a:lnTo>
                    <a:pt x="87" y="26"/>
                  </a:lnTo>
                  <a:lnTo>
                    <a:pt x="84" y="21"/>
                  </a:lnTo>
                  <a:lnTo>
                    <a:pt x="80" y="15"/>
                  </a:lnTo>
                  <a:lnTo>
                    <a:pt x="74" y="9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4" y="1"/>
                  </a:lnTo>
                  <a:lnTo>
                    <a:pt x="49" y="0"/>
                  </a:lnTo>
                  <a:lnTo>
                    <a:pt x="44" y="0"/>
                  </a:lnTo>
                  <a:lnTo>
                    <a:pt x="39" y="0"/>
                  </a:lnTo>
                  <a:lnTo>
                    <a:pt x="35" y="1"/>
                  </a:lnTo>
                  <a:lnTo>
                    <a:pt x="30" y="2"/>
                  </a:lnTo>
                  <a:lnTo>
                    <a:pt x="26" y="3"/>
                  </a:lnTo>
                  <a:lnTo>
                    <a:pt x="22" y="6"/>
                  </a:lnTo>
                  <a:lnTo>
                    <a:pt x="15" y="10"/>
                  </a:lnTo>
                  <a:lnTo>
                    <a:pt x="9" y="16"/>
                  </a:lnTo>
                  <a:lnTo>
                    <a:pt x="5" y="23"/>
                  </a:lnTo>
                  <a:lnTo>
                    <a:pt x="2" y="31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2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5" y="72"/>
                  </a:lnTo>
                  <a:lnTo>
                    <a:pt x="23" y="77"/>
                  </a:lnTo>
                  <a:lnTo>
                    <a:pt x="32" y="81"/>
                  </a:lnTo>
                  <a:lnTo>
                    <a:pt x="38" y="82"/>
                  </a:lnTo>
                  <a:lnTo>
                    <a:pt x="44" y="83"/>
                  </a:lnTo>
                  <a:lnTo>
                    <a:pt x="49" y="83"/>
                  </a:lnTo>
                  <a:lnTo>
                    <a:pt x="54" y="83"/>
                  </a:lnTo>
                  <a:lnTo>
                    <a:pt x="59" y="83"/>
                  </a:lnTo>
                  <a:lnTo>
                    <a:pt x="64" y="82"/>
                  </a:lnTo>
                  <a:lnTo>
                    <a:pt x="67" y="81"/>
                  </a:lnTo>
                  <a:lnTo>
                    <a:pt x="70" y="79"/>
                  </a:lnTo>
                  <a:lnTo>
                    <a:pt x="68" y="74"/>
                  </a:lnTo>
                  <a:lnTo>
                    <a:pt x="65" y="75"/>
                  </a:lnTo>
                  <a:lnTo>
                    <a:pt x="60" y="76"/>
                  </a:lnTo>
                  <a:lnTo>
                    <a:pt x="57" y="77"/>
                  </a:lnTo>
                  <a:lnTo>
                    <a:pt x="52" y="7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Freeform 172"/>
            <p:cNvSpPr>
              <a:spLocks/>
            </p:cNvSpPr>
            <p:nvPr/>
          </p:nvSpPr>
          <p:spPr bwMode="auto">
            <a:xfrm>
              <a:off x="3372" y="1569"/>
              <a:ext cx="45" cy="59"/>
            </a:xfrm>
            <a:custGeom>
              <a:avLst/>
              <a:gdLst>
                <a:gd name="T0" fmla="*/ 1 w 90"/>
                <a:gd name="T1" fmla="*/ 4 h 117"/>
                <a:gd name="T2" fmla="*/ 1 w 90"/>
                <a:gd name="T3" fmla="*/ 3 h 117"/>
                <a:gd name="T4" fmla="*/ 1 w 90"/>
                <a:gd name="T5" fmla="*/ 3 h 117"/>
                <a:gd name="T6" fmla="*/ 1 w 90"/>
                <a:gd name="T7" fmla="*/ 3 h 117"/>
                <a:gd name="T8" fmla="*/ 1 w 90"/>
                <a:gd name="T9" fmla="*/ 3 h 117"/>
                <a:gd name="T10" fmla="*/ 1 w 90"/>
                <a:gd name="T11" fmla="*/ 3 h 117"/>
                <a:gd name="T12" fmla="*/ 1 w 90"/>
                <a:gd name="T13" fmla="*/ 2 h 117"/>
                <a:gd name="T14" fmla="*/ 1 w 90"/>
                <a:gd name="T15" fmla="*/ 2 h 117"/>
                <a:gd name="T16" fmla="*/ 1 w 90"/>
                <a:gd name="T17" fmla="*/ 2 h 117"/>
                <a:gd name="T18" fmla="*/ 1 w 90"/>
                <a:gd name="T19" fmla="*/ 2 h 117"/>
                <a:gd name="T20" fmla="*/ 1 w 90"/>
                <a:gd name="T21" fmla="*/ 2 h 117"/>
                <a:gd name="T22" fmla="*/ 1 w 90"/>
                <a:gd name="T23" fmla="*/ 2 h 117"/>
                <a:gd name="T24" fmla="*/ 0 w 90"/>
                <a:gd name="T25" fmla="*/ 1 h 117"/>
                <a:gd name="T26" fmla="*/ 1 w 90"/>
                <a:gd name="T27" fmla="*/ 1 h 117"/>
                <a:gd name="T28" fmla="*/ 1 w 90"/>
                <a:gd name="T29" fmla="*/ 1 h 117"/>
                <a:gd name="T30" fmla="*/ 2 w 90"/>
                <a:gd name="T31" fmla="*/ 1 h 117"/>
                <a:gd name="T32" fmla="*/ 3 w 90"/>
                <a:gd name="T33" fmla="*/ 1 h 117"/>
                <a:gd name="T34" fmla="*/ 2 w 90"/>
                <a:gd name="T35" fmla="*/ 1 h 117"/>
                <a:gd name="T36" fmla="*/ 2 w 90"/>
                <a:gd name="T37" fmla="*/ 1 h 117"/>
                <a:gd name="T38" fmla="*/ 2 w 90"/>
                <a:gd name="T39" fmla="*/ 1 h 117"/>
                <a:gd name="T40" fmla="*/ 1 w 90"/>
                <a:gd name="T41" fmla="*/ 1 h 117"/>
                <a:gd name="T42" fmla="*/ 1 w 90"/>
                <a:gd name="T43" fmla="*/ 1 h 117"/>
                <a:gd name="T44" fmla="*/ 1 w 90"/>
                <a:gd name="T45" fmla="*/ 2 h 117"/>
                <a:gd name="T46" fmla="*/ 1 w 90"/>
                <a:gd name="T47" fmla="*/ 2 h 117"/>
                <a:gd name="T48" fmla="*/ 1 w 90"/>
                <a:gd name="T49" fmla="*/ 2 h 117"/>
                <a:gd name="T50" fmla="*/ 1 w 90"/>
                <a:gd name="T51" fmla="*/ 2 h 117"/>
                <a:gd name="T52" fmla="*/ 2 w 90"/>
                <a:gd name="T53" fmla="*/ 2 h 117"/>
                <a:gd name="T54" fmla="*/ 2 w 90"/>
                <a:gd name="T55" fmla="*/ 3 h 117"/>
                <a:gd name="T56" fmla="*/ 2 w 90"/>
                <a:gd name="T57" fmla="*/ 3 h 117"/>
                <a:gd name="T58" fmla="*/ 2 w 90"/>
                <a:gd name="T59" fmla="*/ 3 h 117"/>
                <a:gd name="T60" fmla="*/ 2 w 90"/>
                <a:gd name="T61" fmla="*/ 3 h 117"/>
                <a:gd name="T62" fmla="*/ 1 w 90"/>
                <a:gd name="T63" fmla="*/ 4 h 117"/>
                <a:gd name="T64" fmla="*/ 1 w 90"/>
                <a:gd name="T65" fmla="*/ 4 h 117"/>
                <a:gd name="T66" fmla="*/ 2 w 90"/>
                <a:gd name="T67" fmla="*/ 4 h 117"/>
                <a:gd name="T68" fmla="*/ 2 w 90"/>
                <a:gd name="T69" fmla="*/ 3 h 117"/>
                <a:gd name="T70" fmla="*/ 2 w 90"/>
                <a:gd name="T71" fmla="*/ 3 h 117"/>
                <a:gd name="T72" fmla="*/ 3 w 90"/>
                <a:gd name="T73" fmla="*/ 3 h 117"/>
                <a:gd name="T74" fmla="*/ 3 w 90"/>
                <a:gd name="T75" fmla="*/ 3 h 117"/>
                <a:gd name="T76" fmla="*/ 3 w 90"/>
                <a:gd name="T77" fmla="*/ 3 h 117"/>
                <a:gd name="T78" fmla="*/ 3 w 90"/>
                <a:gd name="T79" fmla="*/ 3 h 117"/>
                <a:gd name="T80" fmla="*/ 3 w 90"/>
                <a:gd name="T81" fmla="*/ 4 h 117"/>
                <a:gd name="T82" fmla="*/ 3 w 90"/>
                <a:gd name="T83" fmla="*/ 4 h 117"/>
                <a:gd name="T84" fmla="*/ 3 w 90"/>
                <a:gd name="T85" fmla="*/ 4 h 117"/>
                <a:gd name="T86" fmla="*/ 3 w 90"/>
                <a:gd name="T87" fmla="*/ 4 h 117"/>
                <a:gd name="T88" fmla="*/ 2 w 90"/>
                <a:gd name="T89" fmla="*/ 4 h 117"/>
                <a:gd name="T90" fmla="*/ 2 w 90"/>
                <a:gd name="T91" fmla="*/ 4 h 117"/>
                <a:gd name="T92" fmla="*/ 1 w 90"/>
                <a:gd name="T93" fmla="*/ 4 h 117"/>
                <a:gd name="T94" fmla="*/ 1 w 90"/>
                <a:gd name="T95" fmla="*/ 4 h 1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90" h="117">
                  <a:moveTo>
                    <a:pt x="24" y="117"/>
                  </a:moveTo>
                  <a:lnTo>
                    <a:pt x="14" y="109"/>
                  </a:lnTo>
                  <a:lnTo>
                    <a:pt x="17" y="106"/>
                  </a:lnTo>
                  <a:lnTo>
                    <a:pt x="19" y="101"/>
                  </a:lnTo>
                  <a:lnTo>
                    <a:pt x="22" y="98"/>
                  </a:lnTo>
                  <a:lnTo>
                    <a:pt x="24" y="93"/>
                  </a:lnTo>
                  <a:lnTo>
                    <a:pt x="25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5" y="77"/>
                  </a:lnTo>
                  <a:lnTo>
                    <a:pt x="25" y="76"/>
                  </a:lnTo>
                  <a:lnTo>
                    <a:pt x="24" y="75"/>
                  </a:lnTo>
                  <a:lnTo>
                    <a:pt x="24" y="72"/>
                  </a:lnTo>
                  <a:lnTo>
                    <a:pt x="23" y="71"/>
                  </a:lnTo>
                  <a:lnTo>
                    <a:pt x="23" y="70"/>
                  </a:lnTo>
                  <a:lnTo>
                    <a:pt x="22" y="69"/>
                  </a:lnTo>
                  <a:lnTo>
                    <a:pt x="21" y="68"/>
                  </a:lnTo>
                  <a:lnTo>
                    <a:pt x="19" y="67"/>
                  </a:lnTo>
                  <a:lnTo>
                    <a:pt x="3" y="71"/>
                  </a:lnTo>
                  <a:lnTo>
                    <a:pt x="2" y="63"/>
                  </a:lnTo>
                  <a:lnTo>
                    <a:pt x="14" y="61"/>
                  </a:lnTo>
                  <a:lnTo>
                    <a:pt x="13" y="60"/>
                  </a:lnTo>
                  <a:lnTo>
                    <a:pt x="11" y="59"/>
                  </a:lnTo>
                  <a:lnTo>
                    <a:pt x="10" y="56"/>
                  </a:lnTo>
                  <a:lnTo>
                    <a:pt x="9" y="55"/>
                  </a:lnTo>
                  <a:lnTo>
                    <a:pt x="7" y="53"/>
                  </a:lnTo>
                  <a:lnTo>
                    <a:pt x="6" y="52"/>
                  </a:lnTo>
                  <a:lnTo>
                    <a:pt x="4" y="51"/>
                  </a:lnTo>
                  <a:lnTo>
                    <a:pt x="4" y="49"/>
                  </a:lnTo>
                  <a:lnTo>
                    <a:pt x="3" y="48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4" y="17"/>
                  </a:lnTo>
                  <a:lnTo>
                    <a:pt x="9" y="11"/>
                  </a:lnTo>
                  <a:lnTo>
                    <a:pt x="14" y="8"/>
                  </a:lnTo>
                  <a:lnTo>
                    <a:pt x="21" y="4"/>
                  </a:lnTo>
                  <a:lnTo>
                    <a:pt x="29" y="2"/>
                  </a:lnTo>
                  <a:lnTo>
                    <a:pt x="37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4"/>
                  </a:lnTo>
                  <a:lnTo>
                    <a:pt x="61" y="9"/>
                  </a:lnTo>
                  <a:lnTo>
                    <a:pt x="66" y="14"/>
                  </a:lnTo>
                  <a:lnTo>
                    <a:pt x="68" y="21"/>
                  </a:lnTo>
                  <a:lnTo>
                    <a:pt x="70" y="28"/>
                  </a:lnTo>
                  <a:lnTo>
                    <a:pt x="57" y="31"/>
                  </a:lnTo>
                  <a:lnTo>
                    <a:pt x="55" y="26"/>
                  </a:lnTo>
                  <a:lnTo>
                    <a:pt x="53" y="22"/>
                  </a:lnTo>
                  <a:lnTo>
                    <a:pt x="51" y="18"/>
                  </a:lnTo>
                  <a:lnTo>
                    <a:pt x="48" y="15"/>
                  </a:lnTo>
                  <a:lnTo>
                    <a:pt x="45" y="14"/>
                  </a:lnTo>
                  <a:lnTo>
                    <a:pt x="40" y="13"/>
                  </a:lnTo>
                  <a:lnTo>
                    <a:pt x="36" y="13"/>
                  </a:lnTo>
                  <a:lnTo>
                    <a:pt x="31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19" y="19"/>
                  </a:lnTo>
                  <a:lnTo>
                    <a:pt x="17" y="23"/>
                  </a:lnTo>
                  <a:lnTo>
                    <a:pt x="15" y="26"/>
                  </a:lnTo>
                  <a:lnTo>
                    <a:pt x="15" y="30"/>
                  </a:lnTo>
                  <a:lnTo>
                    <a:pt x="14" y="33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6" y="40"/>
                  </a:lnTo>
                  <a:lnTo>
                    <a:pt x="17" y="41"/>
                  </a:lnTo>
                  <a:lnTo>
                    <a:pt x="18" y="44"/>
                  </a:lnTo>
                  <a:lnTo>
                    <a:pt x="19" y="46"/>
                  </a:lnTo>
                  <a:lnTo>
                    <a:pt x="22" y="49"/>
                  </a:lnTo>
                  <a:lnTo>
                    <a:pt x="25" y="53"/>
                  </a:lnTo>
                  <a:lnTo>
                    <a:pt x="29" y="56"/>
                  </a:lnTo>
                  <a:lnTo>
                    <a:pt x="53" y="51"/>
                  </a:lnTo>
                  <a:lnTo>
                    <a:pt x="54" y="59"/>
                  </a:lnTo>
                  <a:lnTo>
                    <a:pt x="33" y="63"/>
                  </a:lnTo>
                  <a:lnTo>
                    <a:pt x="34" y="64"/>
                  </a:lnTo>
                  <a:lnTo>
                    <a:pt x="34" y="67"/>
                  </a:lnTo>
                  <a:lnTo>
                    <a:pt x="36" y="68"/>
                  </a:lnTo>
                  <a:lnTo>
                    <a:pt x="36" y="69"/>
                  </a:lnTo>
                  <a:lnTo>
                    <a:pt x="37" y="70"/>
                  </a:lnTo>
                  <a:lnTo>
                    <a:pt x="37" y="71"/>
                  </a:lnTo>
                  <a:lnTo>
                    <a:pt x="37" y="72"/>
                  </a:lnTo>
                  <a:lnTo>
                    <a:pt x="38" y="76"/>
                  </a:lnTo>
                  <a:lnTo>
                    <a:pt x="38" y="79"/>
                  </a:lnTo>
                  <a:lnTo>
                    <a:pt x="38" y="84"/>
                  </a:lnTo>
                  <a:lnTo>
                    <a:pt x="37" y="87"/>
                  </a:lnTo>
                  <a:lnTo>
                    <a:pt x="34" y="92"/>
                  </a:lnTo>
                  <a:lnTo>
                    <a:pt x="32" y="96"/>
                  </a:lnTo>
                  <a:lnTo>
                    <a:pt x="30" y="100"/>
                  </a:lnTo>
                  <a:lnTo>
                    <a:pt x="26" y="105"/>
                  </a:lnTo>
                  <a:lnTo>
                    <a:pt x="29" y="104"/>
                  </a:lnTo>
                  <a:lnTo>
                    <a:pt x="31" y="101"/>
                  </a:lnTo>
                  <a:lnTo>
                    <a:pt x="33" y="100"/>
                  </a:lnTo>
                  <a:lnTo>
                    <a:pt x="36" y="99"/>
                  </a:lnTo>
                  <a:lnTo>
                    <a:pt x="38" y="98"/>
                  </a:lnTo>
                  <a:lnTo>
                    <a:pt x="40" y="97"/>
                  </a:lnTo>
                  <a:lnTo>
                    <a:pt x="43" y="96"/>
                  </a:lnTo>
                  <a:lnTo>
                    <a:pt x="45" y="96"/>
                  </a:lnTo>
                  <a:lnTo>
                    <a:pt x="47" y="94"/>
                  </a:lnTo>
                  <a:lnTo>
                    <a:pt x="51" y="94"/>
                  </a:lnTo>
                  <a:lnTo>
                    <a:pt x="54" y="94"/>
                  </a:lnTo>
                  <a:lnTo>
                    <a:pt x="59" y="94"/>
                  </a:lnTo>
                  <a:lnTo>
                    <a:pt x="63" y="94"/>
                  </a:lnTo>
                  <a:lnTo>
                    <a:pt x="67" y="94"/>
                  </a:lnTo>
                  <a:lnTo>
                    <a:pt x="69" y="94"/>
                  </a:lnTo>
                  <a:lnTo>
                    <a:pt x="70" y="94"/>
                  </a:lnTo>
                  <a:lnTo>
                    <a:pt x="72" y="93"/>
                  </a:lnTo>
                  <a:lnTo>
                    <a:pt x="74" y="92"/>
                  </a:lnTo>
                  <a:lnTo>
                    <a:pt x="76" y="92"/>
                  </a:lnTo>
                  <a:lnTo>
                    <a:pt x="77" y="91"/>
                  </a:lnTo>
                  <a:lnTo>
                    <a:pt x="78" y="91"/>
                  </a:lnTo>
                  <a:lnTo>
                    <a:pt x="79" y="90"/>
                  </a:lnTo>
                  <a:lnTo>
                    <a:pt x="81" y="87"/>
                  </a:lnTo>
                  <a:lnTo>
                    <a:pt x="82" y="86"/>
                  </a:lnTo>
                  <a:lnTo>
                    <a:pt x="90" y="96"/>
                  </a:lnTo>
                  <a:lnTo>
                    <a:pt x="89" y="97"/>
                  </a:lnTo>
                  <a:lnTo>
                    <a:pt x="86" y="99"/>
                  </a:lnTo>
                  <a:lnTo>
                    <a:pt x="85" y="100"/>
                  </a:lnTo>
                  <a:lnTo>
                    <a:pt x="84" y="101"/>
                  </a:lnTo>
                  <a:lnTo>
                    <a:pt x="82" y="104"/>
                  </a:lnTo>
                  <a:lnTo>
                    <a:pt x="78" y="105"/>
                  </a:lnTo>
                  <a:lnTo>
                    <a:pt x="76" y="106"/>
                  </a:lnTo>
                  <a:lnTo>
                    <a:pt x="72" y="107"/>
                  </a:lnTo>
                  <a:lnTo>
                    <a:pt x="70" y="108"/>
                  </a:lnTo>
                  <a:lnTo>
                    <a:pt x="67" y="108"/>
                  </a:lnTo>
                  <a:lnTo>
                    <a:pt x="62" y="108"/>
                  </a:lnTo>
                  <a:lnTo>
                    <a:pt x="57" y="107"/>
                  </a:lnTo>
                  <a:lnTo>
                    <a:pt x="52" y="107"/>
                  </a:lnTo>
                  <a:lnTo>
                    <a:pt x="47" y="107"/>
                  </a:lnTo>
                  <a:lnTo>
                    <a:pt x="44" y="107"/>
                  </a:lnTo>
                  <a:lnTo>
                    <a:pt x="40" y="108"/>
                  </a:lnTo>
                  <a:lnTo>
                    <a:pt x="38" y="108"/>
                  </a:lnTo>
                  <a:lnTo>
                    <a:pt x="36" y="109"/>
                  </a:lnTo>
                  <a:lnTo>
                    <a:pt x="32" y="111"/>
                  </a:lnTo>
                  <a:lnTo>
                    <a:pt x="30" y="112"/>
                  </a:lnTo>
                  <a:lnTo>
                    <a:pt x="29" y="113"/>
                  </a:lnTo>
                  <a:lnTo>
                    <a:pt x="28" y="114"/>
                  </a:lnTo>
                  <a:lnTo>
                    <a:pt x="25" y="116"/>
                  </a:lnTo>
                  <a:lnTo>
                    <a:pt x="24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Freeform 173"/>
            <p:cNvSpPr>
              <a:spLocks/>
            </p:cNvSpPr>
            <p:nvPr/>
          </p:nvSpPr>
          <p:spPr bwMode="auto">
            <a:xfrm>
              <a:off x="3225" y="1610"/>
              <a:ext cx="39" cy="39"/>
            </a:xfrm>
            <a:custGeom>
              <a:avLst/>
              <a:gdLst>
                <a:gd name="T0" fmla="*/ 1 w 77"/>
                <a:gd name="T1" fmla="*/ 2 h 77"/>
                <a:gd name="T2" fmla="*/ 0 w 77"/>
                <a:gd name="T3" fmla="*/ 1 h 77"/>
                <a:gd name="T4" fmla="*/ 1 w 77"/>
                <a:gd name="T5" fmla="*/ 1 h 77"/>
                <a:gd name="T6" fmla="*/ 2 w 77"/>
                <a:gd name="T7" fmla="*/ 1 h 77"/>
                <a:gd name="T8" fmla="*/ 2 w 77"/>
                <a:gd name="T9" fmla="*/ 0 h 77"/>
                <a:gd name="T10" fmla="*/ 2 w 77"/>
                <a:gd name="T11" fmla="*/ 1 h 77"/>
                <a:gd name="T12" fmla="*/ 2 w 77"/>
                <a:gd name="T13" fmla="*/ 2 h 77"/>
                <a:gd name="T14" fmla="*/ 3 w 77"/>
                <a:gd name="T15" fmla="*/ 2 h 77"/>
                <a:gd name="T16" fmla="*/ 3 w 77"/>
                <a:gd name="T17" fmla="*/ 2 h 77"/>
                <a:gd name="T18" fmla="*/ 2 w 77"/>
                <a:gd name="T19" fmla="*/ 2 h 77"/>
                <a:gd name="T20" fmla="*/ 1 w 77"/>
                <a:gd name="T21" fmla="*/ 3 h 77"/>
                <a:gd name="T22" fmla="*/ 1 w 77"/>
                <a:gd name="T23" fmla="*/ 3 h 77"/>
                <a:gd name="T24" fmla="*/ 1 w 77"/>
                <a:gd name="T25" fmla="*/ 2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7" h="77">
                  <a:moveTo>
                    <a:pt x="30" y="41"/>
                  </a:moveTo>
                  <a:lnTo>
                    <a:pt x="0" y="29"/>
                  </a:lnTo>
                  <a:lnTo>
                    <a:pt x="5" y="17"/>
                  </a:lnTo>
                  <a:lnTo>
                    <a:pt x="35" y="30"/>
                  </a:lnTo>
                  <a:lnTo>
                    <a:pt x="48" y="0"/>
                  </a:lnTo>
                  <a:lnTo>
                    <a:pt x="60" y="4"/>
                  </a:lnTo>
                  <a:lnTo>
                    <a:pt x="47" y="34"/>
                  </a:lnTo>
                  <a:lnTo>
                    <a:pt x="77" y="48"/>
                  </a:lnTo>
                  <a:lnTo>
                    <a:pt x="73" y="60"/>
                  </a:lnTo>
                  <a:lnTo>
                    <a:pt x="42" y="47"/>
                  </a:lnTo>
                  <a:lnTo>
                    <a:pt x="29" y="77"/>
                  </a:lnTo>
                  <a:lnTo>
                    <a:pt x="17" y="71"/>
                  </a:lnTo>
                  <a:lnTo>
                    <a:pt x="30" y="4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2" name="Freeform 174"/>
            <p:cNvSpPr>
              <a:spLocks/>
            </p:cNvSpPr>
            <p:nvPr/>
          </p:nvSpPr>
          <p:spPr bwMode="auto">
            <a:xfrm>
              <a:off x="3254" y="1540"/>
              <a:ext cx="35" cy="47"/>
            </a:xfrm>
            <a:custGeom>
              <a:avLst/>
              <a:gdLst>
                <a:gd name="T0" fmla="*/ 2 w 70"/>
                <a:gd name="T1" fmla="*/ 0 h 95"/>
                <a:gd name="T2" fmla="*/ 0 w 70"/>
                <a:gd name="T3" fmla="*/ 2 h 95"/>
                <a:gd name="T4" fmla="*/ 1 w 70"/>
                <a:gd name="T5" fmla="*/ 2 h 95"/>
                <a:gd name="T6" fmla="*/ 3 w 70"/>
                <a:gd name="T7" fmla="*/ 0 h 95"/>
                <a:gd name="T8" fmla="*/ 2 w 70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95">
                  <a:moveTo>
                    <a:pt x="63" y="0"/>
                  </a:moveTo>
                  <a:lnTo>
                    <a:pt x="0" y="93"/>
                  </a:lnTo>
                  <a:lnTo>
                    <a:pt x="7" y="95"/>
                  </a:lnTo>
                  <a:lnTo>
                    <a:pt x="70" y="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3" name="Freeform 175"/>
            <p:cNvSpPr>
              <a:spLocks/>
            </p:cNvSpPr>
            <p:nvPr/>
          </p:nvSpPr>
          <p:spPr bwMode="auto">
            <a:xfrm>
              <a:off x="3273" y="1567"/>
              <a:ext cx="21" cy="24"/>
            </a:xfrm>
            <a:custGeom>
              <a:avLst/>
              <a:gdLst>
                <a:gd name="T0" fmla="*/ 1 w 41"/>
                <a:gd name="T1" fmla="*/ 0 h 50"/>
                <a:gd name="T2" fmla="*/ 1 w 41"/>
                <a:gd name="T3" fmla="*/ 1 h 50"/>
                <a:gd name="T4" fmla="*/ 1 w 41"/>
                <a:gd name="T5" fmla="*/ 1 h 50"/>
                <a:gd name="T6" fmla="*/ 1 w 41"/>
                <a:gd name="T7" fmla="*/ 1 h 50"/>
                <a:gd name="T8" fmla="*/ 1 w 41"/>
                <a:gd name="T9" fmla="*/ 1 h 50"/>
                <a:gd name="T10" fmla="*/ 1 w 41"/>
                <a:gd name="T11" fmla="*/ 1 h 50"/>
                <a:gd name="T12" fmla="*/ 1 w 41"/>
                <a:gd name="T13" fmla="*/ 0 h 50"/>
                <a:gd name="T14" fmla="*/ 1 w 41"/>
                <a:gd name="T15" fmla="*/ 0 h 50"/>
                <a:gd name="T16" fmla="*/ 1 w 41"/>
                <a:gd name="T17" fmla="*/ 0 h 50"/>
                <a:gd name="T18" fmla="*/ 1 w 41"/>
                <a:gd name="T19" fmla="*/ 0 h 50"/>
                <a:gd name="T20" fmla="*/ 1 w 41"/>
                <a:gd name="T21" fmla="*/ 0 h 50"/>
                <a:gd name="T22" fmla="*/ 1 w 41"/>
                <a:gd name="T23" fmla="*/ 0 h 50"/>
                <a:gd name="T24" fmla="*/ 1 w 41"/>
                <a:gd name="T25" fmla="*/ 0 h 50"/>
                <a:gd name="T26" fmla="*/ 1 w 41"/>
                <a:gd name="T27" fmla="*/ 0 h 50"/>
                <a:gd name="T28" fmla="*/ 1 w 41"/>
                <a:gd name="T29" fmla="*/ 0 h 50"/>
                <a:gd name="T30" fmla="*/ 1 w 41"/>
                <a:gd name="T31" fmla="*/ 0 h 50"/>
                <a:gd name="T32" fmla="*/ 2 w 41"/>
                <a:gd name="T33" fmla="*/ 0 h 50"/>
                <a:gd name="T34" fmla="*/ 1 w 41"/>
                <a:gd name="T35" fmla="*/ 0 h 50"/>
                <a:gd name="T36" fmla="*/ 1 w 41"/>
                <a:gd name="T37" fmla="*/ 0 h 50"/>
                <a:gd name="T38" fmla="*/ 1 w 41"/>
                <a:gd name="T39" fmla="*/ 0 h 50"/>
                <a:gd name="T40" fmla="*/ 1 w 41"/>
                <a:gd name="T41" fmla="*/ 0 h 50"/>
                <a:gd name="T42" fmla="*/ 1 w 41"/>
                <a:gd name="T43" fmla="*/ 0 h 50"/>
                <a:gd name="T44" fmla="*/ 1 w 41"/>
                <a:gd name="T45" fmla="*/ 0 h 50"/>
                <a:gd name="T46" fmla="*/ 1 w 41"/>
                <a:gd name="T47" fmla="*/ 0 h 50"/>
                <a:gd name="T48" fmla="*/ 1 w 41"/>
                <a:gd name="T49" fmla="*/ 1 h 50"/>
                <a:gd name="T50" fmla="*/ 1 w 41"/>
                <a:gd name="T51" fmla="*/ 1 h 50"/>
                <a:gd name="T52" fmla="*/ 1 w 41"/>
                <a:gd name="T53" fmla="*/ 1 h 50"/>
                <a:gd name="T54" fmla="*/ 1 w 41"/>
                <a:gd name="T55" fmla="*/ 1 h 50"/>
                <a:gd name="T56" fmla="*/ 1 w 41"/>
                <a:gd name="T57" fmla="*/ 1 h 50"/>
                <a:gd name="T58" fmla="*/ 2 w 41"/>
                <a:gd name="T59" fmla="*/ 1 h 50"/>
                <a:gd name="T60" fmla="*/ 2 w 41"/>
                <a:gd name="T61" fmla="*/ 0 h 50"/>
                <a:gd name="T62" fmla="*/ 2 w 41"/>
                <a:gd name="T63" fmla="*/ 0 h 50"/>
                <a:gd name="T64" fmla="*/ 2 w 41"/>
                <a:gd name="T65" fmla="*/ 0 h 50"/>
                <a:gd name="T66" fmla="*/ 2 w 41"/>
                <a:gd name="T67" fmla="*/ 0 h 50"/>
                <a:gd name="T68" fmla="*/ 2 w 41"/>
                <a:gd name="T69" fmla="*/ 0 h 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" h="50">
                  <a:moveTo>
                    <a:pt x="32" y="28"/>
                  </a:moveTo>
                  <a:lnTo>
                    <a:pt x="32" y="31"/>
                  </a:lnTo>
                  <a:lnTo>
                    <a:pt x="31" y="34"/>
                  </a:lnTo>
                  <a:lnTo>
                    <a:pt x="29" y="35"/>
                  </a:lnTo>
                  <a:lnTo>
                    <a:pt x="27" y="37"/>
                  </a:lnTo>
                  <a:lnTo>
                    <a:pt x="25" y="38"/>
                  </a:lnTo>
                  <a:lnTo>
                    <a:pt x="23" y="39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6" y="39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9" y="31"/>
                  </a:lnTo>
                  <a:lnTo>
                    <a:pt x="9" y="28"/>
                  </a:lnTo>
                  <a:lnTo>
                    <a:pt x="9" y="25"/>
                  </a:lnTo>
                  <a:lnTo>
                    <a:pt x="9" y="22"/>
                  </a:lnTo>
                  <a:lnTo>
                    <a:pt x="9" y="20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4" y="13"/>
                  </a:lnTo>
                  <a:lnTo>
                    <a:pt x="16" y="12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3" y="10"/>
                  </a:lnTo>
                  <a:lnTo>
                    <a:pt x="25" y="12"/>
                  </a:lnTo>
                  <a:lnTo>
                    <a:pt x="27" y="13"/>
                  </a:lnTo>
                  <a:lnTo>
                    <a:pt x="29" y="15"/>
                  </a:lnTo>
                  <a:lnTo>
                    <a:pt x="31" y="16"/>
                  </a:lnTo>
                  <a:lnTo>
                    <a:pt x="31" y="17"/>
                  </a:lnTo>
                  <a:lnTo>
                    <a:pt x="35" y="7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9" y="5"/>
                  </a:lnTo>
                  <a:lnTo>
                    <a:pt x="5" y="8"/>
                  </a:lnTo>
                  <a:lnTo>
                    <a:pt x="3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30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5" y="43"/>
                  </a:lnTo>
                  <a:lnTo>
                    <a:pt x="9" y="46"/>
                  </a:lnTo>
                  <a:lnTo>
                    <a:pt x="12" y="49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9" y="49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8" y="38"/>
                  </a:lnTo>
                  <a:lnTo>
                    <a:pt x="40" y="35"/>
                  </a:lnTo>
                  <a:lnTo>
                    <a:pt x="41" y="30"/>
                  </a:lnTo>
                  <a:lnTo>
                    <a:pt x="41" y="25"/>
                  </a:lnTo>
                  <a:lnTo>
                    <a:pt x="41" y="22"/>
                  </a:lnTo>
                  <a:lnTo>
                    <a:pt x="40" y="17"/>
                  </a:lnTo>
                  <a:lnTo>
                    <a:pt x="39" y="14"/>
                  </a:lnTo>
                  <a:lnTo>
                    <a:pt x="32" y="21"/>
                  </a:lnTo>
                  <a:lnTo>
                    <a:pt x="33" y="22"/>
                  </a:lnTo>
                  <a:lnTo>
                    <a:pt x="33" y="24"/>
                  </a:lnTo>
                  <a:lnTo>
                    <a:pt x="33" y="25"/>
                  </a:lnTo>
                  <a:lnTo>
                    <a:pt x="32" y="28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4" name="Freeform 176"/>
            <p:cNvSpPr>
              <a:spLocks/>
            </p:cNvSpPr>
            <p:nvPr/>
          </p:nvSpPr>
          <p:spPr bwMode="auto">
            <a:xfrm>
              <a:off x="3254" y="1537"/>
              <a:ext cx="4" cy="6"/>
            </a:xfrm>
            <a:custGeom>
              <a:avLst/>
              <a:gdLst>
                <a:gd name="T0" fmla="*/ 0 w 8"/>
                <a:gd name="T1" fmla="*/ 0 h 13"/>
                <a:gd name="T2" fmla="*/ 1 w 8"/>
                <a:gd name="T3" fmla="*/ 0 h 13"/>
                <a:gd name="T4" fmla="*/ 1 w 8"/>
                <a:gd name="T5" fmla="*/ 0 h 13"/>
                <a:gd name="T6" fmla="*/ 1 w 8"/>
                <a:gd name="T7" fmla="*/ 0 h 13"/>
                <a:gd name="T8" fmla="*/ 1 w 8"/>
                <a:gd name="T9" fmla="*/ 0 h 13"/>
                <a:gd name="T10" fmla="*/ 1 w 8"/>
                <a:gd name="T11" fmla="*/ 0 h 13"/>
                <a:gd name="T12" fmla="*/ 1 w 8"/>
                <a:gd name="T13" fmla="*/ 0 h 13"/>
                <a:gd name="T14" fmla="*/ 1 w 8"/>
                <a:gd name="T15" fmla="*/ 0 h 13"/>
                <a:gd name="T16" fmla="*/ 1 w 8"/>
                <a:gd name="T17" fmla="*/ 0 h 13"/>
                <a:gd name="T18" fmla="*/ 1 w 8"/>
                <a:gd name="T19" fmla="*/ 0 h 13"/>
                <a:gd name="T20" fmla="*/ 1 w 8"/>
                <a:gd name="T21" fmla="*/ 0 h 13"/>
                <a:gd name="T22" fmla="*/ 1 w 8"/>
                <a:gd name="T23" fmla="*/ 0 h 13"/>
                <a:gd name="T24" fmla="*/ 1 w 8"/>
                <a:gd name="T25" fmla="*/ 0 h 13"/>
                <a:gd name="T26" fmla="*/ 1 w 8"/>
                <a:gd name="T27" fmla="*/ 0 h 13"/>
                <a:gd name="T28" fmla="*/ 1 w 8"/>
                <a:gd name="T29" fmla="*/ 0 h 13"/>
                <a:gd name="T30" fmla="*/ 0 w 8"/>
                <a:gd name="T31" fmla="*/ 0 h 13"/>
                <a:gd name="T32" fmla="*/ 0 w 8"/>
                <a:gd name="T33" fmla="*/ 0 h 13"/>
                <a:gd name="T34" fmla="*/ 0 w 8"/>
                <a:gd name="T35" fmla="*/ 0 h 13"/>
                <a:gd name="T36" fmla="*/ 0 w 8"/>
                <a:gd name="T37" fmla="*/ 0 h 1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" h="13">
                  <a:moveTo>
                    <a:pt x="0" y="4"/>
                  </a:moveTo>
                  <a:lnTo>
                    <a:pt x="4" y="13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5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5" name="Freeform 177"/>
            <p:cNvSpPr>
              <a:spLocks/>
            </p:cNvSpPr>
            <p:nvPr/>
          </p:nvSpPr>
          <p:spPr bwMode="auto">
            <a:xfrm>
              <a:off x="3250" y="1536"/>
              <a:ext cx="19" cy="25"/>
            </a:xfrm>
            <a:custGeom>
              <a:avLst/>
              <a:gdLst>
                <a:gd name="T0" fmla="*/ 0 w 39"/>
                <a:gd name="T1" fmla="*/ 1 h 50"/>
                <a:gd name="T2" fmla="*/ 0 w 39"/>
                <a:gd name="T3" fmla="*/ 1 h 50"/>
                <a:gd name="T4" fmla="*/ 0 w 39"/>
                <a:gd name="T5" fmla="*/ 1 h 50"/>
                <a:gd name="T6" fmla="*/ 0 w 39"/>
                <a:gd name="T7" fmla="*/ 1 h 50"/>
                <a:gd name="T8" fmla="*/ 0 w 39"/>
                <a:gd name="T9" fmla="*/ 1 h 50"/>
                <a:gd name="T10" fmla="*/ 0 w 39"/>
                <a:gd name="T11" fmla="*/ 2 h 50"/>
                <a:gd name="T12" fmla="*/ 0 w 39"/>
                <a:gd name="T13" fmla="*/ 2 h 50"/>
                <a:gd name="T14" fmla="*/ 0 w 39"/>
                <a:gd name="T15" fmla="*/ 2 h 50"/>
                <a:gd name="T16" fmla="*/ 0 w 39"/>
                <a:gd name="T17" fmla="*/ 2 h 50"/>
                <a:gd name="T18" fmla="*/ 0 w 39"/>
                <a:gd name="T19" fmla="*/ 2 h 50"/>
                <a:gd name="T20" fmla="*/ 0 w 39"/>
                <a:gd name="T21" fmla="*/ 1 h 50"/>
                <a:gd name="T22" fmla="*/ 0 w 39"/>
                <a:gd name="T23" fmla="*/ 1 h 50"/>
                <a:gd name="T24" fmla="*/ 0 w 39"/>
                <a:gd name="T25" fmla="*/ 1 h 50"/>
                <a:gd name="T26" fmla="*/ 0 w 39"/>
                <a:gd name="T27" fmla="*/ 1 h 50"/>
                <a:gd name="T28" fmla="*/ 0 w 39"/>
                <a:gd name="T29" fmla="*/ 1 h 50"/>
                <a:gd name="T30" fmla="*/ 0 w 39"/>
                <a:gd name="T31" fmla="*/ 1 h 50"/>
                <a:gd name="T32" fmla="*/ 0 w 39"/>
                <a:gd name="T33" fmla="*/ 1 h 50"/>
                <a:gd name="T34" fmla="*/ 0 w 39"/>
                <a:gd name="T35" fmla="*/ 1 h 50"/>
                <a:gd name="T36" fmla="*/ 0 w 39"/>
                <a:gd name="T37" fmla="*/ 2 h 50"/>
                <a:gd name="T38" fmla="*/ 0 w 39"/>
                <a:gd name="T39" fmla="*/ 2 h 50"/>
                <a:gd name="T40" fmla="*/ 0 w 39"/>
                <a:gd name="T41" fmla="*/ 2 h 50"/>
                <a:gd name="T42" fmla="*/ 0 w 39"/>
                <a:gd name="T43" fmla="*/ 2 h 50"/>
                <a:gd name="T44" fmla="*/ 0 w 39"/>
                <a:gd name="T45" fmla="*/ 2 h 50"/>
                <a:gd name="T46" fmla="*/ 1 w 39"/>
                <a:gd name="T47" fmla="*/ 2 h 50"/>
                <a:gd name="T48" fmla="*/ 1 w 39"/>
                <a:gd name="T49" fmla="*/ 1 h 50"/>
                <a:gd name="T50" fmla="*/ 1 w 39"/>
                <a:gd name="T51" fmla="*/ 1 h 50"/>
                <a:gd name="T52" fmla="*/ 1 w 39"/>
                <a:gd name="T53" fmla="*/ 1 h 50"/>
                <a:gd name="T54" fmla="*/ 0 w 39"/>
                <a:gd name="T55" fmla="*/ 1 h 50"/>
                <a:gd name="T56" fmla="*/ 0 w 39"/>
                <a:gd name="T57" fmla="*/ 0 h 50"/>
                <a:gd name="T58" fmla="*/ 0 w 39"/>
                <a:gd name="T59" fmla="*/ 0 h 50"/>
                <a:gd name="T60" fmla="*/ 0 w 39"/>
                <a:gd name="T61" fmla="*/ 1 h 50"/>
                <a:gd name="T62" fmla="*/ 0 w 39"/>
                <a:gd name="T63" fmla="*/ 1 h 50"/>
                <a:gd name="T64" fmla="*/ 0 w 39"/>
                <a:gd name="T65" fmla="*/ 1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" h="50">
                  <a:moveTo>
                    <a:pt x="23" y="10"/>
                  </a:moveTo>
                  <a:lnTo>
                    <a:pt x="25" y="12"/>
                  </a:lnTo>
                  <a:lnTo>
                    <a:pt x="26" y="13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30" y="18"/>
                  </a:lnTo>
                  <a:lnTo>
                    <a:pt x="31" y="22"/>
                  </a:lnTo>
                  <a:lnTo>
                    <a:pt x="31" y="24"/>
                  </a:lnTo>
                  <a:lnTo>
                    <a:pt x="31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7" y="35"/>
                  </a:lnTo>
                  <a:lnTo>
                    <a:pt x="26" y="37"/>
                  </a:lnTo>
                  <a:lnTo>
                    <a:pt x="24" y="38"/>
                  </a:lnTo>
                  <a:lnTo>
                    <a:pt x="22" y="39"/>
                  </a:lnTo>
                  <a:lnTo>
                    <a:pt x="19" y="39"/>
                  </a:lnTo>
                  <a:lnTo>
                    <a:pt x="17" y="39"/>
                  </a:lnTo>
                  <a:lnTo>
                    <a:pt x="15" y="39"/>
                  </a:lnTo>
                  <a:lnTo>
                    <a:pt x="12" y="38"/>
                  </a:lnTo>
                  <a:lnTo>
                    <a:pt x="11" y="36"/>
                  </a:lnTo>
                  <a:lnTo>
                    <a:pt x="9" y="33"/>
                  </a:lnTo>
                  <a:lnTo>
                    <a:pt x="8" y="31"/>
                  </a:lnTo>
                  <a:lnTo>
                    <a:pt x="8" y="28"/>
                  </a:lnTo>
                  <a:lnTo>
                    <a:pt x="8" y="25"/>
                  </a:lnTo>
                  <a:lnTo>
                    <a:pt x="8" y="22"/>
                  </a:lnTo>
                  <a:lnTo>
                    <a:pt x="8" y="20"/>
                  </a:lnTo>
                  <a:lnTo>
                    <a:pt x="9" y="17"/>
                  </a:lnTo>
                  <a:lnTo>
                    <a:pt x="11" y="16"/>
                  </a:lnTo>
                  <a:lnTo>
                    <a:pt x="12" y="14"/>
                  </a:lnTo>
                  <a:lnTo>
                    <a:pt x="8" y="5"/>
                  </a:lnTo>
                  <a:lnTo>
                    <a:pt x="4" y="8"/>
                  </a:lnTo>
                  <a:lnTo>
                    <a:pt x="2" y="12"/>
                  </a:lnTo>
                  <a:lnTo>
                    <a:pt x="1" y="16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" y="35"/>
                  </a:lnTo>
                  <a:lnTo>
                    <a:pt x="2" y="39"/>
                  </a:lnTo>
                  <a:lnTo>
                    <a:pt x="4" y="43"/>
                  </a:lnTo>
                  <a:lnTo>
                    <a:pt x="8" y="46"/>
                  </a:lnTo>
                  <a:lnTo>
                    <a:pt x="11" y="48"/>
                  </a:lnTo>
                  <a:lnTo>
                    <a:pt x="16" y="50"/>
                  </a:lnTo>
                  <a:lnTo>
                    <a:pt x="19" y="50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30" y="45"/>
                  </a:lnTo>
                  <a:lnTo>
                    <a:pt x="33" y="41"/>
                  </a:lnTo>
                  <a:lnTo>
                    <a:pt x="35" y="38"/>
                  </a:lnTo>
                  <a:lnTo>
                    <a:pt x="38" y="33"/>
                  </a:lnTo>
                  <a:lnTo>
                    <a:pt x="39" y="29"/>
                  </a:lnTo>
                  <a:lnTo>
                    <a:pt x="39" y="24"/>
                  </a:lnTo>
                  <a:lnTo>
                    <a:pt x="39" y="20"/>
                  </a:lnTo>
                  <a:lnTo>
                    <a:pt x="38" y="15"/>
                  </a:lnTo>
                  <a:lnTo>
                    <a:pt x="35" y="10"/>
                  </a:lnTo>
                  <a:lnTo>
                    <a:pt x="33" y="7"/>
                  </a:lnTo>
                  <a:lnTo>
                    <a:pt x="31" y="3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3" y="1"/>
                  </a:lnTo>
                  <a:lnTo>
                    <a:pt x="16" y="12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22" y="10"/>
                  </a:lnTo>
                  <a:lnTo>
                    <a:pt x="23" y="1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Freeform 178"/>
            <p:cNvSpPr>
              <a:spLocks/>
            </p:cNvSpPr>
            <p:nvPr/>
          </p:nvSpPr>
          <p:spPr bwMode="auto">
            <a:xfrm>
              <a:off x="3288" y="1570"/>
              <a:ext cx="4" cy="7"/>
            </a:xfrm>
            <a:custGeom>
              <a:avLst/>
              <a:gdLst>
                <a:gd name="T0" fmla="*/ 1 w 8"/>
                <a:gd name="T1" fmla="*/ 0 h 14"/>
                <a:gd name="T2" fmla="*/ 0 w 8"/>
                <a:gd name="T3" fmla="*/ 1 h 14"/>
                <a:gd name="T4" fmla="*/ 1 w 8"/>
                <a:gd name="T5" fmla="*/ 1 h 14"/>
                <a:gd name="T6" fmla="*/ 1 w 8"/>
                <a:gd name="T7" fmla="*/ 1 h 14"/>
                <a:gd name="T8" fmla="*/ 1 w 8"/>
                <a:gd name="T9" fmla="*/ 1 h 14"/>
                <a:gd name="T10" fmla="*/ 1 w 8"/>
                <a:gd name="T11" fmla="*/ 1 h 14"/>
                <a:gd name="T12" fmla="*/ 1 w 8"/>
                <a:gd name="T13" fmla="*/ 1 h 14"/>
                <a:gd name="T14" fmla="*/ 1 w 8"/>
                <a:gd name="T15" fmla="*/ 1 h 14"/>
                <a:gd name="T16" fmla="*/ 1 w 8"/>
                <a:gd name="T17" fmla="*/ 1 h 14"/>
                <a:gd name="T18" fmla="*/ 1 w 8"/>
                <a:gd name="T19" fmla="*/ 1 h 14"/>
                <a:gd name="T20" fmla="*/ 1 w 8"/>
                <a:gd name="T21" fmla="*/ 1 h 14"/>
                <a:gd name="T22" fmla="*/ 1 w 8"/>
                <a:gd name="T23" fmla="*/ 1 h 14"/>
                <a:gd name="T24" fmla="*/ 1 w 8"/>
                <a:gd name="T25" fmla="*/ 1 h 14"/>
                <a:gd name="T26" fmla="*/ 1 w 8"/>
                <a:gd name="T27" fmla="*/ 1 h 14"/>
                <a:gd name="T28" fmla="*/ 1 w 8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14">
                  <a:moveTo>
                    <a:pt x="4" y="0"/>
                  </a:moveTo>
                  <a:lnTo>
                    <a:pt x="0" y="10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5"/>
                  </a:lnTo>
                  <a:lnTo>
                    <a:pt x="7" y="3"/>
                  </a:lnTo>
                  <a:lnTo>
                    <a:pt x="6" y="2"/>
                  </a:lnTo>
                  <a:lnTo>
                    <a:pt x="6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Freeform 179"/>
            <p:cNvSpPr>
              <a:spLocks/>
            </p:cNvSpPr>
            <p:nvPr/>
          </p:nvSpPr>
          <p:spPr bwMode="auto">
            <a:xfrm>
              <a:off x="3168" y="1589"/>
              <a:ext cx="46" cy="39"/>
            </a:xfrm>
            <a:custGeom>
              <a:avLst/>
              <a:gdLst>
                <a:gd name="T0" fmla="*/ 3 w 92"/>
                <a:gd name="T1" fmla="*/ 2 h 77"/>
                <a:gd name="T2" fmla="*/ 3 w 92"/>
                <a:gd name="T3" fmla="*/ 1 h 77"/>
                <a:gd name="T4" fmla="*/ 3 w 92"/>
                <a:gd name="T5" fmla="*/ 1 h 77"/>
                <a:gd name="T6" fmla="*/ 3 w 92"/>
                <a:gd name="T7" fmla="*/ 1 h 77"/>
                <a:gd name="T8" fmla="*/ 3 w 92"/>
                <a:gd name="T9" fmla="*/ 1 h 77"/>
                <a:gd name="T10" fmla="*/ 2 w 92"/>
                <a:gd name="T11" fmla="*/ 1 h 77"/>
                <a:gd name="T12" fmla="*/ 2 w 92"/>
                <a:gd name="T13" fmla="*/ 1 h 77"/>
                <a:gd name="T14" fmla="*/ 2 w 92"/>
                <a:gd name="T15" fmla="*/ 1 h 77"/>
                <a:gd name="T16" fmla="*/ 2 w 92"/>
                <a:gd name="T17" fmla="*/ 0 h 77"/>
                <a:gd name="T18" fmla="*/ 2 w 92"/>
                <a:gd name="T19" fmla="*/ 1 h 77"/>
                <a:gd name="T20" fmla="*/ 1 w 92"/>
                <a:gd name="T21" fmla="*/ 1 h 77"/>
                <a:gd name="T22" fmla="*/ 1 w 92"/>
                <a:gd name="T23" fmla="*/ 1 h 77"/>
                <a:gd name="T24" fmla="*/ 1 w 92"/>
                <a:gd name="T25" fmla="*/ 1 h 77"/>
                <a:gd name="T26" fmla="*/ 1 w 92"/>
                <a:gd name="T27" fmla="*/ 2 h 77"/>
                <a:gd name="T28" fmla="*/ 2 w 92"/>
                <a:gd name="T29" fmla="*/ 2 h 77"/>
                <a:gd name="T30" fmla="*/ 2 w 92"/>
                <a:gd name="T31" fmla="*/ 1 h 77"/>
                <a:gd name="T32" fmla="*/ 2 w 92"/>
                <a:gd name="T33" fmla="*/ 1 h 77"/>
                <a:gd name="T34" fmla="*/ 2 w 92"/>
                <a:gd name="T35" fmla="*/ 2 h 77"/>
                <a:gd name="T36" fmla="*/ 1 w 92"/>
                <a:gd name="T37" fmla="*/ 2 h 77"/>
                <a:gd name="T38" fmla="*/ 2 w 92"/>
                <a:gd name="T39" fmla="*/ 2 h 77"/>
                <a:gd name="T40" fmla="*/ 1 w 92"/>
                <a:gd name="T41" fmla="*/ 2 h 77"/>
                <a:gd name="T42" fmla="*/ 1 w 92"/>
                <a:gd name="T43" fmla="*/ 2 h 77"/>
                <a:gd name="T44" fmla="*/ 1 w 92"/>
                <a:gd name="T45" fmla="*/ 2 h 77"/>
                <a:gd name="T46" fmla="*/ 0 w 92"/>
                <a:gd name="T47" fmla="*/ 2 h 77"/>
                <a:gd name="T48" fmla="*/ 1 w 92"/>
                <a:gd name="T49" fmla="*/ 2 h 77"/>
                <a:gd name="T50" fmla="*/ 1 w 92"/>
                <a:gd name="T51" fmla="*/ 3 h 77"/>
                <a:gd name="T52" fmla="*/ 1 w 92"/>
                <a:gd name="T53" fmla="*/ 3 h 77"/>
                <a:gd name="T54" fmla="*/ 1 w 92"/>
                <a:gd name="T55" fmla="*/ 2 h 77"/>
                <a:gd name="T56" fmla="*/ 2 w 92"/>
                <a:gd name="T57" fmla="*/ 2 h 77"/>
                <a:gd name="T58" fmla="*/ 2 w 92"/>
                <a:gd name="T59" fmla="*/ 3 h 77"/>
                <a:gd name="T60" fmla="*/ 2 w 92"/>
                <a:gd name="T61" fmla="*/ 3 h 77"/>
                <a:gd name="T62" fmla="*/ 2 w 92"/>
                <a:gd name="T63" fmla="*/ 2 h 77"/>
                <a:gd name="T64" fmla="*/ 3 w 92"/>
                <a:gd name="T65" fmla="*/ 2 h 77"/>
                <a:gd name="T66" fmla="*/ 3 w 92"/>
                <a:gd name="T67" fmla="*/ 2 h 77"/>
                <a:gd name="T68" fmla="*/ 2 w 92"/>
                <a:gd name="T69" fmla="*/ 2 h 77"/>
                <a:gd name="T70" fmla="*/ 3 w 92"/>
                <a:gd name="T71" fmla="*/ 2 h 77"/>
                <a:gd name="T72" fmla="*/ 3 w 92"/>
                <a:gd name="T73" fmla="*/ 2 h 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2" h="77">
                  <a:moveTo>
                    <a:pt x="89" y="36"/>
                  </a:moveTo>
                  <a:lnTo>
                    <a:pt x="92" y="30"/>
                  </a:lnTo>
                  <a:lnTo>
                    <a:pt x="74" y="28"/>
                  </a:lnTo>
                  <a:lnTo>
                    <a:pt x="86" y="6"/>
                  </a:lnTo>
                  <a:lnTo>
                    <a:pt x="75" y="4"/>
                  </a:lnTo>
                  <a:lnTo>
                    <a:pt x="62" y="27"/>
                  </a:lnTo>
                  <a:lnTo>
                    <a:pt x="45" y="24"/>
                  </a:lnTo>
                  <a:lnTo>
                    <a:pt x="58" y="1"/>
                  </a:lnTo>
                  <a:lnTo>
                    <a:pt x="46" y="0"/>
                  </a:lnTo>
                  <a:lnTo>
                    <a:pt x="33" y="22"/>
                  </a:lnTo>
                  <a:lnTo>
                    <a:pt x="16" y="20"/>
                  </a:lnTo>
                  <a:lnTo>
                    <a:pt x="13" y="25"/>
                  </a:lnTo>
                  <a:lnTo>
                    <a:pt x="31" y="28"/>
                  </a:lnTo>
                  <a:lnTo>
                    <a:pt x="28" y="33"/>
                  </a:lnTo>
                  <a:lnTo>
                    <a:pt x="38" y="36"/>
                  </a:lnTo>
                  <a:lnTo>
                    <a:pt x="43" y="30"/>
                  </a:lnTo>
                  <a:lnTo>
                    <a:pt x="59" y="32"/>
                  </a:lnTo>
                  <a:lnTo>
                    <a:pt x="50" y="48"/>
                  </a:lnTo>
                  <a:lnTo>
                    <a:pt x="32" y="46"/>
                  </a:lnTo>
                  <a:lnTo>
                    <a:pt x="38" y="37"/>
                  </a:lnTo>
                  <a:lnTo>
                    <a:pt x="25" y="37"/>
                  </a:lnTo>
                  <a:lnTo>
                    <a:pt x="21" y="45"/>
                  </a:lnTo>
                  <a:lnTo>
                    <a:pt x="4" y="43"/>
                  </a:lnTo>
                  <a:lnTo>
                    <a:pt x="0" y="48"/>
                  </a:lnTo>
                  <a:lnTo>
                    <a:pt x="17" y="51"/>
                  </a:lnTo>
                  <a:lnTo>
                    <a:pt x="6" y="73"/>
                  </a:lnTo>
                  <a:lnTo>
                    <a:pt x="17" y="74"/>
                  </a:lnTo>
                  <a:lnTo>
                    <a:pt x="29" y="52"/>
                  </a:lnTo>
                  <a:lnTo>
                    <a:pt x="46" y="54"/>
                  </a:lnTo>
                  <a:lnTo>
                    <a:pt x="33" y="76"/>
                  </a:lnTo>
                  <a:lnTo>
                    <a:pt x="45" y="77"/>
                  </a:lnTo>
                  <a:lnTo>
                    <a:pt x="58" y="57"/>
                  </a:lnTo>
                  <a:lnTo>
                    <a:pt x="76" y="59"/>
                  </a:lnTo>
                  <a:lnTo>
                    <a:pt x="80" y="53"/>
                  </a:lnTo>
                  <a:lnTo>
                    <a:pt x="61" y="51"/>
                  </a:lnTo>
                  <a:lnTo>
                    <a:pt x="70" y="33"/>
                  </a:lnTo>
                  <a:lnTo>
                    <a:pt x="89" y="3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Freeform 180"/>
            <p:cNvSpPr>
              <a:spLocks/>
            </p:cNvSpPr>
            <p:nvPr/>
          </p:nvSpPr>
          <p:spPr bwMode="auto">
            <a:xfrm>
              <a:off x="3181" y="1606"/>
              <a:ext cx="6" cy="1"/>
            </a:xfrm>
            <a:custGeom>
              <a:avLst/>
              <a:gdLst>
                <a:gd name="T0" fmla="*/ 0 w 13"/>
                <a:gd name="T1" fmla="*/ 0 h 4"/>
                <a:gd name="T2" fmla="*/ 0 w 13"/>
                <a:gd name="T3" fmla="*/ 0 h 4"/>
                <a:gd name="T4" fmla="*/ 0 w 13"/>
                <a:gd name="T5" fmla="*/ 0 h 4"/>
                <a:gd name="T6" fmla="*/ 0 w 13"/>
                <a:gd name="T7" fmla="*/ 0 h 4"/>
                <a:gd name="T8" fmla="*/ 0 w 13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4">
                  <a:moveTo>
                    <a:pt x="13" y="3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13" y="4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9" name="Freeform 181"/>
            <p:cNvSpPr>
              <a:spLocks/>
            </p:cNvSpPr>
            <p:nvPr/>
          </p:nvSpPr>
          <p:spPr bwMode="auto">
            <a:xfrm>
              <a:off x="3416" y="1650"/>
              <a:ext cx="4" cy="8"/>
            </a:xfrm>
            <a:custGeom>
              <a:avLst/>
              <a:gdLst>
                <a:gd name="T0" fmla="*/ 1 w 7"/>
                <a:gd name="T1" fmla="*/ 1 h 16"/>
                <a:gd name="T2" fmla="*/ 1 w 7"/>
                <a:gd name="T3" fmla="*/ 0 h 16"/>
                <a:gd name="T4" fmla="*/ 1 w 7"/>
                <a:gd name="T5" fmla="*/ 1 h 16"/>
                <a:gd name="T6" fmla="*/ 1 w 7"/>
                <a:gd name="T7" fmla="*/ 1 h 16"/>
                <a:gd name="T8" fmla="*/ 1 w 7"/>
                <a:gd name="T9" fmla="*/ 1 h 16"/>
                <a:gd name="T10" fmla="*/ 1 w 7"/>
                <a:gd name="T11" fmla="*/ 1 h 16"/>
                <a:gd name="T12" fmla="*/ 1 w 7"/>
                <a:gd name="T13" fmla="*/ 1 h 16"/>
                <a:gd name="T14" fmla="*/ 1 w 7"/>
                <a:gd name="T15" fmla="*/ 1 h 16"/>
                <a:gd name="T16" fmla="*/ 1 w 7"/>
                <a:gd name="T17" fmla="*/ 1 h 16"/>
                <a:gd name="T18" fmla="*/ 0 w 7"/>
                <a:gd name="T19" fmla="*/ 1 h 16"/>
                <a:gd name="T20" fmla="*/ 1 w 7"/>
                <a:gd name="T21" fmla="*/ 1 h 16"/>
                <a:gd name="T22" fmla="*/ 1 w 7"/>
                <a:gd name="T23" fmla="*/ 1 h 16"/>
                <a:gd name="T24" fmla="*/ 1 w 7"/>
                <a:gd name="T25" fmla="*/ 1 h 16"/>
                <a:gd name="T26" fmla="*/ 1 w 7"/>
                <a:gd name="T27" fmla="*/ 1 h 16"/>
                <a:gd name="T28" fmla="*/ 1 w 7"/>
                <a:gd name="T29" fmla="*/ 1 h 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16">
                  <a:moveTo>
                    <a:pt x="7" y="14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4"/>
                  </a:lnTo>
                  <a:lnTo>
                    <a:pt x="3" y="16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4"/>
                  </a:lnTo>
                  <a:lnTo>
                    <a:pt x="7" y="14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Freeform 182"/>
            <p:cNvSpPr>
              <a:spLocks/>
            </p:cNvSpPr>
            <p:nvPr/>
          </p:nvSpPr>
          <p:spPr bwMode="auto">
            <a:xfrm>
              <a:off x="3424" y="1685"/>
              <a:ext cx="8" cy="5"/>
            </a:xfrm>
            <a:custGeom>
              <a:avLst/>
              <a:gdLst>
                <a:gd name="T0" fmla="*/ 0 w 15"/>
                <a:gd name="T1" fmla="*/ 1 h 10"/>
                <a:gd name="T2" fmla="*/ 1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w 15"/>
                <a:gd name="T13" fmla="*/ 1 h 10"/>
                <a:gd name="T14" fmla="*/ 0 w 15"/>
                <a:gd name="T15" fmla="*/ 1 h 10"/>
                <a:gd name="T16" fmla="*/ 0 w 15"/>
                <a:gd name="T17" fmla="*/ 1 h 10"/>
                <a:gd name="T18" fmla="*/ 0 w 15"/>
                <a:gd name="T19" fmla="*/ 1 h 10"/>
                <a:gd name="T20" fmla="*/ 0 w 15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" h="10">
                  <a:moveTo>
                    <a:pt x="0" y="6"/>
                  </a:moveTo>
                  <a:lnTo>
                    <a:pt x="15" y="10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1" name="Freeform 183"/>
            <p:cNvSpPr>
              <a:spLocks/>
            </p:cNvSpPr>
            <p:nvPr/>
          </p:nvSpPr>
          <p:spPr bwMode="auto">
            <a:xfrm>
              <a:off x="3395" y="1647"/>
              <a:ext cx="48" cy="62"/>
            </a:xfrm>
            <a:custGeom>
              <a:avLst/>
              <a:gdLst>
                <a:gd name="T0" fmla="*/ 2 w 96"/>
                <a:gd name="T1" fmla="*/ 3 h 124"/>
                <a:gd name="T2" fmla="*/ 2 w 96"/>
                <a:gd name="T3" fmla="*/ 3 h 124"/>
                <a:gd name="T4" fmla="*/ 2 w 96"/>
                <a:gd name="T5" fmla="*/ 3 h 124"/>
                <a:gd name="T6" fmla="*/ 2 w 96"/>
                <a:gd name="T7" fmla="*/ 4 h 124"/>
                <a:gd name="T8" fmla="*/ 2 w 96"/>
                <a:gd name="T9" fmla="*/ 4 h 124"/>
                <a:gd name="T10" fmla="*/ 2 w 96"/>
                <a:gd name="T11" fmla="*/ 4 h 124"/>
                <a:gd name="T12" fmla="*/ 2 w 96"/>
                <a:gd name="T13" fmla="*/ 3 h 124"/>
                <a:gd name="T14" fmla="*/ 2 w 96"/>
                <a:gd name="T15" fmla="*/ 3 h 124"/>
                <a:gd name="T16" fmla="*/ 2 w 96"/>
                <a:gd name="T17" fmla="*/ 3 h 124"/>
                <a:gd name="T18" fmla="*/ 2 w 96"/>
                <a:gd name="T19" fmla="*/ 3 h 124"/>
                <a:gd name="T20" fmla="*/ 2 w 96"/>
                <a:gd name="T21" fmla="*/ 3 h 124"/>
                <a:gd name="T22" fmla="*/ 3 w 96"/>
                <a:gd name="T23" fmla="*/ 3 h 124"/>
                <a:gd name="T24" fmla="*/ 3 w 96"/>
                <a:gd name="T25" fmla="*/ 3 h 124"/>
                <a:gd name="T26" fmla="*/ 3 w 96"/>
                <a:gd name="T27" fmla="*/ 3 h 124"/>
                <a:gd name="T28" fmla="*/ 2 w 96"/>
                <a:gd name="T29" fmla="*/ 2 h 124"/>
                <a:gd name="T30" fmla="*/ 3 w 96"/>
                <a:gd name="T31" fmla="*/ 1 h 124"/>
                <a:gd name="T32" fmla="*/ 3 w 96"/>
                <a:gd name="T33" fmla="*/ 1 h 124"/>
                <a:gd name="T34" fmla="*/ 3 w 96"/>
                <a:gd name="T35" fmla="*/ 2 h 124"/>
                <a:gd name="T36" fmla="*/ 3 w 96"/>
                <a:gd name="T37" fmla="*/ 2 h 124"/>
                <a:gd name="T38" fmla="*/ 3 w 96"/>
                <a:gd name="T39" fmla="*/ 2 h 124"/>
                <a:gd name="T40" fmla="*/ 3 w 96"/>
                <a:gd name="T41" fmla="*/ 2 h 124"/>
                <a:gd name="T42" fmla="*/ 3 w 96"/>
                <a:gd name="T43" fmla="*/ 2 h 124"/>
                <a:gd name="T44" fmla="*/ 3 w 96"/>
                <a:gd name="T45" fmla="*/ 1 h 124"/>
                <a:gd name="T46" fmla="*/ 3 w 96"/>
                <a:gd name="T47" fmla="*/ 1 h 124"/>
                <a:gd name="T48" fmla="*/ 3 w 96"/>
                <a:gd name="T49" fmla="*/ 1 h 124"/>
                <a:gd name="T50" fmla="*/ 3 w 96"/>
                <a:gd name="T51" fmla="*/ 1 h 124"/>
                <a:gd name="T52" fmla="*/ 2 w 96"/>
                <a:gd name="T53" fmla="*/ 1 h 124"/>
                <a:gd name="T54" fmla="*/ 2 w 96"/>
                <a:gd name="T55" fmla="*/ 1 h 124"/>
                <a:gd name="T56" fmla="*/ 2 w 96"/>
                <a:gd name="T57" fmla="*/ 1 h 124"/>
                <a:gd name="T58" fmla="*/ 2 w 96"/>
                <a:gd name="T59" fmla="*/ 1 h 124"/>
                <a:gd name="T60" fmla="*/ 2 w 96"/>
                <a:gd name="T61" fmla="*/ 1 h 124"/>
                <a:gd name="T62" fmla="*/ 2 w 96"/>
                <a:gd name="T63" fmla="*/ 1 h 124"/>
                <a:gd name="T64" fmla="*/ 2 w 96"/>
                <a:gd name="T65" fmla="*/ 2 h 124"/>
                <a:gd name="T66" fmla="*/ 2 w 96"/>
                <a:gd name="T67" fmla="*/ 2 h 124"/>
                <a:gd name="T68" fmla="*/ 2 w 96"/>
                <a:gd name="T69" fmla="*/ 2 h 124"/>
                <a:gd name="T70" fmla="*/ 2 w 96"/>
                <a:gd name="T71" fmla="*/ 1 h 124"/>
                <a:gd name="T72" fmla="*/ 2 w 96"/>
                <a:gd name="T73" fmla="*/ 1 h 124"/>
                <a:gd name="T74" fmla="*/ 2 w 96"/>
                <a:gd name="T75" fmla="*/ 1 h 124"/>
                <a:gd name="T76" fmla="*/ 2 w 96"/>
                <a:gd name="T77" fmla="*/ 1 h 124"/>
                <a:gd name="T78" fmla="*/ 2 w 96"/>
                <a:gd name="T79" fmla="*/ 1 h 124"/>
                <a:gd name="T80" fmla="*/ 1 w 96"/>
                <a:gd name="T81" fmla="*/ 1 h 124"/>
                <a:gd name="T82" fmla="*/ 1 w 96"/>
                <a:gd name="T83" fmla="*/ 1 h 124"/>
                <a:gd name="T84" fmla="*/ 1 w 96"/>
                <a:gd name="T85" fmla="*/ 2 h 124"/>
                <a:gd name="T86" fmla="*/ 1 w 96"/>
                <a:gd name="T87" fmla="*/ 2 h 124"/>
                <a:gd name="T88" fmla="*/ 2 w 96"/>
                <a:gd name="T89" fmla="*/ 2 h 124"/>
                <a:gd name="T90" fmla="*/ 1 w 96"/>
                <a:gd name="T91" fmla="*/ 4 h 124"/>
                <a:gd name="T92" fmla="*/ 1 w 96"/>
                <a:gd name="T93" fmla="*/ 3 h 124"/>
                <a:gd name="T94" fmla="*/ 1 w 96"/>
                <a:gd name="T95" fmla="*/ 3 h 124"/>
                <a:gd name="T96" fmla="*/ 1 w 96"/>
                <a:gd name="T97" fmla="*/ 3 h 124"/>
                <a:gd name="T98" fmla="*/ 1 w 96"/>
                <a:gd name="T99" fmla="*/ 3 h 124"/>
                <a:gd name="T100" fmla="*/ 1 w 96"/>
                <a:gd name="T101" fmla="*/ 3 h 124"/>
                <a:gd name="T102" fmla="*/ 0 w 96"/>
                <a:gd name="T103" fmla="*/ 3 h 124"/>
                <a:gd name="T104" fmla="*/ 1 w 96"/>
                <a:gd name="T105" fmla="*/ 3 h 124"/>
                <a:gd name="T106" fmla="*/ 1 w 96"/>
                <a:gd name="T107" fmla="*/ 4 h 124"/>
                <a:gd name="T108" fmla="*/ 1 w 96"/>
                <a:gd name="T109" fmla="*/ 4 h 124"/>
                <a:gd name="T110" fmla="*/ 1 w 96"/>
                <a:gd name="T111" fmla="*/ 4 h 124"/>
                <a:gd name="T112" fmla="*/ 2 w 96"/>
                <a:gd name="T113" fmla="*/ 4 h 124"/>
                <a:gd name="T114" fmla="*/ 2 w 96"/>
                <a:gd name="T115" fmla="*/ 4 h 124"/>
                <a:gd name="T116" fmla="*/ 2 w 96"/>
                <a:gd name="T117" fmla="*/ 4 h 124"/>
                <a:gd name="T118" fmla="*/ 3 w 96"/>
                <a:gd name="T119" fmla="*/ 4 h 124"/>
                <a:gd name="T120" fmla="*/ 3 w 96"/>
                <a:gd name="T121" fmla="*/ 3 h 124"/>
                <a:gd name="T122" fmla="*/ 3 w 96"/>
                <a:gd name="T123" fmla="*/ 3 h 12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96" h="124">
                  <a:moveTo>
                    <a:pt x="59" y="83"/>
                  </a:moveTo>
                  <a:lnTo>
                    <a:pt x="59" y="86"/>
                  </a:lnTo>
                  <a:lnTo>
                    <a:pt x="59" y="88"/>
                  </a:lnTo>
                  <a:lnTo>
                    <a:pt x="58" y="92"/>
                  </a:lnTo>
                  <a:lnTo>
                    <a:pt x="56" y="94"/>
                  </a:lnTo>
                  <a:lnTo>
                    <a:pt x="55" y="96"/>
                  </a:lnTo>
                  <a:lnTo>
                    <a:pt x="54" y="98"/>
                  </a:lnTo>
                  <a:lnTo>
                    <a:pt x="52" y="100"/>
                  </a:lnTo>
                  <a:lnTo>
                    <a:pt x="50" y="102"/>
                  </a:lnTo>
                  <a:lnTo>
                    <a:pt x="45" y="104"/>
                  </a:lnTo>
                  <a:lnTo>
                    <a:pt x="40" y="104"/>
                  </a:lnTo>
                  <a:lnTo>
                    <a:pt x="35" y="103"/>
                  </a:lnTo>
                  <a:lnTo>
                    <a:pt x="30" y="101"/>
                  </a:lnTo>
                  <a:lnTo>
                    <a:pt x="48" y="67"/>
                  </a:lnTo>
                  <a:lnTo>
                    <a:pt x="52" y="70"/>
                  </a:lnTo>
                  <a:lnTo>
                    <a:pt x="54" y="73"/>
                  </a:lnTo>
                  <a:lnTo>
                    <a:pt x="56" y="75"/>
                  </a:lnTo>
                  <a:lnTo>
                    <a:pt x="58" y="78"/>
                  </a:lnTo>
                  <a:lnTo>
                    <a:pt x="58" y="79"/>
                  </a:lnTo>
                  <a:lnTo>
                    <a:pt x="59" y="80"/>
                  </a:lnTo>
                  <a:lnTo>
                    <a:pt x="73" y="77"/>
                  </a:lnTo>
                  <a:lnTo>
                    <a:pt x="73" y="75"/>
                  </a:lnTo>
                  <a:lnTo>
                    <a:pt x="71" y="74"/>
                  </a:lnTo>
                  <a:lnTo>
                    <a:pt x="69" y="71"/>
                  </a:lnTo>
                  <a:lnTo>
                    <a:pt x="66" y="66"/>
                  </a:lnTo>
                  <a:lnTo>
                    <a:pt x="61" y="60"/>
                  </a:lnTo>
                  <a:lnTo>
                    <a:pt x="55" y="55"/>
                  </a:lnTo>
                  <a:lnTo>
                    <a:pt x="73" y="22"/>
                  </a:lnTo>
                  <a:lnTo>
                    <a:pt x="77" y="25"/>
                  </a:lnTo>
                  <a:lnTo>
                    <a:pt x="79" y="28"/>
                  </a:lnTo>
                  <a:lnTo>
                    <a:pt x="82" y="33"/>
                  </a:lnTo>
                  <a:lnTo>
                    <a:pt x="83" y="37"/>
                  </a:lnTo>
                  <a:lnTo>
                    <a:pt x="83" y="40"/>
                  </a:lnTo>
                  <a:lnTo>
                    <a:pt x="82" y="42"/>
                  </a:lnTo>
                  <a:lnTo>
                    <a:pt x="82" y="44"/>
                  </a:lnTo>
                  <a:lnTo>
                    <a:pt x="81" y="47"/>
                  </a:lnTo>
                  <a:lnTo>
                    <a:pt x="92" y="53"/>
                  </a:lnTo>
                  <a:lnTo>
                    <a:pt x="94" y="48"/>
                  </a:lnTo>
                  <a:lnTo>
                    <a:pt x="96" y="42"/>
                  </a:lnTo>
                  <a:lnTo>
                    <a:pt x="96" y="37"/>
                  </a:lnTo>
                  <a:lnTo>
                    <a:pt x="94" y="32"/>
                  </a:lnTo>
                  <a:lnTo>
                    <a:pt x="92" y="27"/>
                  </a:lnTo>
                  <a:lnTo>
                    <a:pt x="89" y="21"/>
                  </a:lnTo>
                  <a:lnTo>
                    <a:pt x="84" y="17"/>
                  </a:lnTo>
                  <a:lnTo>
                    <a:pt x="78" y="12"/>
                  </a:lnTo>
                  <a:lnTo>
                    <a:pt x="83" y="4"/>
                  </a:lnTo>
                  <a:lnTo>
                    <a:pt x="77" y="0"/>
                  </a:lnTo>
                  <a:lnTo>
                    <a:pt x="73" y="10"/>
                  </a:lnTo>
                  <a:lnTo>
                    <a:pt x="67" y="7"/>
                  </a:lnTo>
                  <a:lnTo>
                    <a:pt x="61" y="5"/>
                  </a:lnTo>
                  <a:lnTo>
                    <a:pt x="55" y="5"/>
                  </a:lnTo>
                  <a:lnTo>
                    <a:pt x="50" y="5"/>
                  </a:lnTo>
                  <a:lnTo>
                    <a:pt x="50" y="19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5" y="17"/>
                  </a:lnTo>
                  <a:lnTo>
                    <a:pt x="59" y="17"/>
                  </a:lnTo>
                  <a:lnTo>
                    <a:pt x="62" y="17"/>
                  </a:lnTo>
                  <a:lnTo>
                    <a:pt x="67" y="19"/>
                  </a:lnTo>
                  <a:lnTo>
                    <a:pt x="50" y="50"/>
                  </a:lnTo>
                  <a:lnTo>
                    <a:pt x="46" y="48"/>
                  </a:lnTo>
                  <a:lnTo>
                    <a:pt x="44" y="44"/>
                  </a:lnTo>
                  <a:lnTo>
                    <a:pt x="43" y="41"/>
                  </a:lnTo>
                  <a:lnTo>
                    <a:pt x="41" y="38"/>
                  </a:lnTo>
                  <a:lnTo>
                    <a:pt x="40" y="35"/>
                  </a:lnTo>
                  <a:lnTo>
                    <a:pt x="40" y="32"/>
                  </a:lnTo>
                  <a:lnTo>
                    <a:pt x="41" y="29"/>
                  </a:lnTo>
                  <a:lnTo>
                    <a:pt x="43" y="26"/>
                  </a:lnTo>
                  <a:lnTo>
                    <a:pt x="44" y="25"/>
                  </a:lnTo>
                  <a:lnTo>
                    <a:pt x="45" y="24"/>
                  </a:lnTo>
                  <a:lnTo>
                    <a:pt x="45" y="22"/>
                  </a:lnTo>
                  <a:lnTo>
                    <a:pt x="46" y="21"/>
                  </a:lnTo>
                  <a:lnTo>
                    <a:pt x="43" y="9"/>
                  </a:lnTo>
                  <a:lnTo>
                    <a:pt x="39" y="11"/>
                  </a:lnTo>
                  <a:lnTo>
                    <a:pt x="36" y="13"/>
                  </a:lnTo>
                  <a:lnTo>
                    <a:pt x="32" y="17"/>
                  </a:lnTo>
                  <a:lnTo>
                    <a:pt x="30" y="20"/>
                  </a:lnTo>
                  <a:lnTo>
                    <a:pt x="28" y="25"/>
                  </a:lnTo>
                  <a:lnTo>
                    <a:pt x="26" y="30"/>
                  </a:lnTo>
                  <a:lnTo>
                    <a:pt x="26" y="35"/>
                  </a:lnTo>
                  <a:lnTo>
                    <a:pt x="28" y="41"/>
                  </a:lnTo>
                  <a:lnTo>
                    <a:pt x="30" y="45"/>
                  </a:lnTo>
                  <a:lnTo>
                    <a:pt x="33" y="51"/>
                  </a:lnTo>
                  <a:lnTo>
                    <a:pt x="37" y="56"/>
                  </a:lnTo>
                  <a:lnTo>
                    <a:pt x="43" y="62"/>
                  </a:lnTo>
                  <a:lnTo>
                    <a:pt x="23" y="97"/>
                  </a:lnTo>
                  <a:lnTo>
                    <a:pt x="18" y="94"/>
                  </a:lnTo>
                  <a:lnTo>
                    <a:pt x="15" y="89"/>
                  </a:lnTo>
                  <a:lnTo>
                    <a:pt x="14" y="86"/>
                  </a:lnTo>
                  <a:lnTo>
                    <a:pt x="13" y="81"/>
                  </a:lnTo>
                  <a:lnTo>
                    <a:pt x="13" y="78"/>
                  </a:lnTo>
                  <a:lnTo>
                    <a:pt x="14" y="74"/>
                  </a:lnTo>
                  <a:lnTo>
                    <a:pt x="15" y="71"/>
                  </a:lnTo>
                  <a:lnTo>
                    <a:pt x="17" y="66"/>
                  </a:lnTo>
                  <a:lnTo>
                    <a:pt x="6" y="59"/>
                  </a:lnTo>
                  <a:lnTo>
                    <a:pt x="3" y="65"/>
                  </a:lnTo>
                  <a:lnTo>
                    <a:pt x="1" y="71"/>
                  </a:lnTo>
                  <a:lnTo>
                    <a:pt x="0" y="75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5" y="95"/>
                  </a:lnTo>
                  <a:lnTo>
                    <a:pt x="10" y="102"/>
                  </a:lnTo>
                  <a:lnTo>
                    <a:pt x="18" y="108"/>
                  </a:lnTo>
                  <a:lnTo>
                    <a:pt x="11" y="120"/>
                  </a:lnTo>
                  <a:lnTo>
                    <a:pt x="17" y="124"/>
                  </a:lnTo>
                  <a:lnTo>
                    <a:pt x="24" y="111"/>
                  </a:lnTo>
                  <a:lnTo>
                    <a:pt x="30" y="113"/>
                  </a:lnTo>
                  <a:lnTo>
                    <a:pt x="36" y="115"/>
                  </a:lnTo>
                  <a:lnTo>
                    <a:pt x="40" y="116"/>
                  </a:lnTo>
                  <a:lnTo>
                    <a:pt x="45" y="116"/>
                  </a:lnTo>
                  <a:lnTo>
                    <a:pt x="53" y="113"/>
                  </a:lnTo>
                  <a:lnTo>
                    <a:pt x="60" y="110"/>
                  </a:lnTo>
                  <a:lnTo>
                    <a:pt x="66" y="105"/>
                  </a:lnTo>
                  <a:lnTo>
                    <a:pt x="70" y="97"/>
                  </a:lnTo>
                  <a:lnTo>
                    <a:pt x="71" y="95"/>
                  </a:lnTo>
                  <a:lnTo>
                    <a:pt x="73" y="92"/>
                  </a:lnTo>
                  <a:lnTo>
                    <a:pt x="74" y="89"/>
                  </a:lnTo>
                  <a:lnTo>
                    <a:pt x="74" y="87"/>
                  </a:lnTo>
                  <a:lnTo>
                    <a:pt x="59" y="83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2" name="Freeform 184"/>
            <p:cNvSpPr>
              <a:spLocks/>
            </p:cNvSpPr>
            <p:nvPr/>
          </p:nvSpPr>
          <p:spPr bwMode="auto">
            <a:xfrm>
              <a:off x="3344" y="1656"/>
              <a:ext cx="6" cy="4"/>
            </a:xfrm>
            <a:custGeom>
              <a:avLst/>
              <a:gdLst>
                <a:gd name="T0" fmla="*/ 1 w 11"/>
                <a:gd name="T1" fmla="*/ 1 h 7"/>
                <a:gd name="T2" fmla="*/ 1 w 11"/>
                <a:gd name="T3" fmla="*/ 0 h 7"/>
                <a:gd name="T4" fmla="*/ 1 w 11"/>
                <a:gd name="T5" fmla="*/ 0 h 7"/>
                <a:gd name="T6" fmla="*/ 1 w 11"/>
                <a:gd name="T7" fmla="*/ 0 h 7"/>
                <a:gd name="T8" fmla="*/ 0 w 11"/>
                <a:gd name="T9" fmla="*/ 1 h 7"/>
                <a:gd name="T10" fmla="*/ 0 w 11"/>
                <a:gd name="T11" fmla="*/ 1 h 7"/>
                <a:gd name="T12" fmla="*/ 0 w 11"/>
                <a:gd name="T13" fmla="*/ 1 h 7"/>
                <a:gd name="T14" fmla="*/ 0 w 11"/>
                <a:gd name="T15" fmla="*/ 1 h 7"/>
                <a:gd name="T16" fmla="*/ 0 w 11"/>
                <a:gd name="T17" fmla="*/ 1 h 7"/>
                <a:gd name="T18" fmla="*/ 0 w 11"/>
                <a:gd name="T19" fmla="*/ 1 h 7"/>
                <a:gd name="T20" fmla="*/ 1 w 11"/>
                <a:gd name="T21" fmla="*/ 1 h 7"/>
                <a:gd name="T22" fmla="*/ 1 w 11"/>
                <a:gd name="T23" fmla="*/ 1 h 7"/>
                <a:gd name="T24" fmla="*/ 1 w 11"/>
                <a:gd name="T25" fmla="*/ 1 h 7"/>
                <a:gd name="T26" fmla="*/ 1 w 11"/>
                <a:gd name="T27" fmla="*/ 1 h 7"/>
                <a:gd name="T28" fmla="*/ 1 w 11"/>
                <a:gd name="T29" fmla="*/ 1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7">
                  <a:moveTo>
                    <a:pt x="11" y="6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1" y="7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3" name="Freeform 185"/>
            <p:cNvSpPr>
              <a:spLocks/>
            </p:cNvSpPr>
            <p:nvPr/>
          </p:nvSpPr>
          <p:spPr bwMode="auto">
            <a:xfrm>
              <a:off x="3360" y="1688"/>
              <a:ext cx="6" cy="4"/>
            </a:xfrm>
            <a:custGeom>
              <a:avLst/>
              <a:gdLst>
                <a:gd name="T0" fmla="*/ 0 w 11"/>
                <a:gd name="T1" fmla="*/ 0 h 9"/>
                <a:gd name="T2" fmla="*/ 0 w 11"/>
                <a:gd name="T3" fmla="*/ 0 h 9"/>
                <a:gd name="T4" fmla="*/ 0 w 11"/>
                <a:gd name="T5" fmla="*/ 0 h 9"/>
                <a:gd name="T6" fmla="*/ 0 w 11"/>
                <a:gd name="T7" fmla="*/ 0 h 9"/>
                <a:gd name="T8" fmla="*/ 0 w 11"/>
                <a:gd name="T9" fmla="*/ 0 h 9"/>
                <a:gd name="T10" fmla="*/ 1 w 11"/>
                <a:gd name="T11" fmla="*/ 0 h 9"/>
                <a:gd name="T12" fmla="*/ 1 w 11"/>
                <a:gd name="T13" fmla="*/ 0 h 9"/>
                <a:gd name="T14" fmla="*/ 1 w 11"/>
                <a:gd name="T15" fmla="*/ 0 h 9"/>
                <a:gd name="T16" fmla="*/ 1 w 11"/>
                <a:gd name="T17" fmla="*/ 0 h 9"/>
                <a:gd name="T18" fmla="*/ 1 w 11"/>
                <a:gd name="T19" fmla="*/ 0 h 9"/>
                <a:gd name="T20" fmla="*/ 1 w 11"/>
                <a:gd name="T21" fmla="*/ 0 h 9"/>
                <a:gd name="T22" fmla="*/ 1 w 11"/>
                <a:gd name="T23" fmla="*/ 0 h 9"/>
                <a:gd name="T24" fmla="*/ 1 w 11"/>
                <a:gd name="T25" fmla="*/ 0 h 9"/>
                <a:gd name="T26" fmla="*/ 1 w 11"/>
                <a:gd name="T27" fmla="*/ 0 h 9"/>
                <a:gd name="T28" fmla="*/ 0 w 11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9">
                  <a:moveTo>
                    <a:pt x="0" y="2"/>
                  </a:moveTo>
                  <a:lnTo>
                    <a:pt x="0" y="2"/>
                  </a:lnTo>
                  <a:lnTo>
                    <a:pt x="8" y="9"/>
                  </a:lnTo>
                  <a:lnTo>
                    <a:pt x="9" y="8"/>
                  </a:lnTo>
                  <a:lnTo>
                    <a:pt x="10" y="7"/>
                  </a:lnTo>
                  <a:lnTo>
                    <a:pt x="11" y="6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4" name="Freeform 186"/>
            <p:cNvSpPr>
              <a:spLocks/>
            </p:cNvSpPr>
            <p:nvPr/>
          </p:nvSpPr>
          <p:spPr bwMode="auto">
            <a:xfrm>
              <a:off x="3337" y="1644"/>
              <a:ext cx="37" cy="57"/>
            </a:xfrm>
            <a:custGeom>
              <a:avLst/>
              <a:gdLst>
                <a:gd name="T0" fmla="*/ 2 w 72"/>
                <a:gd name="T1" fmla="*/ 3 h 113"/>
                <a:gd name="T2" fmla="*/ 2 w 72"/>
                <a:gd name="T3" fmla="*/ 3 h 113"/>
                <a:gd name="T4" fmla="*/ 2 w 72"/>
                <a:gd name="T5" fmla="*/ 2 h 113"/>
                <a:gd name="T6" fmla="*/ 2 w 72"/>
                <a:gd name="T7" fmla="*/ 2 h 113"/>
                <a:gd name="T8" fmla="*/ 2 w 72"/>
                <a:gd name="T9" fmla="*/ 3 h 113"/>
                <a:gd name="T10" fmla="*/ 2 w 72"/>
                <a:gd name="T11" fmla="*/ 3 h 113"/>
                <a:gd name="T12" fmla="*/ 2 w 72"/>
                <a:gd name="T13" fmla="*/ 3 h 113"/>
                <a:gd name="T14" fmla="*/ 2 w 72"/>
                <a:gd name="T15" fmla="*/ 3 h 113"/>
                <a:gd name="T16" fmla="*/ 2 w 72"/>
                <a:gd name="T17" fmla="*/ 3 h 113"/>
                <a:gd name="T18" fmla="*/ 2 w 72"/>
                <a:gd name="T19" fmla="*/ 3 h 113"/>
                <a:gd name="T20" fmla="*/ 2 w 72"/>
                <a:gd name="T21" fmla="*/ 3 h 113"/>
                <a:gd name="T22" fmla="*/ 2 w 72"/>
                <a:gd name="T23" fmla="*/ 3 h 113"/>
                <a:gd name="T24" fmla="*/ 2 w 72"/>
                <a:gd name="T25" fmla="*/ 3 h 113"/>
                <a:gd name="T26" fmla="*/ 2 w 72"/>
                <a:gd name="T27" fmla="*/ 2 h 113"/>
                <a:gd name="T28" fmla="*/ 2 w 72"/>
                <a:gd name="T29" fmla="*/ 2 h 113"/>
                <a:gd name="T30" fmla="*/ 2 w 72"/>
                <a:gd name="T31" fmla="*/ 1 h 113"/>
                <a:gd name="T32" fmla="*/ 2 w 72"/>
                <a:gd name="T33" fmla="*/ 1 h 113"/>
                <a:gd name="T34" fmla="*/ 2 w 72"/>
                <a:gd name="T35" fmla="*/ 1 h 113"/>
                <a:gd name="T36" fmla="*/ 2 w 72"/>
                <a:gd name="T37" fmla="*/ 1 h 113"/>
                <a:gd name="T38" fmla="*/ 2 w 72"/>
                <a:gd name="T39" fmla="*/ 2 h 113"/>
                <a:gd name="T40" fmla="*/ 3 w 72"/>
                <a:gd name="T41" fmla="*/ 2 h 113"/>
                <a:gd name="T42" fmla="*/ 3 w 72"/>
                <a:gd name="T43" fmla="*/ 1 h 113"/>
                <a:gd name="T44" fmla="*/ 3 w 72"/>
                <a:gd name="T45" fmla="*/ 1 h 113"/>
                <a:gd name="T46" fmla="*/ 2 w 72"/>
                <a:gd name="T47" fmla="*/ 1 h 113"/>
                <a:gd name="T48" fmla="*/ 2 w 72"/>
                <a:gd name="T49" fmla="*/ 1 h 113"/>
                <a:gd name="T50" fmla="*/ 2 w 72"/>
                <a:gd name="T51" fmla="*/ 1 h 113"/>
                <a:gd name="T52" fmla="*/ 2 w 72"/>
                <a:gd name="T53" fmla="*/ 1 h 113"/>
                <a:gd name="T54" fmla="*/ 1 w 72"/>
                <a:gd name="T55" fmla="*/ 1 h 113"/>
                <a:gd name="T56" fmla="*/ 1 w 72"/>
                <a:gd name="T57" fmla="*/ 1 h 113"/>
                <a:gd name="T58" fmla="*/ 1 w 72"/>
                <a:gd name="T59" fmla="*/ 1 h 113"/>
                <a:gd name="T60" fmla="*/ 1 w 72"/>
                <a:gd name="T61" fmla="*/ 1 h 113"/>
                <a:gd name="T62" fmla="*/ 1 w 72"/>
                <a:gd name="T63" fmla="*/ 1 h 113"/>
                <a:gd name="T64" fmla="*/ 1 w 72"/>
                <a:gd name="T65" fmla="*/ 1 h 113"/>
                <a:gd name="T66" fmla="*/ 1 w 72"/>
                <a:gd name="T67" fmla="*/ 1 h 113"/>
                <a:gd name="T68" fmla="*/ 2 w 72"/>
                <a:gd name="T69" fmla="*/ 1 h 113"/>
                <a:gd name="T70" fmla="*/ 2 w 72"/>
                <a:gd name="T71" fmla="*/ 1 h 113"/>
                <a:gd name="T72" fmla="*/ 2 w 72"/>
                <a:gd name="T73" fmla="*/ 2 h 113"/>
                <a:gd name="T74" fmla="*/ 1 w 72"/>
                <a:gd name="T75" fmla="*/ 2 h 113"/>
                <a:gd name="T76" fmla="*/ 1 w 72"/>
                <a:gd name="T77" fmla="*/ 2 h 113"/>
                <a:gd name="T78" fmla="*/ 1 w 72"/>
                <a:gd name="T79" fmla="*/ 2 h 113"/>
                <a:gd name="T80" fmla="*/ 1 w 72"/>
                <a:gd name="T81" fmla="*/ 1 h 113"/>
                <a:gd name="T82" fmla="*/ 1 w 72"/>
                <a:gd name="T83" fmla="*/ 1 h 113"/>
                <a:gd name="T84" fmla="*/ 1 w 72"/>
                <a:gd name="T85" fmla="*/ 2 h 113"/>
                <a:gd name="T86" fmla="*/ 1 w 72"/>
                <a:gd name="T87" fmla="*/ 2 h 113"/>
                <a:gd name="T88" fmla="*/ 1 w 72"/>
                <a:gd name="T89" fmla="*/ 2 h 113"/>
                <a:gd name="T90" fmla="*/ 1 w 72"/>
                <a:gd name="T91" fmla="*/ 3 h 113"/>
                <a:gd name="T92" fmla="*/ 1 w 72"/>
                <a:gd name="T93" fmla="*/ 3 h 113"/>
                <a:gd name="T94" fmla="*/ 1 w 72"/>
                <a:gd name="T95" fmla="*/ 3 h 113"/>
                <a:gd name="T96" fmla="*/ 1 w 72"/>
                <a:gd name="T97" fmla="*/ 3 h 113"/>
                <a:gd name="T98" fmla="*/ 1 w 72"/>
                <a:gd name="T99" fmla="*/ 3 h 113"/>
                <a:gd name="T100" fmla="*/ 1 w 72"/>
                <a:gd name="T101" fmla="*/ 3 h 113"/>
                <a:gd name="T102" fmla="*/ 0 w 72"/>
                <a:gd name="T103" fmla="*/ 3 h 113"/>
                <a:gd name="T104" fmla="*/ 1 w 72"/>
                <a:gd name="T105" fmla="*/ 3 h 113"/>
                <a:gd name="T106" fmla="*/ 1 w 72"/>
                <a:gd name="T107" fmla="*/ 4 h 113"/>
                <a:gd name="T108" fmla="*/ 1 w 72"/>
                <a:gd name="T109" fmla="*/ 4 h 113"/>
                <a:gd name="T110" fmla="*/ 1 w 72"/>
                <a:gd name="T111" fmla="*/ 4 h 113"/>
                <a:gd name="T112" fmla="*/ 2 w 72"/>
                <a:gd name="T113" fmla="*/ 4 h 113"/>
                <a:gd name="T114" fmla="*/ 2 w 72"/>
                <a:gd name="T115" fmla="*/ 4 h 113"/>
                <a:gd name="T116" fmla="*/ 2 w 72"/>
                <a:gd name="T117" fmla="*/ 4 h 113"/>
                <a:gd name="T118" fmla="*/ 2 w 72"/>
                <a:gd name="T119" fmla="*/ 3 h 11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2" h="113">
                  <a:moveTo>
                    <a:pt x="46" y="88"/>
                  </a:moveTo>
                  <a:lnTo>
                    <a:pt x="42" y="91"/>
                  </a:lnTo>
                  <a:lnTo>
                    <a:pt x="39" y="92"/>
                  </a:lnTo>
                  <a:lnTo>
                    <a:pt x="34" y="92"/>
                  </a:lnTo>
                  <a:lnTo>
                    <a:pt x="30" y="92"/>
                  </a:lnTo>
                  <a:lnTo>
                    <a:pt x="39" y="60"/>
                  </a:lnTo>
                  <a:lnTo>
                    <a:pt x="42" y="62"/>
                  </a:lnTo>
                  <a:lnTo>
                    <a:pt x="45" y="64"/>
                  </a:lnTo>
                  <a:lnTo>
                    <a:pt x="47" y="65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52" y="73"/>
                  </a:lnTo>
                  <a:lnTo>
                    <a:pt x="52" y="77"/>
                  </a:lnTo>
                  <a:lnTo>
                    <a:pt x="50" y="80"/>
                  </a:lnTo>
                  <a:lnTo>
                    <a:pt x="50" y="82"/>
                  </a:lnTo>
                  <a:lnTo>
                    <a:pt x="49" y="84"/>
                  </a:lnTo>
                  <a:lnTo>
                    <a:pt x="49" y="85"/>
                  </a:lnTo>
                  <a:lnTo>
                    <a:pt x="48" y="86"/>
                  </a:lnTo>
                  <a:lnTo>
                    <a:pt x="57" y="92"/>
                  </a:lnTo>
                  <a:lnTo>
                    <a:pt x="59" y="90"/>
                  </a:lnTo>
                  <a:lnTo>
                    <a:pt x="61" y="86"/>
                  </a:lnTo>
                  <a:lnTo>
                    <a:pt x="62" y="84"/>
                  </a:lnTo>
                  <a:lnTo>
                    <a:pt x="63" y="80"/>
                  </a:lnTo>
                  <a:lnTo>
                    <a:pt x="63" y="75"/>
                  </a:lnTo>
                  <a:lnTo>
                    <a:pt x="63" y="70"/>
                  </a:lnTo>
                  <a:lnTo>
                    <a:pt x="61" y="65"/>
                  </a:lnTo>
                  <a:lnTo>
                    <a:pt x="59" y="61"/>
                  </a:lnTo>
                  <a:lnTo>
                    <a:pt x="56" y="58"/>
                  </a:lnTo>
                  <a:lnTo>
                    <a:pt x="53" y="55"/>
                  </a:lnTo>
                  <a:lnTo>
                    <a:pt x="47" y="52"/>
                  </a:lnTo>
                  <a:lnTo>
                    <a:pt x="41" y="48"/>
                  </a:lnTo>
                  <a:lnTo>
                    <a:pt x="50" y="18"/>
                  </a:lnTo>
                  <a:lnTo>
                    <a:pt x="54" y="20"/>
                  </a:lnTo>
                  <a:lnTo>
                    <a:pt x="56" y="23"/>
                  </a:lnTo>
                  <a:lnTo>
                    <a:pt x="59" y="25"/>
                  </a:lnTo>
                  <a:lnTo>
                    <a:pt x="61" y="29"/>
                  </a:lnTo>
                  <a:lnTo>
                    <a:pt x="61" y="31"/>
                  </a:lnTo>
                  <a:lnTo>
                    <a:pt x="61" y="32"/>
                  </a:lnTo>
                  <a:lnTo>
                    <a:pt x="61" y="34"/>
                  </a:lnTo>
                  <a:lnTo>
                    <a:pt x="61" y="37"/>
                  </a:lnTo>
                  <a:lnTo>
                    <a:pt x="71" y="40"/>
                  </a:lnTo>
                  <a:lnTo>
                    <a:pt x="72" y="35"/>
                  </a:lnTo>
                  <a:lnTo>
                    <a:pt x="72" y="31"/>
                  </a:lnTo>
                  <a:lnTo>
                    <a:pt x="71" y="26"/>
                  </a:lnTo>
                  <a:lnTo>
                    <a:pt x="69" y="22"/>
                  </a:lnTo>
                  <a:lnTo>
                    <a:pt x="67" y="18"/>
                  </a:lnTo>
                  <a:lnTo>
                    <a:pt x="63" y="15"/>
                  </a:lnTo>
                  <a:lnTo>
                    <a:pt x="59" y="11"/>
                  </a:lnTo>
                  <a:lnTo>
                    <a:pt x="53" y="9"/>
                  </a:lnTo>
                  <a:lnTo>
                    <a:pt x="55" y="1"/>
                  </a:lnTo>
                  <a:lnTo>
                    <a:pt x="49" y="0"/>
                  </a:lnTo>
                  <a:lnTo>
                    <a:pt x="47" y="8"/>
                  </a:lnTo>
                  <a:lnTo>
                    <a:pt x="41" y="7"/>
                  </a:lnTo>
                  <a:lnTo>
                    <a:pt x="35" y="7"/>
                  </a:lnTo>
                  <a:lnTo>
                    <a:pt x="30" y="8"/>
                  </a:lnTo>
                  <a:lnTo>
                    <a:pt x="25" y="10"/>
                  </a:lnTo>
                  <a:lnTo>
                    <a:pt x="22" y="12"/>
                  </a:lnTo>
                  <a:lnTo>
                    <a:pt x="18" y="16"/>
                  </a:lnTo>
                  <a:lnTo>
                    <a:pt x="16" y="19"/>
                  </a:lnTo>
                  <a:lnTo>
                    <a:pt x="15" y="24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27" y="23"/>
                  </a:lnTo>
                  <a:lnTo>
                    <a:pt x="30" y="20"/>
                  </a:lnTo>
                  <a:lnTo>
                    <a:pt x="31" y="18"/>
                  </a:lnTo>
                  <a:lnTo>
                    <a:pt x="33" y="17"/>
                  </a:lnTo>
                  <a:lnTo>
                    <a:pt x="37" y="16"/>
                  </a:lnTo>
                  <a:lnTo>
                    <a:pt x="40" y="16"/>
                  </a:lnTo>
                  <a:lnTo>
                    <a:pt x="44" y="17"/>
                  </a:lnTo>
                  <a:lnTo>
                    <a:pt x="37" y="46"/>
                  </a:lnTo>
                  <a:lnTo>
                    <a:pt x="33" y="43"/>
                  </a:lnTo>
                  <a:lnTo>
                    <a:pt x="31" y="42"/>
                  </a:lnTo>
                  <a:lnTo>
                    <a:pt x="29" y="40"/>
                  </a:lnTo>
                  <a:lnTo>
                    <a:pt x="26" y="38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14" y="27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5" y="40"/>
                  </a:lnTo>
                  <a:lnTo>
                    <a:pt x="16" y="43"/>
                  </a:lnTo>
                  <a:lnTo>
                    <a:pt x="19" y="47"/>
                  </a:lnTo>
                  <a:lnTo>
                    <a:pt x="23" y="50"/>
                  </a:lnTo>
                  <a:lnTo>
                    <a:pt x="27" y="54"/>
                  </a:lnTo>
                  <a:lnTo>
                    <a:pt x="33" y="56"/>
                  </a:lnTo>
                  <a:lnTo>
                    <a:pt x="24" y="90"/>
                  </a:lnTo>
                  <a:lnTo>
                    <a:pt x="19" y="87"/>
                  </a:lnTo>
                  <a:lnTo>
                    <a:pt x="16" y="85"/>
                  </a:lnTo>
                  <a:lnTo>
                    <a:pt x="14" y="82"/>
                  </a:lnTo>
                  <a:lnTo>
                    <a:pt x="12" y="78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0"/>
                  </a:lnTo>
                  <a:lnTo>
                    <a:pt x="12" y="65"/>
                  </a:lnTo>
                  <a:lnTo>
                    <a:pt x="2" y="62"/>
                  </a:lnTo>
                  <a:lnTo>
                    <a:pt x="1" y="68"/>
                  </a:lnTo>
                  <a:lnTo>
                    <a:pt x="0" y="72"/>
                  </a:lnTo>
                  <a:lnTo>
                    <a:pt x="0" y="77"/>
                  </a:lnTo>
                  <a:lnTo>
                    <a:pt x="1" y="80"/>
                  </a:lnTo>
                  <a:lnTo>
                    <a:pt x="3" y="86"/>
                  </a:lnTo>
                  <a:lnTo>
                    <a:pt x="8" y="92"/>
                  </a:lnTo>
                  <a:lnTo>
                    <a:pt x="14" y="97"/>
                  </a:lnTo>
                  <a:lnTo>
                    <a:pt x="22" y="100"/>
                  </a:lnTo>
                  <a:lnTo>
                    <a:pt x="18" y="112"/>
                  </a:lnTo>
                  <a:lnTo>
                    <a:pt x="24" y="113"/>
                  </a:lnTo>
                  <a:lnTo>
                    <a:pt x="27" y="101"/>
                  </a:lnTo>
                  <a:lnTo>
                    <a:pt x="33" y="102"/>
                  </a:lnTo>
                  <a:lnTo>
                    <a:pt x="38" y="102"/>
                  </a:lnTo>
                  <a:lnTo>
                    <a:pt x="42" y="102"/>
                  </a:lnTo>
                  <a:lnTo>
                    <a:pt x="46" y="101"/>
                  </a:lnTo>
                  <a:lnTo>
                    <a:pt x="48" y="100"/>
                  </a:lnTo>
                  <a:lnTo>
                    <a:pt x="50" y="99"/>
                  </a:lnTo>
                  <a:lnTo>
                    <a:pt x="52" y="97"/>
                  </a:lnTo>
                  <a:lnTo>
                    <a:pt x="54" y="95"/>
                  </a:lnTo>
                  <a:lnTo>
                    <a:pt x="46" y="88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5" name="Freeform 187"/>
            <p:cNvSpPr>
              <a:spLocks/>
            </p:cNvSpPr>
            <p:nvPr/>
          </p:nvSpPr>
          <p:spPr bwMode="auto">
            <a:xfrm>
              <a:off x="3322" y="1536"/>
              <a:ext cx="6" cy="29"/>
            </a:xfrm>
            <a:custGeom>
              <a:avLst/>
              <a:gdLst>
                <a:gd name="T0" fmla="*/ 0 w 11"/>
                <a:gd name="T1" fmla="*/ 1 h 58"/>
                <a:gd name="T2" fmla="*/ 0 w 11"/>
                <a:gd name="T3" fmla="*/ 0 h 58"/>
                <a:gd name="T4" fmla="*/ 1 w 11"/>
                <a:gd name="T5" fmla="*/ 0 h 58"/>
                <a:gd name="T6" fmla="*/ 1 w 11"/>
                <a:gd name="T7" fmla="*/ 1 h 58"/>
                <a:gd name="T8" fmla="*/ 1 w 11"/>
                <a:gd name="T9" fmla="*/ 2 h 58"/>
                <a:gd name="T10" fmla="*/ 1 w 11"/>
                <a:gd name="T11" fmla="*/ 2 h 58"/>
                <a:gd name="T12" fmla="*/ 0 w 11"/>
                <a:gd name="T13" fmla="*/ 1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58">
                  <a:moveTo>
                    <a:pt x="0" y="24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11" y="24"/>
                  </a:lnTo>
                  <a:lnTo>
                    <a:pt x="9" y="56"/>
                  </a:lnTo>
                  <a:lnTo>
                    <a:pt x="3" y="5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3F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6" name="Rectangle 188"/>
            <p:cNvSpPr>
              <a:spLocks noChangeArrowheads="1"/>
            </p:cNvSpPr>
            <p:nvPr/>
          </p:nvSpPr>
          <p:spPr bwMode="auto">
            <a:xfrm>
              <a:off x="3323" y="1568"/>
              <a:ext cx="5" cy="5"/>
            </a:xfrm>
            <a:prstGeom prst="rect">
              <a:avLst/>
            </a:prstGeom>
            <a:solidFill>
              <a:srgbClr val="3F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707" name="Freeform 189"/>
            <p:cNvSpPr>
              <a:spLocks/>
            </p:cNvSpPr>
            <p:nvPr/>
          </p:nvSpPr>
          <p:spPr bwMode="auto">
            <a:xfrm>
              <a:off x="3350" y="1547"/>
              <a:ext cx="14" cy="28"/>
            </a:xfrm>
            <a:custGeom>
              <a:avLst/>
              <a:gdLst>
                <a:gd name="T0" fmla="*/ 1 w 28"/>
                <a:gd name="T1" fmla="*/ 1 h 56"/>
                <a:gd name="T2" fmla="*/ 1 w 28"/>
                <a:gd name="T3" fmla="*/ 0 h 56"/>
                <a:gd name="T4" fmla="*/ 1 w 28"/>
                <a:gd name="T5" fmla="*/ 1 h 56"/>
                <a:gd name="T6" fmla="*/ 1 w 28"/>
                <a:gd name="T7" fmla="*/ 1 h 56"/>
                <a:gd name="T8" fmla="*/ 1 w 28"/>
                <a:gd name="T9" fmla="*/ 2 h 56"/>
                <a:gd name="T10" fmla="*/ 0 w 28"/>
                <a:gd name="T11" fmla="*/ 2 h 56"/>
                <a:gd name="T12" fmla="*/ 1 w 28"/>
                <a:gd name="T13" fmla="*/ 1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56">
                  <a:moveTo>
                    <a:pt x="9" y="23"/>
                  </a:moveTo>
                  <a:lnTo>
                    <a:pt x="19" y="0"/>
                  </a:lnTo>
                  <a:lnTo>
                    <a:pt x="28" y="3"/>
                  </a:lnTo>
                  <a:lnTo>
                    <a:pt x="19" y="26"/>
                  </a:lnTo>
                  <a:lnTo>
                    <a:pt x="5" y="56"/>
                  </a:lnTo>
                  <a:lnTo>
                    <a:pt x="0" y="54"/>
                  </a:lnTo>
                  <a:lnTo>
                    <a:pt x="9" y="23"/>
                  </a:lnTo>
                  <a:close/>
                </a:path>
              </a:pathLst>
            </a:custGeom>
            <a:solidFill>
              <a:srgbClr val="3F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8" name="Freeform 190"/>
            <p:cNvSpPr>
              <a:spLocks/>
            </p:cNvSpPr>
            <p:nvPr/>
          </p:nvSpPr>
          <p:spPr bwMode="auto">
            <a:xfrm>
              <a:off x="3345" y="1577"/>
              <a:ext cx="7" cy="7"/>
            </a:xfrm>
            <a:custGeom>
              <a:avLst/>
              <a:gdLst>
                <a:gd name="T0" fmla="*/ 0 w 14"/>
                <a:gd name="T1" fmla="*/ 1 h 14"/>
                <a:gd name="T2" fmla="*/ 1 w 14"/>
                <a:gd name="T3" fmla="*/ 0 h 14"/>
                <a:gd name="T4" fmla="*/ 1 w 14"/>
                <a:gd name="T5" fmla="*/ 1 h 14"/>
                <a:gd name="T6" fmla="*/ 1 w 14"/>
                <a:gd name="T7" fmla="*/ 1 h 14"/>
                <a:gd name="T8" fmla="*/ 0 w 14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4">
                  <a:moveTo>
                    <a:pt x="0" y="10"/>
                  </a:moveTo>
                  <a:lnTo>
                    <a:pt x="4" y="0"/>
                  </a:lnTo>
                  <a:lnTo>
                    <a:pt x="14" y="3"/>
                  </a:lnTo>
                  <a:lnTo>
                    <a:pt x="10" y="1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F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9" name="Freeform 191"/>
            <p:cNvSpPr>
              <a:spLocks/>
            </p:cNvSpPr>
            <p:nvPr/>
          </p:nvSpPr>
          <p:spPr bwMode="auto">
            <a:xfrm>
              <a:off x="3304" y="1659"/>
              <a:ext cx="26" cy="13"/>
            </a:xfrm>
            <a:custGeom>
              <a:avLst/>
              <a:gdLst>
                <a:gd name="T0" fmla="*/ 0 w 53"/>
                <a:gd name="T1" fmla="*/ 0 h 26"/>
                <a:gd name="T2" fmla="*/ 1 w 53"/>
                <a:gd name="T3" fmla="*/ 1 h 26"/>
                <a:gd name="T4" fmla="*/ 1 w 53"/>
                <a:gd name="T5" fmla="*/ 1 h 26"/>
                <a:gd name="T6" fmla="*/ 0 w 53"/>
                <a:gd name="T7" fmla="*/ 1 h 26"/>
                <a:gd name="T8" fmla="*/ 0 w 53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26">
                  <a:moveTo>
                    <a:pt x="2" y="0"/>
                  </a:moveTo>
                  <a:lnTo>
                    <a:pt x="53" y="18"/>
                  </a:lnTo>
                  <a:lnTo>
                    <a:pt x="49" y="26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0" name="Freeform 192"/>
            <p:cNvSpPr>
              <a:spLocks/>
            </p:cNvSpPr>
            <p:nvPr/>
          </p:nvSpPr>
          <p:spPr bwMode="auto">
            <a:xfrm>
              <a:off x="3300" y="1669"/>
              <a:ext cx="26" cy="13"/>
            </a:xfrm>
            <a:custGeom>
              <a:avLst/>
              <a:gdLst>
                <a:gd name="T0" fmla="*/ 0 w 53"/>
                <a:gd name="T1" fmla="*/ 0 h 27"/>
                <a:gd name="T2" fmla="*/ 1 w 53"/>
                <a:gd name="T3" fmla="*/ 0 h 27"/>
                <a:gd name="T4" fmla="*/ 1 w 53"/>
                <a:gd name="T5" fmla="*/ 0 h 27"/>
                <a:gd name="T6" fmla="*/ 0 w 53"/>
                <a:gd name="T7" fmla="*/ 0 h 27"/>
                <a:gd name="T8" fmla="*/ 0 w 53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27">
                  <a:moveTo>
                    <a:pt x="3" y="0"/>
                  </a:moveTo>
                  <a:lnTo>
                    <a:pt x="53" y="19"/>
                  </a:lnTo>
                  <a:lnTo>
                    <a:pt x="49" y="27"/>
                  </a:lnTo>
                  <a:lnTo>
                    <a:pt x="0" y="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1" name="Freeform 193"/>
            <p:cNvSpPr>
              <a:spLocks/>
            </p:cNvSpPr>
            <p:nvPr/>
          </p:nvSpPr>
          <p:spPr bwMode="auto">
            <a:xfrm>
              <a:off x="3185" y="1656"/>
              <a:ext cx="27" cy="38"/>
            </a:xfrm>
            <a:custGeom>
              <a:avLst/>
              <a:gdLst>
                <a:gd name="T0" fmla="*/ 2 w 54"/>
                <a:gd name="T1" fmla="*/ 2 h 76"/>
                <a:gd name="T2" fmla="*/ 2 w 54"/>
                <a:gd name="T3" fmla="*/ 2 h 76"/>
                <a:gd name="T4" fmla="*/ 2 w 54"/>
                <a:gd name="T5" fmla="*/ 2 h 76"/>
                <a:gd name="T6" fmla="*/ 2 w 54"/>
                <a:gd name="T7" fmla="*/ 2 h 76"/>
                <a:gd name="T8" fmla="*/ 2 w 54"/>
                <a:gd name="T9" fmla="*/ 2 h 76"/>
                <a:gd name="T10" fmla="*/ 2 w 54"/>
                <a:gd name="T11" fmla="*/ 2 h 76"/>
                <a:gd name="T12" fmla="*/ 2 w 54"/>
                <a:gd name="T13" fmla="*/ 2 h 76"/>
                <a:gd name="T14" fmla="*/ 2 w 54"/>
                <a:gd name="T15" fmla="*/ 2 h 76"/>
                <a:gd name="T16" fmla="*/ 1 w 54"/>
                <a:gd name="T17" fmla="*/ 1 h 76"/>
                <a:gd name="T18" fmla="*/ 1 w 54"/>
                <a:gd name="T19" fmla="*/ 1 h 76"/>
                <a:gd name="T20" fmla="*/ 1 w 54"/>
                <a:gd name="T21" fmla="*/ 1 h 76"/>
                <a:gd name="T22" fmla="*/ 1 w 54"/>
                <a:gd name="T23" fmla="*/ 1 h 76"/>
                <a:gd name="T24" fmla="*/ 1 w 54"/>
                <a:gd name="T25" fmla="*/ 1 h 76"/>
                <a:gd name="T26" fmla="*/ 2 w 54"/>
                <a:gd name="T27" fmla="*/ 1 h 76"/>
                <a:gd name="T28" fmla="*/ 1 w 54"/>
                <a:gd name="T29" fmla="*/ 1 h 76"/>
                <a:gd name="T30" fmla="*/ 1 w 54"/>
                <a:gd name="T31" fmla="*/ 1 h 76"/>
                <a:gd name="T32" fmla="*/ 1 w 54"/>
                <a:gd name="T33" fmla="*/ 1 h 76"/>
                <a:gd name="T34" fmla="*/ 1 w 54"/>
                <a:gd name="T35" fmla="*/ 0 h 76"/>
                <a:gd name="T36" fmla="*/ 1 w 54"/>
                <a:gd name="T37" fmla="*/ 1 h 76"/>
                <a:gd name="T38" fmla="*/ 1 w 54"/>
                <a:gd name="T39" fmla="*/ 1 h 76"/>
                <a:gd name="T40" fmla="*/ 1 w 54"/>
                <a:gd name="T41" fmla="*/ 1 h 76"/>
                <a:gd name="T42" fmla="*/ 1 w 54"/>
                <a:gd name="T43" fmla="*/ 1 h 76"/>
                <a:gd name="T44" fmla="*/ 1 w 54"/>
                <a:gd name="T45" fmla="*/ 1 h 76"/>
                <a:gd name="T46" fmla="*/ 1 w 54"/>
                <a:gd name="T47" fmla="*/ 1 h 76"/>
                <a:gd name="T48" fmla="*/ 0 w 54"/>
                <a:gd name="T49" fmla="*/ 1 h 76"/>
                <a:gd name="T50" fmla="*/ 0 w 54"/>
                <a:gd name="T51" fmla="*/ 2 h 76"/>
                <a:gd name="T52" fmla="*/ 1 w 54"/>
                <a:gd name="T53" fmla="*/ 2 h 76"/>
                <a:gd name="T54" fmla="*/ 1 w 54"/>
                <a:gd name="T55" fmla="*/ 2 h 76"/>
                <a:gd name="T56" fmla="*/ 1 w 54"/>
                <a:gd name="T57" fmla="*/ 2 h 76"/>
                <a:gd name="T58" fmla="*/ 1 w 54"/>
                <a:gd name="T59" fmla="*/ 1 h 76"/>
                <a:gd name="T60" fmla="*/ 1 w 54"/>
                <a:gd name="T61" fmla="*/ 1 h 76"/>
                <a:gd name="T62" fmla="*/ 1 w 54"/>
                <a:gd name="T63" fmla="*/ 1 h 76"/>
                <a:gd name="T64" fmla="*/ 1 w 54"/>
                <a:gd name="T65" fmla="*/ 1 h 76"/>
                <a:gd name="T66" fmla="*/ 1 w 54"/>
                <a:gd name="T67" fmla="*/ 1 h 76"/>
                <a:gd name="T68" fmla="*/ 1 w 54"/>
                <a:gd name="T69" fmla="*/ 1 h 76"/>
                <a:gd name="T70" fmla="*/ 2 w 54"/>
                <a:gd name="T71" fmla="*/ 2 h 76"/>
                <a:gd name="T72" fmla="*/ 1 w 54"/>
                <a:gd name="T73" fmla="*/ 2 h 76"/>
                <a:gd name="T74" fmla="*/ 1 w 54"/>
                <a:gd name="T75" fmla="*/ 2 h 76"/>
                <a:gd name="T76" fmla="*/ 1 w 54"/>
                <a:gd name="T77" fmla="*/ 2 h 76"/>
                <a:gd name="T78" fmla="*/ 1 w 54"/>
                <a:gd name="T79" fmla="*/ 2 h 76"/>
                <a:gd name="T80" fmla="*/ 1 w 54"/>
                <a:gd name="T81" fmla="*/ 2 h 76"/>
                <a:gd name="T82" fmla="*/ 1 w 54"/>
                <a:gd name="T83" fmla="*/ 2 h 76"/>
                <a:gd name="T84" fmla="*/ 1 w 54"/>
                <a:gd name="T85" fmla="*/ 2 h 76"/>
                <a:gd name="T86" fmla="*/ 1 w 54"/>
                <a:gd name="T87" fmla="*/ 2 h 76"/>
                <a:gd name="T88" fmla="*/ 1 w 54"/>
                <a:gd name="T89" fmla="*/ 2 h 76"/>
                <a:gd name="T90" fmla="*/ 1 w 54"/>
                <a:gd name="T91" fmla="*/ 3 h 76"/>
                <a:gd name="T92" fmla="*/ 2 w 54"/>
                <a:gd name="T93" fmla="*/ 3 h 76"/>
                <a:gd name="T94" fmla="*/ 2 w 54"/>
                <a:gd name="T95" fmla="*/ 2 h 76"/>
                <a:gd name="T96" fmla="*/ 2 w 54"/>
                <a:gd name="T97" fmla="*/ 2 h 76"/>
                <a:gd name="T98" fmla="*/ 2 w 54"/>
                <a:gd name="T99" fmla="*/ 2 h 76"/>
                <a:gd name="T100" fmla="*/ 2 w 54"/>
                <a:gd name="T101" fmla="*/ 2 h 76"/>
                <a:gd name="T102" fmla="*/ 2 w 54"/>
                <a:gd name="T103" fmla="*/ 2 h 76"/>
                <a:gd name="T104" fmla="*/ 2 w 54"/>
                <a:gd name="T105" fmla="*/ 2 h 76"/>
                <a:gd name="T106" fmla="*/ 2 w 54"/>
                <a:gd name="T107" fmla="*/ 2 h 76"/>
                <a:gd name="T108" fmla="*/ 2 w 54"/>
                <a:gd name="T109" fmla="*/ 2 h 76"/>
                <a:gd name="T110" fmla="*/ 2 w 54"/>
                <a:gd name="T111" fmla="*/ 1 h 7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4" h="76">
                  <a:moveTo>
                    <a:pt x="43" y="33"/>
                  </a:moveTo>
                  <a:lnTo>
                    <a:pt x="45" y="35"/>
                  </a:lnTo>
                  <a:lnTo>
                    <a:pt x="45" y="38"/>
                  </a:lnTo>
                  <a:lnTo>
                    <a:pt x="46" y="40"/>
                  </a:lnTo>
                  <a:lnTo>
                    <a:pt x="46" y="42"/>
                  </a:lnTo>
                  <a:lnTo>
                    <a:pt x="46" y="46"/>
                  </a:lnTo>
                  <a:lnTo>
                    <a:pt x="45" y="48"/>
                  </a:lnTo>
                  <a:lnTo>
                    <a:pt x="42" y="50"/>
                  </a:lnTo>
                  <a:lnTo>
                    <a:pt x="40" y="53"/>
                  </a:lnTo>
                  <a:lnTo>
                    <a:pt x="40" y="54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8" y="55"/>
                  </a:lnTo>
                  <a:lnTo>
                    <a:pt x="36" y="55"/>
                  </a:lnTo>
                  <a:lnTo>
                    <a:pt x="20" y="17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7" y="17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1" y="19"/>
                  </a:lnTo>
                  <a:lnTo>
                    <a:pt x="32" y="20"/>
                  </a:lnTo>
                  <a:lnTo>
                    <a:pt x="39" y="15"/>
                  </a:lnTo>
                  <a:lnTo>
                    <a:pt x="36" y="12"/>
                  </a:lnTo>
                  <a:lnTo>
                    <a:pt x="34" y="10"/>
                  </a:lnTo>
                  <a:lnTo>
                    <a:pt x="31" y="9"/>
                  </a:lnTo>
                  <a:lnTo>
                    <a:pt x="28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2" y="0"/>
                  </a:lnTo>
                  <a:lnTo>
                    <a:pt x="9" y="2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9" y="14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1" y="42"/>
                  </a:lnTo>
                  <a:lnTo>
                    <a:pt x="10" y="40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9" y="34"/>
                  </a:lnTo>
                  <a:lnTo>
                    <a:pt x="9" y="32"/>
                  </a:lnTo>
                  <a:lnTo>
                    <a:pt x="9" y="29"/>
                  </a:lnTo>
                  <a:lnTo>
                    <a:pt x="10" y="25"/>
                  </a:lnTo>
                  <a:lnTo>
                    <a:pt x="11" y="23"/>
                  </a:lnTo>
                  <a:lnTo>
                    <a:pt x="13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8"/>
                  </a:lnTo>
                  <a:lnTo>
                    <a:pt x="33" y="56"/>
                  </a:lnTo>
                  <a:lnTo>
                    <a:pt x="31" y="56"/>
                  </a:lnTo>
                  <a:lnTo>
                    <a:pt x="30" y="56"/>
                  </a:lnTo>
                  <a:lnTo>
                    <a:pt x="27" y="56"/>
                  </a:lnTo>
                  <a:lnTo>
                    <a:pt x="25" y="55"/>
                  </a:lnTo>
                  <a:lnTo>
                    <a:pt x="23" y="54"/>
                  </a:lnTo>
                  <a:lnTo>
                    <a:pt x="20" y="53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3" y="46"/>
                  </a:lnTo>
                  <a:lnTo>
                    <a:pt x="9" y="54"/>
                  </a:lnTo>
                  <a:lnTo>
                    <a:pt x="11" y="56"/>
                  </a:lnTo>
                  <a:lnTo>
                    <a:pt x="15" y="59"/>
                  </a:lnTo>
                  <a:lnTo>
                    <a:pt x="17" y="61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28" y="65"/>
                  </a:lnTo>
                  <a:lnTo>
                    <a:pt x="32" y="65"/>
                  </a:lnTo>
                  <a:lnTo>
                    <a:pt x="36" y="64"/>
                  </a:lnTo>
                  <a:lnTo>
                    <a:pt x="41" y="76"/>
                  </a:lnTo>
                  <a:lnTo>
                    <a:pt x="45" y="74"/>
                  </a:lnTo>
                  <a:lnTo>
                    <a:pt x="40" y="63"/>
                  </a:lnTo>
                  <a:lnTo>
                    <a:pt x="41" y="62"/>
                  </a:lnTo>
                  <a:lnTo>
                    <a:pt x="42" y="62"/>
                  </a:lnTo>
                  <a:lnTo>
                    <a:pt x="43" y="61"/>
                  </a:lnTo>
                  <a:lnTo>
                    <a:pt x="45" y="61"/>
                  </a:lnTo>
                  <a:lnTo>
                    <a:pt x="45" y="60"/>
                  </a:lnTo>
                  <a:lnTo>
                    <a:pt x="49" y="55"/>
                  </a:lnTo>
                  <a:lnTo>
                    <a:pt x="53" y="50"/>
                  </a:lnTo>
                  <a:lnTo>
                    <a:pt x="54" y="46"/>
                  </a:lnTo>
                  <a:lnTo>
                    <a:pt x="54" y="41"/>
                  </a:lnTo>
                  <a:lnTo>
                    <a:pt x="54" y="38"/>
                  </a:lnTo>
                  <a:lnTo>
                    <a:pt x="53" y="34"/>
                  </a:lnTo>
                  <a:lnTo>
                    <a:pt x="51" y="31"/>
                  </a:lnTo>
                  <a:lnTo>
                    <a:pt x="50" y="27"/>
                  </a:lnTo>
                  <a:lnTo>
                    <a:pt x="4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2" name="Freeform 194"/>
            <p:cNvSpPr>
              <a:spLocks/>
            </p:cNvSpPr>
            <p:nvPr/>
          </p:nvSpPr>
          <p:spPr bwMode="auto">
            <a:xfrm>
              <a:off x="3186" y="1676"/>
              <a:ext cx="6" cy="7"/>
            </a:xfrm>
            <a:custGeom>
              <a:avLst/>
              <a:gdLst>
                <a:gd name="T0" fmla="*/ 1 w 12"/>
                <a:gd name="T1" fmla="*/ 0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1 h 14"/>
                <a:gd name="T12" fmla="*/ 1 w 12"/>
                <a:gd name="T13" fmla="*/ 1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1 w 12"/>
                <a:gd name="T23" fmla="*/ 1 h 14"/>
                <a:gd name="T24" fmla="*/ 1 w 12"/>
                <a:gd name="T25" fmla="*/ 1 h 14"/>
                <a:gd name="T26" fmla="*/ 1 w 12"/>
                <a:gd name="T27" fmla="*/ 1 h 14"/>
                <a:gd name="T28" fmla="*/ 1 w 12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" h="14">
                  <a:moveTo>
                    <a:pt x="9" y="0"/>
                  </a:moveTo>
                  <a:lnTo>
                    <a:pt x="0" y="2"/>
                  </a:lnTo>
                  <a:lnTo>
                    <a:pt x="2" y="5"/>
                  </a:lnTo>
                  <a:lnTo>
                    <a:pt x="3" y="7"/>
                  </a:lnTo>
                  <a:lnTo>
                    <a:pt x="6" y="10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4"/>
                  </a:lnTo>
                  <a:lnTo>
                    <a:pt x="12" y="6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3" name="Rectangle 195"/>
            <p:cNvSpPr>
              <a:spLocks noChangeArrowheads="1"/>
            </p:cNvSpPr>
            <p:nvPr/>
          </p:nvSpPr>
          <p:spPr bwMode="auto">
            <a:xfrm>
              <a:off x="3136" y="1699"/>
              <a:ext cx="340" cy="2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714" name="Freeform 196"/>
            <p:cNvSpPr>
              <a:spLocks/>
            </p:cNvSpPr>
            <p:nvPr/>
          </p:nvSpPr>
          <p:spPr bwMode="auto">
            <a:xfrm>
              <a:off x="3305" y="1725"/>
              <a:ext cx="157" cy="98"/>
            </a:xfrm>
            <a:custGeom>
              <a:avLst/>
              <a:gdLst>
                <a:gd name="T0" fmla="*/ 9 w 315"/>
                <a:gd name="T1" fmla="*/ 0 h 196"/>
                <a:gd name="T2" fmla="*/ 0 w 315"/>
                <a:gd name="T3" fmla="*/ 0 h 196"/>
                <a:gd name="T4" fmla="*/ 0 w 315"/>
                <a:gd name="T5" fmla="*/ 6 h 196"/>
                <a:gd name="T6" fmla="*/ 2 w 315"/>
                <a:gd name="T7" fmla="*/ 7 h 196"/>
                <a:gd name="T8" fmla="*/ 9 w 315"/>
                <a:gd name="T9" fmla="*/ 0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" h="196">
                  <a:moveTo>
                    <a:pt x="315" y="0"/>
                  </a:moveTo>
                  <a:lnTo>
                    <a:pt x="0" y="0"/>
                  </a:lnTo>
                  <a:lnTo>
                    <a:pt x="0" y="179"/>
                  </a:lnTo>
                  <a:lnTo>
                    <a:pt x="87" y="196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5" name="Freeform 197"/>
            <p:cNvSpPr>
              <a:spLocks/>
            </p:cNvSpPr>
            <p:nvPr/>
          </p:nvSpPr>
          <p:spPr bwMode="auto">
            <a:xfrm>
              <a:off x="3154" y="1725"/>
              <a:ext cx="151" cy="89"/>
            </a:xfrm>
            <a:custGeom>
              <a:avLst/>
              <a:gdLst>
                <a:gd name="T0" fmla="*/ 0 w 302"/>
                <a:gd name="T1" fmla="*/ 0 h 179"/>
                <a:gd name="T2" fmla="*/ 6 w 302"/>
                <a:gd name="T3" fmla="*/ 4 h 179"/>
                <a:gd name="T4" fmla="*/ 10 w 302"/>
                <a:gd name="T5" fmla="*/ 5 h 179"/>
                <a:gd name="T6" fmla="*/ 10 w 302"/>
                <a:gd name="T7" fmla="*/ 0 h 179"/>
                <a:gd name="T8" fmla="*/ 0 w 302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" h="179">
                  <a:moveTo>
                    <a:pt x="0" y="0"/>
                  </a:moveTo>
                  <a:lnTo>
                    <a:pt x="187" y="156"/>
                  </a:lnTo>
                  <a:lnTo>
                    <a:pt x="302" y="179"/>
                  </a:lnTo>
                  <a:lnTo>
                    <a:pt x="3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6" name="Freeform 198"/>
            <p:cNvSpPr>
              <a:spLocks/>
            </p:cNvSpPr>
            <p:nvPr/>
          </p:nvSpPr>
          <p:spPr bwMode="auto">
            <a:xfrm>
              <a:off x="2983" y="1809"/>
              <a:ext cx="28" cy="16"/>
            </a:xfrm>
            <a:custGeom>
              <a:avLst/>
              <a:gdLst>
                <a:gd name="T0" fmla="*/ 0 w 58"/>
                <a:gd name="T1" fmla="*/ 1 h 31"/>
                <a:gd name="T2" fmla="*/ 1 w 58"/>
                <a:gd name="T3" fmla="*/ 1 h 31"/>
                <a:gd name="T4" fmla="*/ 1 w 58"/>
                <a:gd name="T5" fmla="*/ 0 h 31"/>
                <a:gd name="T6" fmla="*/ 0 w 58"/>
                <a:gd name="T7" fmla="*/ 1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31">
                  <a:moveTo>
                    <a:pt x="0" y="31"/>
                  </a:moveTo>
                  <a:lnTo>
                    <a:pt x="58" y="18"/>
                  </a:lnTo>
                  <a:lnTo>
                    <a:pt x="48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7" name="Freeform 199"/>
            <p:cNvSpPr>
              <a:spLocks/>
            </p:cNvSpPr>
            <p:nvPr/>
          </p:nvSpPr>
          <p:spPr bwMode="auto">
            <a:xfrm>
              <a:off x="2955" y="1770"/>
              <a:ext cx="14" cy="27"/>
            </a:xfrm>
            <a:custGeom>
              <a:avLst/>
              <a:gdLst>
                <a:gd name="T0" fmla="*/ 0 w 26"/>
                <a:gd name="T1" fmla="*/ 2 h 54"/>
                <a:gd name="T2" fmla="*/ 1 w 26"/>
                <a:gd name="T3" fmla="*/ 1 h 54"/>
                <a:gd name="T4" fmla="*/ 1 w 26"/>
                <a:gd name="T5" fmla="*/ 0 h 54"/>
                <a:gd name="T6" fmla="*/ 0 w 26"/>
                <a:gd name="T7" fmla="*/ 2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54">
                  <a:moveTo>
                    <a:pt x="0" y="54"/>
                  </a:moveTo>
                  <a:lnTo>
                    <a:pt x="26" y="7"/>
                  </a:lnTo>
                  <a:lnTo>
                    <a:pt x="6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8" name="Freeform 200"/>
            <p:cNvSpPr>
              <a:spLocks/>
            </p:cNvSpPr>
            <p:nvPr/>
          </p:nvSpPr>
          <p:spPr bwMode="auto">
            <a:xfrm>
              <a:off x="2896" y="1774"/>
              <a:ext cx="23" cy="28"/>
            </a:xfrm>
            <a:custGeom>
              <a:avLst/>
              <a:gdLst>
                <a:gd name="T0" fmla="*/ 2 w 46"/>
                <a:gd name="T1" fmla="*/ 1 h 57"/>
                <a:gd name="T2" fmla="*/ 0 w 46"/>
                <a:gd name="T3" fmla="*/ 0 h 57"/>
                <a:gd name="T4" fmla="*/ 1 w 46"/>
                <a:gd name="T5" fmla="*/ 0 h 57"/>
                <a:gd name="T6" fmla="*/ 2 w 46"/>
                <a:gd name="T7" fmla="*/ 1 h 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57">
                  <a:moveTo>
                    <a:pt x="46" y="57"/>
                  </a:moveTo>
                  <a:lnTo>
                    <a:pt x="0" y="9"/>
                  </a:lnTo>
                  <a:lnTo>
                    <a:pt x="21" y="0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9" name="Freeform 201"/>
            <p:cNvSpPr>
              <a:spLocks/>
            </p:cNvSpPr>
            <p:nvPr/>
          </p:nvSpPr>
          <p:spPr bwMode="auto">
            <a:xfrm>
              <a:off x="2860" y="1801"/>
              <a:ext cx="26" cy="18"/>
            </a:xfrm>
            <a:custGeom>
              <a:avLst/>
              <a:gdLst>
                <a:gd name="T0" fmla="*/ 1 w 53"/>
                <a:gd name="T1" fmla="*/ 2 h 36"/>
                <a:gd name="T2" fmla="*/ 0 w 53"/>
                <a:gd name="T3" fmla="*/ 0 h 36"/>
                <a:gd name="T4" fmla="*/ 0 w 53"/>
                <a:gd name="T5" fmla="*/ 1 h 36"/>
                <a:gd name="T6" fmla="*/ 1 w 53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3" h="36">
                  <a:moveTo>
                    <a:pt x="53" y="36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53" y="36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0" name="Freeform 202"/>
            <p:cNvSpPr>
              <a:spLocks/>
            </p:cNvSpPr>
            <p:nvPr/>
          </p:nvSpPr>
          <p:spPr bwMode="auto">
            <a:xfrm>
              <a:off x="2991" y="1859"/>
              <a:ext cx="25" cy="10"/>
            </a:xfrm>
            <a:custGeom>
              <a:avLst/>
              <a:gdLst>
                <a:gd name="T0" fmla="*/ 0 w 50"/>
                <a:gd name="T1" fmla="*/ 0 h 20"/>
                <a:gd name="T2" fmla="*/ 2 w 50"/>
                <a:gd name="T3" fmla="*/ 1 h 20"/>
                <a:gd name="T4" fmla="*/ 2 w 50"/>
                <a:gd name="T5" fmla="*/ 1 h 20"/>
                <a:gd name="T6" fmla="*/ 0 w 5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20">
                  <a:moveTo>
                    <a:pt x="0" y="0"/>
                  </a:moveTo>
                  <a:lnTo>
                    <a:pt x="50" y="4"/>
                  </a:lnTo>
                  <a:lnTo>
                    <a:pt x="44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6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1" name="Freeform 203"/>
            <p:cNvSpPr>
              <a:spLocks/>
            </p:cNvSpPr>
            <p:nvPr/>
          </p:nvSpPr>
          <p:spPr bwMode="auto">
            <a:xfrm>
              <a:off x="2814" y="2041"/>
              <a:ext cx="6" cy="36"/>
            </a:xfrm>
            <a:custGeom>
              <a:avLst/>
              <a:gdLst>
                <a:gd name="T0" fmla="*/ 0 w 11"/>
                <a:gd name="T1" fmla="*/ 0 h 72"/>
                <a:gd name="T2" fmla="*/ 1 w 11"/>
                <a:gd name="T3" fmla="*/ 1 h 72"/>
                <a:gd name="T4" fmla="*/ 1 w 11"/>
                <a:gd name="T5" fmla="*/ 2 h 72"/>
                <a:gd name="T6" fmla="*/ 1 w 11"/>
                <a:gd name="T7" fmla="*/ 2 h 72"/>
                <a:gd name="T8" fmla="*/ 1 w 11"/>
                <a:gd name="T9" fmla="*/ 3 h 72"/>
                <a:gd name="T10" fmla="*/ 0 w 11"/>
                <a:gd name="T11" fmla="*/ 0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" h="72">
                  <a:moveTo>
                    <a:pt x="0" y="0"/>
                  </a:moveTo>
                  <a:lnTo>
                    <a:pt x="3" y="11"/>
                  </a:lnTo>
                  <a:lnTo>
                    <a:pt x="10" y="35"/>
                  </a:lnTo>
                  <a:lnTo>
                    <a:pt x="11" y="60"/>
                  </a:lnTo>
                  <a:lnTo>
                    <a:pt x="2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2" name="Freeform 204"/>
            <p:cNvSpPr>
              <a:spLocks/>
            </p:cNvSpPr>
            <p:nvPr/>
          </p:nvSpPr>
          <p:spPr bwMode="auto">
            <a:xfrm>
              <a:off x="2736" y="2078"/>
              <a:ext cx="142" cy="33"/>
            </a:xfrm>
            <a:custGeom>
              <a:avLst/>
              <a:gdLst>
                <a:gd name="T0" fmla="*/ 9 w 283"/>
                <a:gd name="T1" fmla="*/ 1 h 65"/>
                <a:gd name="T2" fmla="*/ 9 w 283"/>
                <a:gd name="T3" fmla="*/ 1 h 65"/>
                <a:gd name="T4" fmla="*/ 9 w 283"/>
                <a:gd name="T5" fmla="*/ 1 h 65"/>
                <a:gd name="T6" fmla="*/ 9 w 283"/>
                <a:gd name="T7" fmla="*/ 1 h 65"/>
                <a:gd name="T8" fmla="*/ 9 w 283"/>
                <a:gd name="T9" fmla="*/ 1 h 65"/>
                <a:gd name="T10" fmla="*/ 9 w 283"/>
                <a:gd name="T11" fmla="*/ 0 h 65"/>
                <a:gd name="T12" fmla="*/ 1 w 283"/>
                <a:gd name="T13" fmla="*/ 2 h 65"/>
                <a:gd name="T14" fmla="*/ 0 w 283"/>
                <a:gd name="T15" fmla="*/ 3 h 65"/>
                <a:gd name="T16" fmla="*/ 9 w 283"/>
                <a:gd name="T17" fmla="*/ 1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65">
                  <a:moveTo>
                    <a:pt x="258" y="30"/>
                  </a:moveTo>
                  <a:lnTo>
                    <a:pt x="260" y="31"/>
                  </a:lnTo>
                  <a:lnTo>
                    <a:pt x="265" y="32"/>
                  </a:lnTo>
                  <a:lnTo>
                    <a:pt x="271" y="30"/>
                  </a:lnTo>
                  <a:lnTo>
                    <a:pt x="273" y="20"/>
                  </a:lnTo>
                  <a:lnTo>
                    <a:pt x="283" y="0"/>
                  </a:lnTo>
                  <a:lnTo>
                    <a:pt x="30" y="42"/>
                  </a:lnTo>
                  <a:lnTo>
                    <a:pt x="0" y="65"/>
                  </a:lnTo>
                  <a:lnTo>
                    <a:pt x="258" y="3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3" name="Freeform 205"/>
            <p:cNvSpPr>
              <a:spLocks/>
            </p:cNvSpPr>
            <p:nvPr/>
          </p:nvSpPr>
          <p:spPr bwMode="auto">
            <a:xfrm>
              <a:off x="2865" y="2078"/>
              <a:ext cx="40" cy="113"/>
            </a:xfrm>
            <a:custGeom>
              <a:avLst/>
              <a:gdLst>
                <a:gd name="T0" fmla="*/ 1 w 81"/>
                <a:gd name="T1" fmla="*/ 8 h 226"/>
                <a:gd name="T2" fmla="*/ 2 w 81"/>
                <a:gd name="T3" fmla="*/ 6 h 226"/>
                <a:gd name="T4" fmla="*/ 0 w 81"/>
                <a:gd name="T5" fmla="*/ 0 h 226"/>
                <a:gd name="T6" fmla="*/ 0 w 81"/>
                <a:gd name="T7" fmla="*/ 1 h 226"/>
                <a:gd name="T8" fmla="*/ 1 w 81"/>
                <a:gd name="T9" fmla="*/ 8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226">
                  <a:moveTo>
                    <a:pt x="60" y="226"/>
                  </a:moveTo>
                  <a:lnTo>
                    <a:pt x="81" y="182"/>
                  </a:lnTo>
                  <a:lnTo>
                    <a:pt x="25" y="0"/>
                  </a:lnTo>
                  <a:lnTo>
                    <a:pt x="0" y="30"/>
                  </a:lnTo>
                  <a:lnTo>
                    <a:pt x="60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4" name="Freeform 206"/>
            <p:cNvSpPr>
              <a:spLocks/>
            </p:cNvSpPr>
            <p:nvPr/>
          </p:nvSpPr>
          <p:spPr bwMode="auto">
            <a:xfrm>
              <a:off x="2736" y="2093"/>
              <a:ext cx="134" cy="98"/>
            </a:xfrm>
            <a:custGeom>
              <a:avLst/>
              <a:gdLst>
                <a:gd name="T0" fmla="*/ 9 w 267"/>
                <a:gd name="T1" fmla="*/ 2 h 196"/>
                <a:gd name="T2" fmla="*/ 9 w 267"/>
                <a:gd name="T3" fmla="*/ 0 h 196"/>
                <a:gd name="T4" fmla="*/ 0 w 267"/>
                <a:gd name="T5" fmla="*/ 2 h 196"/>
                <a:gd name="T6" fmla="*/ 2 w 267"/>
                <a:gd name="T7" fmla="*/ 7 h 196"/>
                <a:gd name="T8" fmla="*/ 3 w 267"/>
                <a:gd name="T9" fmla="*/ 6 h 196"/>
                <a:gd name="T10" fmla="*/ 3 w 267"/>
                <a:gd name="T11" fmla="*/ 6 h 196"/>
                <a:gd name="T12" fmla="*/ 3 w 267"/>
                <a:gd name="T13" fmla="*/ 6 h 196"/>
                <a:gd name="T14" fmla="*/ 4 w 267"/>
                <a:gd name="T15" fmla="*/ 6 h 196"/>
                <a:gd name="T16" fmla="*/ 4 w 267"/>
                <a:gd name="T17" fmla="*/ 6 h 196"/>
                <a:gd name="T18" fmla="*/ 5 w 267"/>
                <a:gd name="T19" fmla="*/ 6 h 196"/>
                <a:gd name="T20" fmla="*/ 5 w 267"/>
                <a:gd name="T21" fmla="*/ 6 h 196"/>
                <a:gd name="T22" fmla="*/ 6 w 267"/>
                <a:gd name="T23" fmla="*/ 5 h 196"/>
                <a:gd name="T24" fmla="*/ 6 w 267"/>
                <a:gd name="T25" fmla="*/ 5 h 196"/>
                <a:gd name="T26" fmla="*/ 7 w 267"/>
                <a:gd name="T27" fmla="*/ 5 h 196"/>
                <a:gd name="T28" fmla="*/ 7 w 267"/>
                <a:gd name="T29" fmla="*/ 4 h 196"/>
                <a:gd name="T30" fmla="*/ 8 w 267"/>
                <a:gd name="T31" fmla="*/ 4 h 196"/>
                <a:gd name="T32" fmla="*/ 8 w 267"/>
                <a:gd name="T33" fmla="*/ 3 h 196"/>
                <a:gd name="T34" fmla="*/ 8 w 267"/>
                <a:gd name="T35" fmla="*/ 3 h 196"/>
                <a:gd name="T36" fmla="*/ 9 w 267"/>
                <a:gd name="T37" fmla="*/ 2 h 196"/>
                <a:gd name="T38" fmla="*/ 9 w 267"/>
                <a:gd name="T39" fmla="*/ 2 h 1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7" h="196">
                  <a:moveTo>
                    <a:pt x="267" y="33"/>
                  </a:moveTo>
                  <a:lnTo>
                    <a:pt x="258" y="0"/>
                  </a:lnTo>
                  <a:lnTo>
                    <a:pt x="0" y="35"/>
                  </a:lnTo>
                  <a:lnTo>
                    <a:pt x="55" y="196"/>
                  </a:lnTo>
                  <a:lnTo>
                    <a:pt x="67" y="192"/>
                  </a:lnTo>
                  <a:lnTo>
                    <a:pt x="81" y="189"/>
                  </a:lnTo>
                  <a:lnTo>
                    <a:pt x="94" y="185"/>
                  </a:lnTo>
                  <a:lnTo>
                    <a:pt x="109" y="181"/>
                  </a:lnTo>
                  <a:lnTo>
                    <a:pt x="126" y="175"/>
                  </a:lnTo>
                  <a:lnTo>
                    <a:pt x="142" y="168"/>
                  </a:lnTo>
                  <a:lnTo>
                    <a:pt x="158" y="161"/>
                  </a:lnTo>
                  <a:lnTo>
                    <a:pt x="174" y="153"/>
                  </a:lnTo>
                  <a:lnTo>
                    <a:pt x="189" y="144"/>
                  </a:lnTo>
                  <a:lnTo>
                    <a:pt x="205" y="132"/>
                  </a:lnTo>
                  <a:lnTo>
                    <a:pt x="219" y="121"/>
                  </a:lnTo>
                  <a:lnTo>
                    <a:pt x="232" y="107"/>
                  </a:lnTo>
                  <a:lnTo>
                    <a:pt x="243" y="91"/>
                  </a:lnTo>
                  <a:lnTo>
                    <a:pt x="253" y="73"/>
                  </a:lnTo>
                  <a:lnTo>
                    <a:pt x="262" y="54"/>
                  </a:lnTo>
                  <a:lnTo>
                    <a:pt x="267" y="3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5" name="Freeform 207"/>
            <p:cNvSpPr>
              <a:spLocks/>
            </p:cNvSpPr>
            <p:nvPr/>
          </p:nvSpPr>
          <p:spPr bwMode="auto">
            <a:xfrm>
              <a:off x="2764" y="2110"/>
              <a:ext cx="131" cy="95"/>
            </a:xfrm>
            <a:custGeom>
              <a:avLst/>
              <a:gdLst>
                <a:gd name="T0" fmla="*/ 0 w 263"/>
                <a:gd name="T1" fmla="*/ 6 h 190"/>
                <a:gd name="T2" fmla="*/ 0 w 263"/>
                <a:gd name="T3" fmla="*/ 6 h 190"/>
                <a:gd name="T4" fmla="*/ 8 w 263"/>
                <a:gd name="T5" fmla="*/ 6 h 190"/>
                <a:gd name="T6" fmla="*/ 6 w 263"/>
                <a:gd name="T7" fmla="*/ 0 h 190"/>
                <a:gd name="T8" fmla="*/ 6 w 263"/>
                <a:gd name="T9" fmla="*/ 1 h 190"/>
                <a:gd name="T10" fmla="*/ 6 w 263"/>
                <a:gd name="T11" fmla="*/ 2 h 190"/>
                <a:gd name="T12" fmla="*/ 5 w 263"/>
                <a:gd name="T13" fmla="*/ 2 h 190"/>
                <a:gd name="T14" fmla="*/ 5 w 263"/>
                <a:gd name="T15" fmla="*/ 3 h 190"/>
                <a:gd name="T16" fmla="*/ 5 w 263"/>
                <a:gd name="T17" fmla="*/ 3 h 190"/>
                <a:gd name="T18" fmla="*/ 4 w 263"/>
                <a:gd name="T19" fmla="*/ 4 h 190"/>
                <a:gd name="T20" fmla="*/ 4 w 263"/>
                <a:gd name="T21" fmla="*/ 4 h 190"/>
                <a:gd name="T22" fmla="*/ 3 w 263"/>
                <a:gd name="T23" fmla="*/ 4 h 190"/>
                <a:gd name="T24" fmla="*/ 3 w 263"/>
                <a:gd name="T25" fmla="*/ 4 h 190"/>
                <a:gd name="T26" fmla="*/ 2 w 263"/>
                <a:gd name="T27" fmla="*/ 5 h 190"/>
                <a:gd name="T28" fmla="*/ 2 w 263"/>
                <a:gd name="T29" fmla="*/ 5 h 190"/>
                <a:gd name="T30" fmla="*/ 1 w 263"/>
                <a:gd name="T31" fmla="*/ 5 h 190"/>
                <a:gd name="T32" fmla="*/ 1 w 263"/>
                <a:gd name="T33" fmla="*/ 5 h 190"/>
                <a:gd name="T34" fmla="*/ 0 w 263"/>
                <a:gd name="T35" fmla="*/ 5 h 190"/>
                <a:gd name="T36" fmla="*/ 0 w 263"/>
                <a:gd name="T37" fmla="*/ 5 h 190"/>
                <a:gd name="T38" fmla="*/ 0 w 263"/>
                <a:gd name="T39" fmla="*/ 6 h 1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3" h="190">
                  <a:moveTo>
                    <a:pt x="0" y="163"/>
                  </a:moveTo>
                  <a:lnTo>
                    <a:pt x="10" y="190"/>
                  </a:lnTo>
                  <a:lnTo>
                    <a:pt x="263" y="163"/>
                  </a:lnTo>
                  <a:lnTo>
                    <a:pt x="212" y="0"/>
                  </a:lnTo>
                  <a:lnTo>
                    <a:pt x="207" y="21"/>
                  </a:lnTo>
                  <a:lnTo>
                    <a:pt x="198" y="40"/>
                  </a:lnTo>
                  <a:lnTo>
                    <a:pt x="188" y="58"/>
                  </a:lnTo>
                  <a:lnTo>
                    <a:pt x="177" y="74"/>
                  </a:lnTo>
                  <a:lnTo>
                    <a:pt x="164" y="88"/>
                  </a:lnTo>
                  <a:lnTo>
                    <a:pt x="150" y="99"/>
                  </a:lnTo>
                  <a:lnTo>
                    <a:pt x="134" y="111"/>
                  </a:lnTo>
                  <a:lnTo>
                    <a:pt x="119" y="120"/>
                  </a:lnTo>
                  <a:lnTo>
                    <a:pt x="103" y="128"/>
                  </a:lnTo>
                  <a:lnTo>
                    <a:pt x="87" y="135"/>
                  </a:lnTo>
                  <a:lnTo>
                    <a:pt x="71" y="142"/>
                  </a:lnTo>
                  <a:lnTo>
                    <a:pt x="54" y="148"/>
                  </a:lnTo>
                  <a:lnTo>
                    <a:pt x="39" y="152"/>
                  </a:lnTo>
                  <a:lnTo>
                    <a:pt x="26" y="156"/>
                  </a:lnTo>
                  <a:lnTo>
                    <a:pt x="12" y="159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6" name="Freeform 208"/>
            <p:cNvSpPr>
              <a:spLocks/>
            </p:cNvSpPr>
            <p:nvPr/>
          </p:nvSpPr>
          <p:spPr bwMode="auto">
            <a:xfrm>
              <a:off x="2782" y="2087"/>
              <a:ext cx="13" cy="9"/>
            </a:xfrm>
            <a:custGeom>
              <a:avLst/>
              <a:gdLst>
                <a:gd name="T0" fmla="*/ 0 w 28"/>
                <a:gd name="T1" fmla="*/ 1 h 17"/>
                <a:gd name="T2" fmla="*/ 0 w 28"/>
                <a:gd name="T3" fmla="*/ 1 h 17"/>
                <a:gd name="T4" fmla="*/ 0 w 28"/>
                <a:gd name="T5" fmla="*/ 0 h 17"/>
                <a:gd name="T6" fmla="*/ 0 w 28"/>
                <a:gd name="T7" fmla="*/ 1 h 17"/>
                <a:gd name="T8" fmla="*/ 0 w 28"/>
                <a:gd name="T9" fmla="*/ 1 h 17"/>
                <a:gd name="T10" fmla="*/ 0 w 28"/>
                <a:gd name="T11" fmla="*/ 1 h 17"/>
                <a:gd name="T12" fmla="*/ 0 w 28"/>
                <a:gd name="T13" fmla="*/ 1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7">
                  <a:moveTo>
                    <a:pt x="27" y="17"/>
                  </a:moveTo>
                  <a:lnTo>
                    <a:pt x="28" y="13"/>
                  </a:lnTo>
                  <a:lnTo>
                    <a:pt x="24" y="0"/>
                  </a:lnTo>
                  <a:lnTo>
                    <a:pt x="3" y="2"/>
                  </a:lnTo>
                  <a:lnTo>
                    <a:pt x="0" y="10"/>
                  </a:lnTo>
                  <a:lnTo>
                    <a:pt x="22" y="7"/>
                  </a:lnTo>
                  <a:lnTo>
                    <a:pt x="27" y="1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7" name="Freeform 209"/>
            <p:cNvSpPr>
              <a:spLocks/>
            </p:cNvSpPr>
            <p:nvPr/>
          </p:nvSpPr>
          <p:spPr bwMode="auto">
            <a:xfrm>
              <a:off x="2782" y="2090"/>
              <a:ext cx="13" cy="7"/>
            </a:xfrm>
            <a:custGeom>
              <a:avLst/>
              <a:gdLst>
                <a:gd name="T0" fmla="*/ 0 w 27"/>
                <a:gd name="T1" fmla="*/ 1 h 14"/>
                <a:gd name="T2" fmla="*/ 0 w 27"/>
                <a:gd name="T3" fmla="*/ 1 h 14"/>
                <a:gd name="T4" fmla="*/ 0 w 27"/>
                <a:gd name="T5" fmla="*/ 0 h 14"/>
                <a:gd name="T6" fmla="*/ 0 w 27"/>
                <a:gd name="T7" fmla="*/ 1 h 14"/>
                <a:gd name="T8" fmla="*/ 0 w 27"/>
                <a:gd name="T9" fmla="*/ 1 h 14"/>
                <a:gd name="T10" fmla="*/ 0 w 27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14">
                  <a:moveTo>
                    <a:pt x="27" y="10"/>
                  </a:moveTo>
                  <a:lnTo>
                    <a:pt x="27" y="10"/>
                  </a:lnTo>
                  <a:lnTo>
                    <a:pt x="23" y="0"/>
                  </a:lnTo>
                  <a:lnTo>
                    <a:pt x="0" y="2"/>
                  </a:lnTo>
                  <a:lnTo>
                    <a:pt x="3" y="14"/>
                  </a:lnTo>
                  <a:lnTo>
                    <a:pt x="27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8" name="Freeform 210"/>
            <p:cNvSpPr>
              <a:spLocks/>
            </p:cNvSpPr>
            <p:nvPr/>
          </p:nvSpPr>
          <p:spPr bwMode="auto">
            <a:xfrm>
              <a:off x="2821" y="2082"/>
              <a:ext cx="14" cy="8"/>
            </a:xfrm>
            <a:custGeom>
              <a:avLst/>
              <a:gdLst>
                <a:gd name="T0" fmla="*/ 1 w 26"/>
                <a:gd name="T1" fmla="*/ 0 h 17"/>
                <a:gd name="T2" fmla="*/ 1 w 26"/>
                <a:gd name="T3" fmla="*/ 0 h 17"/>
                <a:gd name="T4" fmla="*/ 1 w 26"/>
                <a:gd name="T5" fmla="*/ 0 h 17"/>
                <a:gd name="T6" fmla="*/ 1 w 26"/>
                <a:gd name="T7" fmla="*/ 0 h 17"/>
                <a:gd name="T8" fmla="*/ 0 w 26"/>
                <a:gd name="T9" fmla="*/ 0 h 17"/>
                <a:gd name="T10" fmla="*/ 1 w 26"/>
                <a:gd name="T11" fmla="*/ 0 h 17"/>
                <a:gd name="T12" fmla="*/ 1 w 26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17">
                  <a:moveTo>
                    <a:pt x="25" y="17"/>
                  </a:moveTo>
                  <a:lnTo>
                    <a:pt x="26" y="12"/>
                  </a:lnTo>
                  <a:lnTo>
                    <a:pt x="23" y="0"/>
                  </a:lnTo>
                  <a:lnTo>
                    <a:pt x="3" y="3"/>
                  </a:lnTo>
                  <a:lnTo>
                    <a:pt x="0" y="10"/>
                  </a:lnTo>
                  <a:lnTo>
                    <a:pt x="21" y="8"/>
                  </a:lnTo>
                  <a:lnTo>
                    <a:pt x="25" y="1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9" name="Freeform 211"/>
            <p:cNvSpPr>
              <a:spLocks/>
            </p:cNvSpPr>
            <p:nvPr/>
          </p:nvSpPr>
          <p:spPr bwMode="auto">
            <a:xfrm>
              <a:off x="2821" y="2086"/>
              <a:ext cx="13" cy="6"/>
            </a:xfrm>
            <a:custGeom>
              <a:avLst/>
              <a:gdLst>
                <a:gd name="T0" fmla="*/ 1 w 25"/>
                <a:gd name="T1" fmla="*/ 1 h 12"/>
                <a:gd name="T2" fmla="*/ 1 w 25"/>
                <a:gd name="T3" fmla="*/ 1 h 12"/>
                <a:gd name="T4" fmla="*/ 1 w 25"/>
                <a:gd name="T5" fmla="*/ 0 h 12"/>
                <a:gd name="T6" fmla="*/ 0 w 25"/>
                <a:gd name="T7" fmla="*/ 1 h 12"/>
                <a:gd name="T8" fmla="*/ 1 w 25"/>
                <a:gd name="T9" fmla="*/ 1 h 12"/>
                <a:gd name="T10" fmla="*/ 1 w 25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2">
                  <a:moveTo>
                    <a:pt x="25" y="10"/>
                  </a:moveTo>
                  <a:lnTo>
                    <a:pt x="25" y="9"/>
                  </a:lnTo>
                  <a:lnTo>
                    <a:pt x="21" y="0"/>
                  </a:lnTo>
                  <a:lnTo>
                    <a:pt x="0" y="3"/>
                  </a:lnTo>
                  <a:lnTo>
                    <a:pt x="2" y="12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0" name="Freeform 212"/>
            <p:cNvSpPr>
              <a:spLocks/>
            </p:cNvSpPr>
            <p:nvPr/>
          </p:nvSpPr>
          <p:spPr bwMode="auto">
            <a:xfrm>
              <a:off x="3008" y="2104"/>
              <a:ext cx="89" cy="189"/>
            </a:xfrm>
            <a:custGeom>
              <a:avLst/>
              <a:gdLst>
                <a:gd name="T0" fmla="*/ 3 w 177"/>
                <a:gd name="T1" fmla="*/ 0 h 378"/>
                <a:gd name="T2" fmla="*/ 3 w 177"/>
                <a:gd name="T3" fmla="*/ 1 h 378"/>
                <a:gd name="T4" fmla="*/ 2 w 177"/>
                <a:gd name="T5" fmla="*/ 1 h 378"/>
                <a:gd name="T6" fmla="*/ 2 w 177"/>
                <a:gd name="T7" fmla="*/ 1 h 378"/>
                <a:gd name="T8" fmla="*/ 1 w 177"/>
                <a:gd name="T9" fmla="*/ 1 h 378"/>
                <a:gd name="T10" fmla="*/ 1 w 177"/>
                <a:gd name="T11" fmla="*/ 2 h 378"/>
                <a:gd name="T12" fmla="*/ 0 w 177"/>
                <a:gd name="T13" fmla="*/ 2 h 378"/>
                <a:gd name="T14" fmla="*/ 1 w 177"/>
                <a:gd name="T15" fmla="*/ 3 h 378"/>
                <a:gd name="T16" fmla="*/ 1 w 177"/>
                <a:gd name="T17" fmla="*/ 3 h 378"/>
                <a:gd name="T18" fmla="*/ 2 w 177"/>
                <a:gd name="T19" fmla="*/ 5 h 378"/>
                <a:gd name="T20" fmla="*/ 3 w 177"/>
                <a:gd name="T21" fmla="*/ 6 h 378"/>
                <a:gd name="T22" fmla="*/ 4 w 177"/>
                <a:gd name="T23" fmla="*/ 8 h 378"/>
                <a:gd name="T24" fmla="*/ 5 w 177"/>
                <a:gd name="T25" fmla="*/ 9 h 378"/>
                <a:gd name="T26" fmla="*/ 5 w 177"/>
                <a:gd name="T27" fmla="*/ 10 h 378"/>
                <a:gd name="T28" fmla="*/ 5 w 177"/>
                <a:gd name="T29" fmla="*/ 11 h 378"/>
                <a:gd name="T30" fmla="*/ 6 w 177"/>
                <a:gd name="T31" fmla="*/ 12 h 378"/>
                <a:gd name="T32" fmla="*/ 6 w 177"/>
                <a:gd name="T33" fmla="*/ 12 h 378"/>
                <a:gd name="T34" fmla="*/ 6 w 177"/>
                <a:gd name="T35" fmla="*/ 12 h 378"/>
                <a:gd name="T36" fmla="*/ 6 w 177"/>
                <a:gd name="T37" fmla="*/ 10 h 378"/>
                <a:gd name="T38" fmla="*/ 6 w 177"/>
                <a:gd name="T39" fmla="*/ 8 h 378"/>
                <a:gd name="T40" fmla="*/ 5 w 177"/>
                <a:gd name="T41" fmla="*/ 7 h 378"/>
                <a:gd name="T42" fmla="*/ 5 w 177"/>
                <a:gd name="T43" fmla="*/ 5 h 378"/>
                <a:gd name="T44" fmla="*/ 5 w 177"/>
                <a:gd name="T45" fmla="*/ 4 h 378"/>
                <a:gd name="T46" fmla="*/ 4 w 177"/>
                <a:gd name="T47" fmla="*/ 2 h 378"/>
                <a:gd name="T48" fmla="*/ 4 w 177"/>
                <a:gd name="T49" fmla="*/ 1 h 378"/>
                <a:gd name="T50" fmla="*/ 3 w 177"/>
                <a:gd name="T51" fmla="*/ 0 h 3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77" h="378">
                  <a:moveTo>
                    <a:pt x="87" y="0"/>
                  </a:moveTo>
                  <a:lnTo>
                    <a:pt x="71" y="3"/>
                  </a:lnTo>
                  <a:lnTo>
                    <a:pt x="52" y="9"/>
                  </a:lnTo>
                  <a:lnTo>
                    <a:pt x="33" y="17"/>
                  </a:lnTo>
                  <a:lnTo>
                    <a:pt x="17" y="26"/>
                  </a:lnTo>
                  <a:lnTo>
                    <a:pt x="4" y="39"/>
                  </a:lnTo>
                  <a:lnTo>
                    <a:pt x="0" y="54"/>
                  </a:lnTo>
                  <a:lnTo>
                    <a:pt x="3" y="71"/>
                  </a:lnTo>
                  <a:lnTo>
                    <a:pt x="18" y="91"/>
                  </a:lnTo>
                  <a:lnTo>
                    <a:pt x="57" y="134"/>
                  </a:lnTo>
                  <a:lnTo>
                    <a:pt x="88" y="182"/>
                  </a:lnTo>
                  <a:lnTo>
                    <a:pt x="114" y="228"/>
                  </a:lnTo>
                  <a:lnTo>
                    <a:pt x="132" y="272"/>
                  </a:lnTo>
                  <a:lnTo>
                    <a:pt x="146" y="310"/>
                  </a:lnTo>
                  <a:lnTo>
                    <a:pt x="155" y="341"/>
                  </a:lnTo>
                  <a:lnTo>
                    <a:pt x="161" y="361"/>
                  </a:lnTo>
                  <a:lnTo>
                    <a:pt x="162" y="368"/>
                  </a:lnTo>
                  <a:lnTo>
                    <a:pt x="177" y="378"/>
                  </a:lnTo>
                  <a:lnTo>
                    <a:pt x="174" y="314"/>
                  </a:lnTo>
                  <a:lnTo>
                    <a:pt x="167" y="253"/>
                  </a:lnTo>
                  <a:lnTo>
                    <a:pt x="159" y="198"/>
                  </a:lnTo>
                  <a:lnTo>
                    <a:pt x="148" y="146"/>
                  </a:lnTo>
                  <a:lnTo>
                    <a:pt x="136" y="100"/>
                  </a:lnTo>
                  <a:lnTo>
                    <a:pt x="122" y="59"/>
                  </a:lnTo>
                  <a:lnTo>
                    <a:pt x="106" y="26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1" name="Freeform 213"/>
            <p:cNvSpPr>
              <a:spLocks/>
            </p:cNvSpPr>
            <p:nvPr/>
          </p:nvSpPr>
          <p:spPr bwMode="auto">
            <a:xfrm>
              <a:off x="3052" y="2093"/>
              <a:ext cx="64" cy="210"/>
            </a:xfrm>
            <a:custGeom>
              <a:avLst/>
              <a:gdLst>
                <a:gd name="T0" fmla="*/ 2 w 128"/>
                <a:gd name="T1" fmla="*/ 0 h 420"/>
                <a:gd name="T2" fmla="*/ 2 w 128"/>
                <a:gd name="T3" fmla="*/ 1 h 420"/>
                <a:gd name="T4" fmla="*/ 2 w 128"/>
                <a:gd name="T5" fmla="*/ 1 h 420"/>
                <a:gd name="T6" fmla="*/ 2 w 128"/>
                <a:gd name="T7" fmla="*/ 1 h 420"/>
                <a:gd name="T8" fmla="*/ 2 w 128"/>
                <a:gd name="T9" fmla="*/ 1 h 420"/>
                <a:gd name="T10" fmla="*/ 1 w 128"/>
                <a:gd name="T11" fmla="*/ 1 h 420"/>
                <a:gd name="T12" fmla="*/ 1 w 128"/>
                <a:gd name="T13" fmla="*/ 1 h 420"/>
                <a:gd name="T14" fmla="*/ 1 w 128"/>
                <a:gd name="T15" fmla="*/ 1 h 420"/>
                <a:gd name="T16" fmla="*/ 0 w 128"/>
                <a:gd name="T17" fmla="*/ 1 h 420"/>
                <a:gd name="T18" fmla="*/ 1 w 128"/>
                <a:gd name="T19" fmla="*/ 2 h 420"/>
                <a:gd name="T20" fmla="*/ 2 w 128"/>
                <a:gd name="T21" fmla="*/ 3 h 420"/>
                <a:gd name="T22" fmla="*/ 2 w 128"/>
                <a:gd name="T23" fmla="*/ 4 h 420"/>
                <a:gd name="T24" fmla="*/ 2 w 128"/>
                <a:gd name="T25" fmla="*/ 6 h 420"/>
                <a:gd name="T26" fmla="*/ 3 w 128"/>
                <a:gd name="T27" fmla="*/ 7 h 420"/>
                <a:gd name="T28" fmla="*/ 3 w 128"/>
                <a:gd name="T29" fmla="*/ 9 h 420"/>
                <a:gd name="T30" fmla="*/ 3 w 128"/>
                <a:gd name="T31" fmla="*/ 11 h 420"/>
                <a:gd name="T32" fmla="*/ 3 w 128"/>
                <a:gd name="T33" fmla="*/ 13 h 420"/>
                <a:gd name="T34" fmla="*/ 4 w 128"/>
                <a:gd name="T35" fmla="*/ 14 h 420"/>
                <a:gd name="T36" fmla="*/ 4 w 128"/>
                <a:gd name="T37" fmla="*/ 14 h 420"/>
                <a:gd name="T38" fmla="*/ 4 w 128"/>
                <a:gd name="T39" fmla="*/ 13 h 420"/>
                <a:gd name="T40" fmla="*/ 4 w 128"/>
                <a:gd name="T41" fmla="*/ 10 h 420"/>
                <a:gd name="T42" fmla="*/ 4 w 128"/>
                <a:gd name="T43" fmla="*/ 8 h 420"/>
                <a:gd name="T44" fmla="*/ 4 w 128"/>
                <a:gd name="T45" fmla="*/ 6 h 420"/>
                <a:gd name="T46" fmla="*/ 4 w 128"/>
                <a:gd name="T47" fmla="*/ 4 h 420"/>
                <a:gd name="T48" fmla="*/ 3 w 128"/>
                <a:gd name="T49" fmla="*/ 3 h 420"/>
                <a:gd name="T50" fmla="*/ 3 w 128"/>
                <a:gd name="T51" fmla="*/ 1 h 420"/>
                <a:gd name="T52" fmla="*/ 3 w 128"/>
                <a:gd name="T53" fmla="*/ 1 h 420"/>
                <a:gd name="T54" fmla="*/ 2 w 128"/>
                <a:gd name="T55" fmla="*/ 0 h 42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8" h="420">
                  <a:moveTo>
                    <a:pt x="61" y="0"/>
                  </a:moveTo>
                  <a:lnTo>
                    <a:pt x="60" y="2"/>
                  </a:lnTo>
                  <a:lnTo>
                    <a:pt x="54" y="4"/>
                  </a:lnTo>
                  <a:lnTo>
                    <a:pt x="48" y="7"/>
                  </a:lnTo>
                  <a:lnTo>
                    <a:pt x="40" y="11"/>
                  </a:lnTo>
                  <a:lnTo>
                    <a:pt x="29" y="14"/>
                  </a:lnTo>
                  <a:lnTo>
                    <a:pt x="19" y="19"/>
                  </a:lnTo>
                  <a:lnTo>
                    <a:pt x="10" y="21"/>
                  </a:lnTo>
                  <a:lnTo>
                    <a:pt x="0" y="24"/>
                  </a:lnTo>
                  <a:lnTo>
                    <a:pt x="19" y="50"/>
                  </a:lnTo>
                  <a:lnTo>
                    <a:pt x="35" y="83"/>
                  </a:lnTo>
                  <a:lnTo>
                    <a:pt x="49" y="123"/>
                  </a:lnTo>
                  <a:lnTo>
                    <a:pt x="60" y="169"/>
                  </a:lnTo>
                  <a:lnTo>
                    <a:pt x="71" y="221"/>
                  </a:lnTo>
                  <a:lnTo>
                    <a:pt x="79" y="276"/>
                  </a:lnTo>
                  <a:lnTo>
                    <a:pt x="84" y="337"/>
                  </a:lnTo>
                  <a:lnTo>
                    <a:pt x="88" y="402"/>
                  </a:lnTo>
                  <a:lnTo>
                    <a:pt x="110" y="419"/>
                  </a:lnTo>
                  <a:lnTo>
                    <a:pt x="128" y="420"/>
                  </a:lnTo>
                  <a:lnTo>
                    <a:pt x="102" y="395"/>
                  </a:lnTo>
                  <a:lnTo>
                    <a:pt x="120" y="314"/>
                  </a:lnTo>
                  <a:lnTo>
                    <a:pt x="125" y="239"/>
                  </a:lnTo>
                  <a:lnTo>
                    <a:pt x="120" y="172"/>
                  </a:lnTo>
                  <a:lnTo>
                    <a:pt x="107" y="113"/>
                  </a:lnTo>
                  <a:lnTo>
                    <a:pt x="92" y="66"/>
                  </a:lnTo>
                  <a:lnTo>
                    <a:pt x="78" y="30"/>
                  </a:lnTo>
                  <a:lnTo>
                    <a:pt x="66" y="9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5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2" name="Freeform 214"/>
            <p:cNvSpPr>
              <a:spLocks/>
            </p:cNvSpPr>
            <p:nvPr/>
          </p:nvSpPr>
          <p:spPr bwMode="auto">
            <a:xfrm>
              <a:off x="3088" y="2288"/>
              <a:ext cx="34" cy="19"/>
            </a:xfrm>
            <a:custGeom>
              <a:avLst/>
              <a:gdLst>
                <a:gd name="T0" fmla="*/ 2 w 68"/>
                <a:gd name="T1" fmla="*/ 0 h 39"/>
                <a:gd name="T2" fmla="*/ 2 w 68"/>
                <a:gd name="T3" fmla="*/ 0 h 39"/>
                <a:gd name="T4" fmla="*/ 2 w 68"/>
                <a:gd name="T5" fmla="*/ 0 h 39"/>
                <a:gd name="T6" fmla="*/ 1 w 68"/>
                <a:gd name="T7" fmla="*/ 0 h 39"/>
                <a:gd name="T8" fmla="*/ 1 w 68"/>
                <a:gd name="T9" fmla="*/ 0 h 39"/>
                <a:gd name="T10" fmla="*/ 1 w 68"/>
                <a:gd name="T11" fmla="*/ 0 h 39"/>
                <a:gd name="T12" fmla="*/ 1 w 68"/>
                <a:gd name="T13" fmla="*/ 0 h 39"/>
                <a:gd name="T14" fmla="*/ 1 w 68"/>
                <a:gd name="T15" fmla="*/ 0 h 39"/>
                <a:gd name="T16" fmla="*/ 1 w 68"/>
                <a:gd name="T17" fmla="*/ 0 h 39"/>
                <a:gd name="T18" fmla="*/ 0 w 68"/>
                <a:gd name="T19" fmla="*/ 0 h 39"/>
                <a:gd name="T20" fmla="*/ 1 w 68"/>
                <a:gd name="T21" fmla="*/ 0 h 39"/>
                <a:gd name="T22" fmla="*/ 1 w 68"/>
                <a:gd name="T23" fmla="*/ 0 h 39"/>
                <a:gd name="T24" fmla="*/ 1 w 68"/>
                <a:gd name="T25" fmla="*/ 1 h 39"/>
                <a:gd name="T26" fmla="*/ 1 w 68"/>
                <a:gd name="T27" fmla="*/ 1 h 39"/>
                <a:gd name="T28" fmla="*/ 1 w 68"/>
                <a:gd name="T29" fmla="*/ 1 h 39"/>
                <a:gd name="T30" fmla="*/ 2 w 68"/>
                <a:gd name="T31" fmla="*/ 1 h 39"/>
                <a:gd name="T32" fmla="*/ 2 w 68"/>
                <a:gd name="T33" fmla="*/ 1 h 39"/>
                <a:gd name="T34" fmla="*/ 2 w 68"/>
                <a:gd name="T35" fmla="*/ 1 h 39"/>
                <a:gd name="T36" fmla="*/ 2 w 68"/>
                <a:gd name="T37" fmla="*/ 1 h 39"/>
                <a:gd name="T38" fmla="*/ 2 w 68"/>
                <a:gd name="T39" fmla="*/ 1 h 39"/>
                <a:gd name="T40" fmla="*/ 3 w 68"/>
                <a:gd name="T41" fmla="*/ 1 h 39"/>
                <a:gd name="T42" fmla="*/ 3 w 68"/>
                <a:gd name="T43" fmla="*/ 1 h 39"/>
                <a:gd name="T44" fmla="*/ 2 w 68"/>
                <a:gd name="T45" fmla="*/ 1 h 39"/>
                <a:gd name="T46" fmla="*/ 2 w 68"/>
                <a:gd name="T47" fmla="*/ 0 h 39"/>
                <a:gd name="T48" fmla="*/ 2 w 68"/>
                <a:gd name="T49" fmla="*/ 0 h 39"/>
                <a:gd name="T50" fmla="*/ 2 w 68"/>
                <a:gd name="T51" fmla="*/ 0 h 39"/>
                <a:gd name="T52" fmla="*/ 2 w 68"/>
                <a:gd name="T53" fmla="*/ 0 h 39"/>
                <a:gd name="T54" fmla="*/ 2 w 68"/>
                <a:gd name="T55" fmla="*/ 0 h 39"/>
                <a:gd name="T56" fmla="*/ 2 w 68"/>
                <a:gd name="T57" fmla="*/ 0 h 3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" h="39">
                  <a:moveTo>
                    <a:pt x="45" y="29"/>
                  </a:moveTo>
                  <a:lnTo>
                    <a:pt x="40" y="28"/>
                  </a:lnTo>
                  <a:lnTo>
                    <a:pt x="34" y="24"/>
                  </a:lnTo>
                  <a:lnTo>
                    <a:pt x="28" y="20"/>
                  </a:lnTo>
                  <a:lnTo>
                    <a:pt x="19" y="14"/>
                  </a:lnTo>
                  <a:lnTo>
                    <a:pt x="13" y="9"/>
                  </a:lnTo>
                  <a:lnTo>
                    <a:pt x="7" y="5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28"/>
                  </a:lnTo>
                  <a:lnTo>
                    <a:pt x="7" y="29"/>
                  </a:lnTo>
                  <a:lnTo>
                    <a:pt x="9" y="18"/>
                  </a:lnTo>
                  <a:lnTo>
                    <a:pt x="26" y="32"/>
                  </a:lnTo>
                  <a:lnTo>
                    <a:pt x="28" y="32"/>
                  </a:lnTo>
                  <a:lnTo>
                    <a:pt x="31" y="33"/>
                  </a:lnTo>
                  <a:lnTo>
                    <a:pt x="36" y="35"/>
                  </a:lnTo>
                  <a:lnTo>
                    <a:pt x="41" y="36"/>
                  </a:lnTo>
                  <a:lnTo>
                    <a:pt x="48" y="38"/>
                  </a:lnTo>
                  <a:lnTo>
                    <a:pt x="54" y="38"/>
                  </a:lnTo>
                  <a:lnTo>
                    <a:pt x="61" y="39"/>
                  </a:lnTo>
                  <a:lnTo>
                    <a:pt x="66" y="39"/>
                  </a:lnTo>
                  <a:lnTo>
                    <a:pt x="68" y="37"/>
                  </a:lnTo>
                  <a:lnTo>
                    <a:pt x="63" y="32"/>
                  </a:lnTo>
                  <a:lnTo>
                    <a:pt x="55" y="29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49" y="29"/>
                  </a:lnTo>
                  <a:lnTo>
                    <a:pt x="45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3" name="Freeform 215"/>
            <p:cNvSpPr>
              <a:spLocks/>
            </p:cNvSpPr>
            <p:nvPr/>
          </p:nvSpPr>
          <p:spPr bwMode="auto">
            <a:xfrm>
              <a:off x="2920" y="2042"/>
              <a:ext cx="33" cy="214"/>
            </a:xfrm>
            <a:custGeom>
              <a:avLst/>
              <a:gdLst>
                <a:gd name="T0" fmla="*/ 2 w 64"/>
                <a:gd name="T1" fmla="*/ 0 h 429"/>
                <a:gd name="T2" fmla="*/ 2 w 64"/>
                <a:gd name="T3" fmla="*/ 0 h 429"/>
                <a:gd name="T4" fmla="*/ 1 w 64"/>
                <a:gd name="T5" fmla="*/ 0 h 429"/>
                <a:gd name="T6" fmla="*/ 1 w 64"/>
                <a:gd name="T7" fmla="*/ 1 h 429"/>
                <a:gd name="T8" fmla="*/ 1 w 64"/>
                <a:gd name="T9" fmla="*/ 2 h 429"/>
                <a:gd name="T10" fmla="*/ 1 w 64"/>
                <a:gd name="T11" fmla="*/ 4 h 429"/>
                <a:gd name="T12" fmla="*/ 1 w 64"/>
                <a:gd name="T13" fmla="*/ 5 h 429"/>
                <a:gd name="T14" fmla="*/ 1 w 64"/>
                <a:gd name="T15" fmla="*/ 6 h 429"/>
                <a:gd name="T16" fmla="*/ 1 w 64"/>
                <a:gd name="T17" fmla="*/ 6 h 429"/>
                <a:gd name="T18" fmla="*/ 1 w 64"/>
                <a:gd name="T19" fmla="*/ 8 h 429"/>
                <a:gd name="T20" fmla="*/ 1 w 64"/>
                <a:gd name="T21" fmla="*/ 9 h 429"/>
                <a:gd name="T22" fmla="*/ 1 w 64"/>
                <a:gd name="T23" fmla="*/ 10 h 429"/>
                <a:gd name="T24" fmla="*/ 1 w 64"/>
                <a:gd name="T25" fmla="*/ 11 h 429"/>
                <a:gd name="T26" fmla="*/ 1 w 64"/>
                <a:gd name="T27" fmla="*/ 11 h 429"/>
                <a:gd name="T28" fmla="*/ 1 w 64"/>
                <a:gd name="T29" fmla="*/ 12 h 429"/>
                <a:gd name="T30" fmla="*/ 1 w 64"/>
                <a:gd name="T31" fmla="*/ 12 h 429"/>
                <a:gd name="T32" fmla="*/ 0 w 64"/>
                <a:gd name="T33" fmla="*/ 13 h 429"/>
                <a:gd name="T34" fmla="*/ 1 w 64"/>
                <a:gd name="T35" fmla="*/ 13 h 429"/>
                <a:gd name="T36" fmla="*/ 1 w 64"/>
                <a:gd name="T37" fmla="*/ 11 h 429"/>
                <a:gd name="T38" fmla="*/ 2 w 64"/>
                <a:gd name="T39" fmla="*/ 9 h 429"/>
                <a:gd name="T40" fmla="*/ 2 w 64"/>
                <a:gd name="T41" fmla="*/ 7 h 429"/>
                <a:gd name="T42" fmla="*/ 2 w 64"/>
                <a:gd name="T43" fmla="*/ 5 h 429"/>
                <a:gd name="T44" fmla="*/ 3 w 64"/>
                <a:gd name="T45" fmla="*/ 3 h 429"/>
                <a:gd name="T46" fmla="*/ 3 w 64"/>
                <a:gd name="T47" fmla="*/ 2 h 429"/>
                <a:gd name="T48" fmla="*/ 2 w 64"/>
                <a:gd name="T49" fmla="*/ 0 h 429"/>
                <a:gd name="T50" fmla="*/ 2 w 64"/>
                <a:gd name="T51" fmla="*/ 0 h 4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4" h="429">
                  <a:moveTo>
                    <a:pt x="52" y="0"/>
                  </a:moveTo>
                  <a:lnTo>
                    <a:pt x="39" y="8"/>
                  </a:lnTo>
                  <a:lnTo>
                    <a:pt x="30" y="29"/>
                  </a:lnTo>
                  <a:lnTo>
                    <a:pt x="23" y="59"/>
                  </a:lnTo>
                  <a:lnTo>
                    <a:pt x="18" y="95"/>
                  </a:lnTo>
                  <a:lnTo>
                    <a:pt x="15" y="133"/>
                  </a:lnTo>
                  <a:lnTo>
                    <a:pt x="15" y="168"/>
                  </a:lnTo>
                  <a:lnTo>
                    <a:pt x="15" y="198"/>
                  </a:lnTo>
                  <a:lnTo>
                    <a:pt x="17" y="220"/>
                  </a:lnTo>
                  <a:lnTo>
                    <a:pt x="22" y="259"/>
                  </a:lnTo>
                  <a:lnTo>
                    <a:pt x="23" y="296"/>
                  </a:lnTo>
                  <a:lnTo>
                    <a:pt x="20" y="330"/>
                  </a:lnTo>
                  <a:lnTo>
                    <a:pt x="16" y="358"/>
                  </a:lnTo>
                  <a:lnTo>
                    <a:pt x="10" y="383"/>
                  </a:lnTo>
                  <a:lnTo>
                    <a:pt x="5" y="401"/>
                  </a:lnTo>
                  <a:lnTo>
                    <a:pt x="1" y="413"/>
                  </a:lnTo>
                  <a:lnTo>
                    <a:pt x="0" y="416"/>
                  </a:lnTo>
                  <a:lnTo>
                    <a:pt x="9" y="429"/>
                  </a:lnTo>
                  <a:lnTo>
                    <a:pt x="26" y="358"/>
                  </a:lnTo>
                  <a:lnTo>
                    <a:pt x="41" y="292"/>
                  </a:lnTo>
                  <a:lnTo>
                    <a:pt x="52" y="228"/>
                  </a:lnTo>
                  <a:lnTo>
                    <a:pt x="60" y="171"/>
                  </a:lnTo>
                  <a:lnTo>
                    <a:pt x="63" y="118"/>
                  </a:lnTo>
                  <a:lnTo>
                    <a:pt x="64" y="70"/>
                  </a:lnTo>
                  <a:lnTo>
                    <a:pt x="60" y="3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4" name="Freeform 216"/>
            <p:cNvSpPr>
              <a:spLocks/>
            </p:cNvSpPr>
            <p:nvPr/>
          </p:nvSpPr>
          <p:spPr bwMode="auto">
            <a:xfrm>
              <a:off x="2924" y="2042"/>
              <a:ext cx="56" cy="227"/>
            </a:xfrm>
            <a:custGeom>
              <a:avLst/>
              <a:gdLst>
                <a:gd name="T0" fmla="*/ 4 w 111"/>
                <a:gd name="T1" fmla="*/ 7 h 454"/>
                <a:gd name="T2" fmla="*/ 4 w 111"/>
                <a:gd name="T3" fmla="*/ 6 h 454"/>
                <a:gd name="T4" fmla="*/ 4 w 111"/>
                <a:gd name="T5" fmla="*/ 5 h 454"/>
                <a:gd name="T6" fmla="*/ 4 w 111"/>
                <a:gd name="T7" fmla="*/ 4 h 454"/>
                <a:gd name="T8" fmla="*/ 4 w 111"/>
                <a:gd name="T9" fmla="*/ 3 h 454"/>
                <a:gd name="T10" fmla="*/ 3 w 111"/>
                <a:gd name="T11" fmla="*/ 2 h 454"/>
                <a:gd name="T12" fmla="*/ 3 w 111"/>
                <a:gd name="T13" fmla="*/ 1 h 454"/>
                <a:gd name="T14" fmla="*/ 3 w 111"/>
                <a:gd name="T15" fmla="*/ 1 h 454"/>
                <a:gd name="T16" fmla="*/ 3 w 111"/>
                <a:gd name="T17" fmla="*/ 1 h 454"/>
                <a:gd name="T18" fmla="*/ 3 w 111"/>
                <a:gd name="T19" fmla="*/ 1 h 454"/>
                <a:gd name="T20" fmla="*/ 3 w 111"/>
                <a:gd name="T21" fmla="*/ 1 h 454"/>
                <a:gd name="T22" fmla="*/ 3 w 111"/>
                <a:gd name="T23" fmla="*/ 0 h 454"/>
                <a:gd name="T24" fmla="*/ 3 w 111"/>
                <a:gd name="T25" fmla="*/ 0 h 454"/>
                <a:gd name="T26" fmla="*/ 2 w 111"/>
                <a:gd name="T27" fmla="*/ 0 h 454"/>
                <a:gd name="T28" fmla="*/ 2 w 111"/>
                <a:gd name="T29" fmla="*/ 0 h 454"/>
                <a:gd name="T30" fmla="*/ 2 w 111"/>
                <a:gd name="T31" fmla="*/ 0 h 454"/>
                <a:gd name="T32" fmla="*/ 2 w 111"/>
                <a:gd name="T33" fmla="*/ 0 h 454"/>
                <a:gd name="T34" fmla="*/ 2 w 111"/>
                <a:gd name="T35" fmla="*/ 2 h 454"/>
                <a:gd name="T36" fmla="*/ 2 w 111"/>
                <a:gd name="T37" fmla="*/ 3 h 454"/>
                <a:gd name="T38" fmla="*/ 2 w 111"/>
                <a:gd name="T39" fmla="*/ 5 h 454"/>
                <a:gd name="T40" fmla="*/ 2 w 111"/>
                <a:gd name="T41" fmla="*/ 7 h 454"/>
                <a:gd name="T42" fmla="*/ 2 w 111"/>
                <a:gd name="T43" fmla="*/ 8 h 454"/>
                <a:gd name="T44" fmla="*/ 2 w 111"/>
                <a:gd name="T45" fmla="*/ 9 h 454"/>
                <a:gd name="T46" fmla="*/ 2 w 111"/>
                <a:gd name="T47" fmla="*/ 9 h 454"/>
                <a:gd name="T48" fmla="*/ 1 w 111"/>
                <a:gd name="T49" fmla="*/ 10 h 454"/>
                <a:gd name="T50" fmla="*/ 1 w 111"/>
                <a:gd name="T51" fmla="*/ 11 h 454"/>
                <a:gd name="T52" fmla="*/ 1 w 111"/>
                <a:gd name="T53" fmla="*/ 12 h 454"/>
                <a:gd name="T54" fmla="*/ 1 w 111"/>
                <a:gd name="T55" fmla="*/ 13 h 454"/>
                <a:gd name="T56" fmla="*/ 0 w 111"/>
                <a:gd name="T57" fmla="*/ 14 h 454"/>
                <a:gd name="T58" fmla="*/ 1 w 111"/>
                <a:gd name="T59" fmla="*/ 15 h 454"/>
                <a:gd name="T60" fmla="*/ 1 w 111"/>
                <a:gd name="T61" fmla="*/ 15 h 454"/>
                <a:gd name="T62" fmla="*/ 1 w 111"/>
                <a:gd name="T63" fmla="*/ 14 h 454"/>
                <a:gd name="T64" fmla="*/ 2 w 111"/>
                <a:gd name="T65" fmla="*/ 13 h 454"/>
                <a:gd name="T66" fmla="*/ 2 w 111"/>
                <a:gd name="T67" fmla="*/ 12 h 454"/>
                <a:gd name="T68" fmla="*/ 3 w 111"/>
                <a:gd name="T69" fmla="*/ 11 h 454"/>
                <a:gd name="T70" fmla="*/ 3 w 111"/>
                <a:gd name="T71" fmla="*/ 11 h 454"/>
                <a:gd name="T72" fmla="*/ 3 w 111"/>
                <a:gd name="T73" fmla="*/ 10 h 454"/>
                <a:gd name="T74" fmla="*/ 4 w 111"/>
                <a:gd name="T75" fmla="*/ 9 h 454"/>
                <a:gd name="T76" fmla="*/ 4 w 111"/>
                <a:gd name="T77" fmla="*/ 8 h 454"/>
                <a:gd name="T78" fmla="*/ 4 w 111"/>
                <a:gd name="T79" fmla="*/ 7 h 4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11" h="454">
                  <a:moveTo>
                    <a:pt x="109" y="219"/>
                  </a:moveTo>
                  <a:lnTo>
                    <a:pt x="111" y="176"/>
                  </a:lnTo>
                  <a:lnTo>
                    <a:pt x="110" y="135"/>
                  </a:lnTo>
                  <a:lnTo>
                    <a:pt x="106" y="98"/>
                  </a:lnTo>
                  <a:lnTo>
                    <a:pt x="100" y="66"/>
                  </a:lnTo>
                  <a:lnTo>
                    <a:pt x="92" y="39"/>
                  </a:lnTo>
                  <a:lnTo>
                    <a:pt x="86" y="18"/>
                  </a:lnTo>
                  <a:lnTo>
                    <a:pt x="82" y="6"/>
                  </a:lnTo>
                  <a:lnTo>
                    <a:pt x="79" y="1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53" y="38"/>
                  </a:lnTo>
                  <a:lnTo>
                    <a:pt x="56" y="86"/>
                  </a:lnTo>
                  <a:lnTo>
                    <a:pt x="54" y="145"/>
                  </a:lnTo>
                  <a:lnTo>
                    <a:pt x="46" y="212"/>
                  </a:lnTo>
                  <a:lnTo>
                    <a:pt x="42" y="236"/>
                  </a:lnTo>
                  <a:lnTo>
                    <a:pt x="38" y="262"/>
                  </a:lnTo>
                  <a:lnTo>
                    <a:pt x="33" y="287"/>
                  </a:lnTo>
                  <a:lnTo>
                    <a:pt x="27" y="315"/>
                  </a:lnTo>
                  <a:lnTo>
                    <a:pt x="20" y="341"/>
                  </a:lnTo>
                  <a:lnTo>
                    <a:pt x="15" y="370"/>
                  </a:lnTo>
                  <a:lnTo>
                    <a:pt x="8" y="399"/>
                  </a:lnTo>
                  <a:lnTo>
                    <a:pt x="0" y="428"/>
                  </a:lnTo>
                  <a:lnTo>
                    <a:pt x="12" y="451"/>
                  </a:lnTo>
                  <a:lnTo>
                    <a:pt x="29" y="454"/>
                  </a:lnTo>
                  <a:lnTo>
                    <a:pt x="14" y="423"/>
                  </a:lnTo>
                  <a:lnTo>
                    <a:pt x="35" y="399"/>
                  </a:lnTo>
                  <a:lnTo>
                    <a:pt x="54" y="373"/>
                  </a:lnTo>
                  <a:lnTo>
                    <a:pt x="69" y="348"/>
                  </a:lnTo>
                  <a:lnTo>
                    <a:pt x="82" y="322"/>
                  </a:lnTo>
                  <a:lnTo>
                    <a:pt x="92" y="296"/>
                  </a:lnTo>
                  <a:lnTo>
                    <a:pt x="100" y="270"/>
                  </a:lnTo>
                  <a:lnTo>
                    <a:pt x="106" y="244"/>
                  </a:lnTo>
                  <a:lnTo>
                    <a:pt x="109" y="219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5" name="Freeform 217"/>
            <p:cNvSpPr>
              <a:spLocks/>
            </p:cNvSpPr>
            <p:nvPr/>
          </p:nvSpPr>
          <p:spPr bwMode="auto">
            <a:xfrm>
              <a:off x="2915" y="2249"/>
              <a:ext cx="28" cy="26"/>
            </a:xfrm>
            <a:custGeom>
              <a:avLst/>
              <a:gdLst>
                <a:gd name="T0" fmla="*/ 1 w 57"/>
                <a:gd name="T1" fmla="*/ 1 h 53"/>
                <a:gd name="T2" fmla="*/ 0 w 57"/>
                <a:gd name="T3" fmla="*/ 0 h 53"/>
                <a:gd name="T4" fmla="*/ 0 w 57"/>
                <a:gd name="T5" fmla="*/ 0 h 53"/>
                <a:gd name="T6" fmla="*/ 0 w 57"/>
                <a:gd name="T7" fmla="*/ 0 h 53"/>
                <a:gd name="T8" fmla="*/ 0 w 57"/>
                <a:gd name="T9" fmla="*/ 0 h 53"/>
                <a:gd name="T10" fmla="*/ 0 w 57"/>
                <a:gd name="T11" fmla="*/ 0 h 53"/>
                <a:gd name="T12" fmla="*/ 0 w 57"/>
                <a:gd name="T13" fmla="*/ 0 h 53"/>
                <a:gd name="T14" fmla="*/ 0 w 57"/>
                <a:gd name="T15" fmla="*/ 0 h 53"/>
                <a:gd name="T16" fmla="*/ 0 w 57"/>
                <a:gd name="T17" fmla="*/ 1 h 53"/>
                <a:gd name="T18" fmla="*/ 0 w 57"/>
                <a:gd name="T19" fmla="*/ 1 h 53"/>
                <a:gd name="T20" fmla="*/ 1 w 57"/>
                <a:gd name="T21" fmla="*/ 1 h 53"/>
                <a:gd name="T22" fmla="*/ 1 w 57"/>
                <a:gd name="T23" fmla="*/ 1 h 53"/>
                <a:gd name="T24" fmla="*/ 1 w 57"/>
                <a:gd name="T25" fmla="*/ 1 h 53"/>
                <a:gd name="T26" fmla="*/ 1 w 57"/>
                <a:gd name="T27" fmla="*/ 1 h 53"/>
                <a:gd name="T28" fmla="*/ 1 w 57"/>
                <a:gd name="T29" fmla="*/ 1 h 53"/>
                <a:gd name="T30" fmla="*/ 1 w 57"/>
                <a:gd name="T31" fmla="*/ 1 h 53"/>
                <a:gd name="T32" fmla="*/ 1 w 57"/>
                <a:gd name="T33" fmla="*/ 1 h 53"/>
                <a:gd name="T34" fmla="*/ 1 w 57"/>
                <a:gd name="T35" fmla="*/ 1 h 53"/>
                <a:gd name="T36" fmla="*/ 1 w 57"/>
                <a:gd name="T37" fmla="*/ 1 h 53"/>
                <a:gd name="T38" fmla="*/ 1 w 57"/>
                <a:gd name="T39" fmla="*/ 1 h 53"/>
                <a:gd name="T40" fmla="*/ 1 w 57"/>
                <a:gd name="T41" fmla="*/ 1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" h="53">
                  <a:moveTo>
                    <a:pt x="38" y="37"/>
                  </a:moveTo>
                  <a:lnTo>
                    <a:pt x="31" y="31"/>
                  </a:lnTo>
                  <a:lnTo>
                    <a:pt x="21" y="18"/>
                  </a:lnTo>
                  <a:lnTo>
                    <a:pt x="13" y="6"/>
                  </a:lnTo>
                  <a:lnTo>
                    <a:pt x="10" y="0"/>
                  </a:lnTo>
                  <a:lnTo>
                    <a:pt x="0" y="29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21" y="38"/>
                  </a:lnTo>
                  <a:lnTo>
                    <a:pt x="24" y="40"/>
                  </a:lnTo>
                  <a:lnTo>
                    <a:pt x="34" y="45"/>
                  </a:lnTo>
                  <a:lnTo>
                    <a:pt x="44" y="51"/>
                  </a:lnTo>
                  <a:lnTo>
                    <a:pt x="53" y="53"/>
                  </a:lnTo>
                  <a:lnTo>
                    <a:pt x="57" y="51"/>
                  </a:lnTo>
                  <a:lnTo>
                    <a:pt x="53" y="45"/>
                  </a:lnTo>
                  <a:lnTo>
                    <a:pt x="49" y="39"/>
                  </a:lnTo>
                  <a:lnTo>
                    <a:pt x="46" y="37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6" name="Freeform 218"/>
            <p:cNvSpPr>
              <a:spLocks/>
            </p:cNvSpPr>
            <p:nvPr/>
          </p:nvSpPr>
          <p:spPr bwMode="auto">
            <a:xfrm>
              <a:off x="2923" y="1998"/>
              <a:ext cx="153" cy="176"/>
            </a:xfrm>
            <a:custGeom>
              <a:avLst/>
              <a:gdLst>
                <a:gd name="T0" fmla="*/ 0 w 306"/>
                <a:gd name="T1" fmla="*/ 0 h 352"/>
                <a:gd name="T2" fmla="*/ 1 w 306"/>
                <a:gd name="T3" fmla="*/ 10 h 352"/>
                <a:gd name="T4" fmla="*/ 1 w 306"/>
                <a:gd name="T5" fmla="*/ 10 h 352"/>
                <a:gd name="T6" fmla="*/ 1 w 306"/>
                <a:gd name="T7" fmla="*/ 10 h 352"/>
                <a:gd name="T8" fmla="*/ 1 w 306"/>
                <a:gd name="T9" fmla="*/ 10 h 352"/>
                <a:gd name="T10" fmla="*/ 1 w 306"/>
                <a:gd name="T11" fmla="*/ 10 h 352"/>
                <a:gd name="T12" fmla="*/ 2 w 306"/>
                <a:gd name="T13" fmla="*/ 10 h 352"/>
                <a:gd name="T14" fmla="*/ 2 w 306"/>
                <a:gd name="T15" fmla="*/ 11 h 352"/>
                <a:gd name="T16" fmla="*/ 3 w 306"/>
                <a:gd name="T17" fmla="*/ 11 h 352"/>
                <a:gd name="T18" fmla="*/ 3 w 306"/>
                <a:gd name="T19" fmla="*/ 11 h 352"/>
                <a:gd name="T20" fmla="*/ 4 w 306"/>
                <a:gd name="T21" fmla="*/ 11 h 352"/>
                <a:gd name="T22" fmla="*/ 5 w 306"/>
                <a:gd name="T23" fmla="*/ 11 h 352"/>
                <a:gd name="T24" fmla="*/ 5 w 306"/>
                <a:gd name="T25" fmla="*/ 11 h 352"/>
                <a:gd name="T26" fmla="*/ 6 w 306"/>
                <a:gd name="T27" fmla="*/ 11 h 352"/>
                <a:gd name="T28" fmla="*/ 7 w 306"/>
                <a:gd name="T29" fmla="*/ 11 h 352"/>
                <a:gd name="T30" fmla="*/ 8 w 306"/>
                <a:gd name="T31" fmla="*/ 11 h 352"/>
                <a:gd name="T32" fmla="*/ 9 w 306"/>
                <a:gd name="T33" fmla="*/ 11 h 352"/>
                <a:gd name="T34" fmla="*/ 10 w 306"/>
                <a:gd name="T35" fmla="*/ 11 h 352"/>
                <a:gd name="T36" fmla="*/ 10 w 306"/>
                <a:gd name="T37" fmla="*/ 10 h 352"/>
                <a:gd name="T38" fmla="*/ 10 w 306"/>
                <a:gd name="T39" fmla="*/ 10 h 352"/>
                <a:gd name="T40" fmla="*/ 10 w 306"/>
                <a:gd name="T41" fmla="*/ 9 h 352"/>
                <a:gd name="T42" fmla="*/ 10 w 306"/>
                <a:gd name="T43" fmla="*/ 9 h 352"/>
                <a:gd name="T44" fmla="*/ 10 w 306"/>
                <a:gd name="T45" fmla="*/ 8 h 352"/>
                <a:gd name="T46" fmla="*/ 10 w 306"/>
                <a:gd name="T47" fmla="*/ 8 h 352"/>
                <a:gd name="T48" fmla="*/ 9 w 306"/>
                <a:gd name="T49" fmla="*/ 7 h 352"/>
                <a:gd name="T50" fmla="*/ 9 w 306"/>
                <a:gd name="T51" fmla="*/ 7 h 352"/>
                <a:gd name="T52" fmla="*/ 9 w 306"/>
                <a:gd name="T53" fmla="*/ 6 h 352"/>
                <a:gd name="T54" fmla="*/ 8 w 306"/>
                <a:gd name="T55" fmla="*/ 6 h 352"/>
                <a:gd name="T56" fmla="*/ 8 w 306"/>
                <a:gd name="T57" fmla="*/ 5 h 352"/>
                <a:gd name="T58" fmla="*/ 8 w 306"/>
                <a:gd name="T59" fmla="*/ 4 h 352"/>
                <a:gd name="T60" fmla="*/ 7 w 306"/>
                <a:gd name="T61" fmla="*/ 4 h 352"/>
                <a:gd name="T62" fmla="*/ 6 w 306"/>
                <a:gd name="T63" fmla="*/ 3 h 352"/>
                <a:gd name="T64" fmla="*/ 6 w 306"/>
                <a:gd name="T65" fmla="*/ 3 h 352"/>
                <a:gd name="T66" fmla="*/ 5 w 306"/>
                <a:gd name="T67" fmla="*/ 3 h 352"/>
                <a:gd name="T68" fmla="*/ 0 w 306"/>
                <a:gd name="T69" fmla="*/ 0 h 3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06" h="352">
                  <a:moveTo>
                    <a:pt x="0" y="0"/>
                  </a:moveTo>
                  <a:lnTo>
                    <a:pt x="5" y="295"/>
                  </a:lnTo>
                  <a:lnTo>
                    <a:pt x="6" y="297"/>
                  </a:lnTo>
                  <a:lnTo>
                    <a:pt x="11" y="300"/>
                  </a:lnTo>
                  <a:lnTo>
                    <a:pt x="18" y="305"/>
                  </a:lnTo>
                  <a:lnTo>
                    <a:pt x="27" y="310"/>
                  </a:lnTo>
                  <a:lnTo>
                    <a:pt x="38" y="317"/>
                  </a:lnTo>
                  <a:lnTo>
                    <a:pt x="52" y="325"/>
                  </a:lnTo>
                  <a:lnTo>
                    <a:pt x="70" y="332"/>
                  </a:lnTo>
                  <a:lnTo>
                    <a:pt x="88" y="339"/>
                  </a:lnTo>
                  <a:lnTo>
                    <a:pt x="109" y="345"/>
                  </a:lnTo>
                  <a:lnTo>
                    <a:pt x="131" y="350"/>
                  </a:lnTo>
                  <a:lnTo>
                    <a:pt x="155" y="352"/>
                  </a:lnTo>
                  <a:lnTo>
                    <a:pt x="181" y="352"/>
                  </a:lnTo>
                  <a:lnTo>
                    <a:pt x="209" y="350"/>
                  </a:lnTo>
                  <a:lnTo>
                    <a:pt x="239" y="345"/>
                  </a:lnTo>
                  <a:lnTo>
                    <a:pt x="270" y="336"/>
                  </a:lnTo>
                  <a:lnTo>
                    <a:pt x="302" y="323"/>
                  </a:lnTo>
                  <a:lnTo>
                    <a:pt x="305" y="310"/>
                  </a:lnTo>
                  <a:lnTo>
                    <a:pt x="306" y="298"/>
                  </a:lnTo>
                  <a:lnTo>
                    <a:pt x="305" y="283"/>
                  </a:lnTo>
                  <a:lnTo>
                    <a:pt x="302" y="267"/>
                  </a:lnTo>
                  <a:lnTo>
                    <a:pt x="299" y="251"/>
                  </a:lnTo>
                  <a:lnTo>
                    <a:pt x="293" y="234"/>
                  </a:lnTo>
                  <a:lnTo>
                    <a:pt x="285" y="218"/>
                  </a:lnTo>
                  <a:lnTo>
                    <a:pt x="276" y="202"/>
                  </a:lnTo>
                  <a:lnTo>
                    <a:pt x="265" y="186"/>
                  </a:lnTo>
                  <a:lnTo>
                    <a:pt x="254" y="166"/>
                  </a:lnTo>
                  <a:lnTo>
                    <a:pt x="241" y="146"/>
                  </a:lnTo>
                  <a:lnTo>
                    <a:pt x="226" y="124"/>
                  </a:lnTo>
                  <a:lnTo>
                    <a:pt x="209" y="104"/>
                  </a:lnTo>
                  <a:lnTo>
                    <a:pt x="191" y="87"/>
                  </a:lnTo>
                  <a:lnTo>
                    <a:pt x="170" y="75"/>
                  </a:lnTo>
                  <a:lnTo>
                    <a:pt x="14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7" name="Freeform 219"/>
            <p:cNvSpPr>
              <a:spLocks/>
            </p:cNvSpPr>
            <p:nvPr/>
          </p:nvSpPr>
          <p:spPr bwMode="auto">
            <a:xfrm>
              <a:off x="2989" y="2032"/>
              <a:ext cx="115" cy="128"/>
            </a:xfrm>
            <a:custGeom>
              <a:avLst/>
              <a:gdLst>
                <a:gd name="T0" fmla="*/ 6 w 229"/>
                <a:gd name="T1" fmla="*/ 3 h 256"/>
                <a:gd name="T2" fmla="*/ 6 w 229"/>
                <a:gd name="T3" fmla="*/ 3 h 256"/>
                <a:gd name="T4" fmla="*/ 5 w 229"/>
                <a:gd name="T5" fmla="*/ 2 h 256"/>
                <a:gd name="T6" fmla="*/ 5 w 229"/>
                <a:gd name="T7" fmla="*/ 2 h 256"/>
                <a:gd name="T8" fmla="*/ 5 w 229"/>
                <a:gd name="T9" fmla="*/ 1 h 256"/>
                <a:gd name="T10" fmla="*/ 4 w 229"/>
                <a:gd name="T11" fmla="*/ 1 h 256"/>
                <a:gd name="T12" fmla="*/ 4 w 229"/>
                <a:gd name="T13" fmla="*/ 1 h 256"/>
                <a:gd name="T14" fmla="*/ 4 w 229"/>
                <a:gd name="T15" fmla="*/ 1 h 256"/>
                <a:gd name="T16" fmla="*/ 4 w 229"/>
                <a:gd name="T17" fmla="*/ 0 h 256"/>
                <a:gd name="T18" fmla="*/ 0 w 229"/>
                <a:gd name="T19" fmla="*/ 1 h 256"/>
                <a:gd name="T20" fmla="*/ 2 w 229"/>
                <a:gd name="T21" fmla="*/ 2 h 256"/>
                <a:gd name="T22" fmla="*/ 2 w 229"/>
                <a:gd name="T23" fmla="*/ 3 h 256"/>
                <a:gd name="T24" fmla="*/ 3 w 229"/>
                <a:gd name="T25" fmla="*/ 4 h 256"/>
                <a:gd name="T26" fmla="*/ 4 w 229"/>
                <a:gd name="T27" fmla="*/ 5 h 256"/>
                <a:gd name="T28" fmla="*/ 5 w 229"/>
                <a:gd name="T29" fmla="*/ 6 h 256"/>
                <a:gd name="T30" fmla="*/ 5 w 229"/>
                <a:gd name="T31" fmla="*/ 7 h 256"/>
                <a:gd name="T32" fmla="*/ 5 w 229"/>
                <a:gd name="T33" fmla="*/ 8 h 256"/>
                <a:gd name="T34" fmla="*/ 6 w 229"/>
                <a:gd name="T35" fmla="*/ 8 h 256"/>
                <a:gd name="T36" fmla="*/ 6 w 229"/>
                <a:gd name="T37" fmla="*/ 8 h 256"/>
                <a:gd name="T38" fmla="*/ 6 w 229"/>
                <a:gd name="T39" fmla="*/ 8 h 256"/>
                <a:gd name="T40" fmla="*/ 7 w 229"/>
                <a:gd name="T41" fmla="*/ 8 h 256"/>
                <a:gd name="T42" fmla="*/ 7 w 229"/>
                <a:gd name="T43" fmla="*/ 8 h 256"/>
                <a:gd name="T44" fmla="*/ 7 w 229"/>
                <a:gd name="T45" fmla="*/ 8 h 256"/>
                <a:gd name="T46" fmla="*/ 7 w 229"/>
                <a:gd name="T47" fmla="*/ 8 h 256"/>
                <a:gd name="T48" fmla="*/ 8 w 229"/>
                <a:gd name="T49" fmla="*/ 8 h 256"/>
                <a:gd name="T50" fmla="*/ 8 w 229"/>
                <a:gd name="T51" fmla="*/ 7 h 256"/>
                <a:gd name="T52" fmla="*/ 8 w 229"/>
                <a:gd name="T53" fmla="*/ 7 h 256"/>
                <a:gd name="T54" fmla="*/ 8 w 229"/>
                <a:gd name="T55" fmla="*/ 7 h 256"/>
                <a:gd name="T56" fmla="*/ 7 w 229"/>
                <a:gd name="T57" fmla="*/ 7 h 256"/>
                <a:gd name="T58" fmla="*/ 7 w 229"/>
                <a:gd name="T59" fmla="*/ 6 h 256"/>
                <a:gd name="T60" fmla="*/ 7 w 229"/>
                <a:gd name="T61" fmla="*/ 5 h 256"/>
                <a:gd name="T62" fmla="*/ 7 w 229"/>
                <a:gd name="T63" fmla="*/ 5 h 256"/>
                <a:gd name="T64" fmla="*/ 6 w 229"/>
                <a:gd name="T65" fmla="*/ 4 h 256"/>
                <a:gd name="T66" fmla="*/ 6 w 229"/>
                <a:gd name="T67" fmla="*/ 3 h 2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9" h="256">
                  <a:moveTo>
                    <a:pt x="175" y="87"/>
                  </a:moveTo>
                  <a:lnTo>
                    <a:pt x="162" y="66"/>
                  </a:lnTo>
                  <a:lnTo>
                    <a:pt x="151" y="48"/>
                  </a:lnTo>
                  <a:lnTo>
                    <a:pt x="140" y="33"/>
                  </a:lnTo>
                  <a:lnTo>
                    <a:pt x="131" y="21"/>
                  </a:lnTo>
                  <a:lnTo>
                    <a:pt x="123" y="12"/>
                  </a:lnTo>
                  <a:lnTo>
                    <a:pt x="117" y="5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0" y="15"/>
                  </a:lnTo>
                  <a:lnTo>
                    <a:pt x="33" y="38"/>
                  </a:lnTo>
                  <a:lnTo>
                    <a:pt x="62" y="67"/>
                  </a:lnTo>
                  <a:lnTo>
                    <a:pt x="89" y="99"/>
                  </a:lnTo>
                  <a:lnTo>
                    <a:pt x="111" y="134"/>
                  </a:lnTo>
                  <a:lnTo>
                    <a:pt x="130" y="169"/>
                  </a:lnTo>
                  <a:lnTo>
                    <a:pt x="146" y="201"/>
                  </a:lnTo>
                  <a:lnTo>
                    <a:pt x="159" y="231"/>
                  </a:lnTo>
                  <a:lnTo>
                    <a:pt x="169" y="256"/>
                  </a:lnTo>
                  <a:lnTo>
                    <a:pt x="176" y="255"/>
                  </a:lnTo>
                  <a:lnTo>
                    <a:pt x="184" y="252"/>
                  </a:lnTo>
                  <a:lnTo>
                    <a:pt x="195" y="249"/>
                  </a:lnTo>
                  <a:lnTo>
                    <a:pt x="204" y="245"/>
                  </a:lnTo>
                  <a:lnTo>
                    <a:pt x="212" y="239"/>
                  </a:lnTo>
                  <a:lnTo>
                    <a:pt x="220" y="233"/>
                  </a:lnTo>
                  <a:lnTo>
                    <a:pt x="226" y="226"/>
                  </a:lnTo>
                  <a:lnTo>
                    <a:pt x="229" y="218"/>
                  </a:lnTo>
                  <a:lnTo>
                    <a:pt x="228" y="216"/>
                  </a:lnTo>
                  <a:lnTo>
                    <a:pt x="227" y="208"/>
                  </a:lnTo>
                  <a:lnTo>
                    <a:pt x="222" y="195"/>
                  </a:lnTo>
                  <a:lnTo>
                    <a:pt x="218" y="179"/>
                  </a:lnTo>
                  <a:lnTo>
                    <a:pt x="210" y="159"/>
                  </a:lnTo>
                  <a:lnTo>
                    <a:pt x="200" y="137"/>
                  </a:lnTo>
                  <a:lnTo>
                    <a:pt x="189" y="113"/>
                  </a:lnTo>
                  <a:lnTo>
                    <a:pt x="175" y="87"/>
                  </a:lnTo>
                  <a:close/>
                </a:path>
              </a:pathLst>
            </a:custGeom>
            <a:solidFill>
              <a:srgbClr val="0F0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8" name="Freeform 220"/>
            <p:cNvSpPr>
              <a:spLocks/>
            </p:cNvSpPr>
            <p:nvPr/>
          </p:nvSpPr>
          <p:spPr bwMode="auto">
            <a:xfrm>
              <a:off x="2782" y="2063"/>
              <a:ext cx="48" cy="26"/>
            </a:xfrm>
            <a:custGeom>
              <a:avLst/>
              <a:gdLst>
                <a:gd name="T0" fmla="*/ 0 w 97"/>
                <a:gd name="T1" fmla="*/ 2 h 52"/>
                <a:gd name="T2" fmla="*/ 0 w 97"/>
                <a:gd name="T3" fmla="*/ 1 h 52"/>
                <a:gd name="T4" fmla="*/ 2 w 97"/>
                <a:gd name="T5" fmla="*/ 0 h 52"/>
                <a:gd name="T6" fmla="*/ 3 w 97"/>
                <a:gd name="T7" fmla="*/ 2 h 52"/>
                <a:gd name="T8" fmla="*/ 2 w 97"/>
                <a:gd name="T9" fmla="*/ 2 h 52"/>
                <a:gd name="T10" fmla="*/ 2 w 97"/>
                <a:gd name="T11" fmla="*/ 2 h 52"/>
                <a:gd name="T12" fmla="*/ 2 w 97"/>
                <a:gd name="T13" fmla="*/ 2 h 52"/>
                <a:gd name="T14" fmla="*/ 2 w 97"/>
                <a:gd name="T15" fmla="*/ 2 h 52"/>
                <a:gd name="T16" fmla="*/ 2 w 97"/>
                <a:gd name="T17" fmla="*/ 1 h 52"/>
                <a:gd name="T18" fmla="*/ 0 w 97"/>
                <a:gd name="T19" fmla="*/ 1 h 52"/>
                <a:gd name="T20" fmla="*/ 0 w 97"/>
                <a:gd name="T21" fmla="*/ 2 h 52"/>
                <a:gd name="T22" fmla="*/ 0 w 97"/>
                <a:gd name="T23" fmla="*/ 2 h 52"/>
                <a:gd name="T24" fmla="*/ 0 w 97"/>
                <a:gd name="T25" fmla="*/ 2 h 52"/>
                <a:gd name="T26" fmla="*/ 0 w 97"/>
                <a:gd name="T27" fmla="*/ 2 h 52"/>
                <a:gd name="T28" fmla="*/ 0 w 97"/>
                <a:gd name="T29" fmla="*/ 2 h 5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7" h="52">
                  <a:moveTo>
                    <a:pt x="5" y="50"/>
                  </a:moveTo>
                  <a:lnTo>
                    <a:pt x="0" y="16"/>
                  </a:lnTo>
                  <a:lnTo>
                    <a:pt x="92" y="0"/>
                  </a:lnTo>
                  <a:lnTo>
                    <a:pt x="97" y="40"/>
                  </a:lnTo>
                  <a:lnTo>
                    <a:pt x="95" y="41"/>
                  </a:lnTo>
                  <a:lnTo>
                    <a:pt x="91" y="42"/>
                  </a:lnTo>
                  <a:lnTo>
                    <a:pt x="87" y="43"/>
                  </a:lnTo>
                  <a:lnTo>
                    <a:pt x="84" y="42"/>
                  </a:lnTo>
                  <a:lnTo>
                    <a:pt x="80" y="15"/>
                  </a:lnTo>
                  <a:lnTo>
                    <a:pt x="15" y="26"/>
                  </a:lnTo>
                  <a:lnTo>
                    <a:pt x="19" y="49"/>
                  </a:lnTo>
                  <a:lnTo>
                    <a:pt x="17" y="49"/>
                  </a:lnTo>
                  <a:lnTo>
                    <a:pt x="14" y="50"/>
                  </a:lnTo>
                  <a:lnTo>
                    <a:pt x="9" y="52"/>
                  </a:lnTo>
                  <a:lnTo>
                    <a:pt x="5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39" name="Freeform 221"/>
            <p:cNvSpPr>
              <a:spLocks/>
            </p:cNvSpPr>
            <p:nvPr/>
          </p:nvSpPr>
          <p:spPr bwMode="auto">
            <a:xfrm>
              <a:off x="2800" y="2040"/>
              <a:ext cx="15" cy="42"/>
            </a:xfrm>
            <a:custGeom>
              <a:avLst/>
              <a:gdLst>
                <a:gd name="T0" fmla="*/ 0 w 31"/>
                <a:gd name="T1" fmla="*/ 3 h 84"/>
                <a:gd name="T2" fmla="*/ 0 w 31"/>
                <a:gd name="T3" fmla="*/ 3 h 84"/>
                <a:gd name="T4" fmla="*/ 0 w 31"/>
                <a:gd name="T5" fmla="*/ 2 h 84"/>
                <a:gd name="T6" fmla="*/ 0 w 31"/>
                <a:gd name="T7" fmla="*/ 1 h 84"/>
                <a:gd name="T8" fmla="*/ 0 w 31"/>
                <a:gd name="T9" fmla="*/ 1 h 84"/>
                <a:gd name="T10" fmla="*/ 0 w 31"/>
                <a:gd name="T11" fmla="*/ 0 h 84"/>
                <a:gd name="T12" fmla="*/ 0 w 31"/>
                <a:gd name="T13" fmla="*/ 1 h 84"/>
                <a:gd name="T14" fmla="*/ 0 w 31"/>
                <a:gd name="T15" fmla="*/ 2 h 84"/>
                <a:gd name="T16" fmla="*/ 0 w 31"/>
                <a:gd name="T17" fmla="*/ 3 h 84"/>
                <a:gd name="T18" fmla="*/ 0 w 31"/>
                <a:gd name="T19" fmla="*/ 3 h 84"/>
                <a:gd name="T20" fmla="*/ 0 w 31"/>
                <a:gd name="T21" fmla="*/ 3 h 84"/>
                <a:gd name="T22" fmla="*/ 0 w 31"/>
                <a:gd name="T23" fmla="*/ 3 h 84"/>
                <a:gd name="T24" fmla="*/ 0 w 31"/>
                <a:gd name="T25" fmla="*/ 3 h 84"/>
                <a:gd name="T26" fmla="*/ 0 w 31"/>
                <a:gd name="T27" fmla="*/ 3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1" h="84">
                  <a:moveTo>
                    <a:pt x="22" y="83"/>
                  </a:moveTo>
                  <a:lnTo>
                    <a:pt x="30" y="72"/>
                  </a:lnTo>
                  <a:lnTo>
                    <a:pt x="31" y="45"/>
                  </a:lnTo>
                  <a:lnTo>
                    <a:pt x="29" y="1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10" y="18"/>
                  </a:lnTo>
                  <a:lnTo>
                    <a:pt x="3" y="41"/>
                  </a:lnTo>
                  <a:lnTo>
                    <a:pt x="0" y="65"/>
                  </a:lnTo>
                  <a:lnTo>
                    <a:pt x="9" y="83"/>
                  </a:lnTo>
                  <a:lnTo>
                    <a:pt x="14" y="84"/>
                  </a:lnTo>
                  <a:lnTo>
                    <a:pt x="17" y="84"/>
                  </a:lnTo>
                  <a:lnTo>
                    <a:pt x="19" y="83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0" name="Freeform 222"/>
            <p:cNvSpPr>
              <a:spLocks/>
            </p:cNvSpPr>
            <p:nvPr/>
          </p:nvSpPr>
          <p:spPr bwMode="auto">
            <a:xfrm>
              <a:off x="2792" y="2037"/>
              <a:ext cx="17" cy="45"/>
            </a:xfrm>
            <a:custGeom>
              <a:avLst/>
              <a:gdLst>
                <a:gd name="T0" fmla="*/ 2 w 32"/>
                <a:gd name="T1" fmla="*/ 1 h 89"/>
                <a:gd name="T2" fmla="*/ 1 w 32"/>
                <a:gd name="T3" fmla="*/ 0 h 89"/>
                <a:gd name="T4" fmla="*/ 1 w 32"/>
                <a:gd name="T5" fmla="*/ 1 h 89"/>
                <a:gd name="T6" fmla="*/ 1 w 32"/>
                <a:gd name="T7" fmla="*/ 1 h 89"/>
                <a:gd name="T8" fmla="*/ 1 w 32"/>
                <a:gd name="T9" fmla="*/ 2 h 89"/>
                <a:gd name="T10" fmla="*/ 0 w 32"/>
                <a:gd name="T11" fmla="*/ 2 h 89"/>
                <a:gd name="T12" fmla="*/ 1 w 32"/>
                <a:gd name="T13" fmla="*/ 3 h 89"/>
                <a:gd name="T14" fmla="*/ 1 w 32"/>
                <a:gd name="T15" fmla="*/ 3 h 89"/>
                <a:gd name="T16" fmla="*/ 1 w 32"/>
                <a:gd name="T17" fmla="*/ 3 h 89"/>
                <a:gd name="T18" fmla="*/ 1 w 32"/>
                <a:gd name="T19" fmla="*/ 3 h 89"/>
                <a:gd name="T20" fmla="*/ 1 w 32"/>
                <a:gd name="T21" fmla="*/ 3 h 89"/>
                <a:gd name="T22" fmla="*/ 1 w 32"/>
                <a:gd name="T23" fmla="*/ 3 h 89"/>
                <a:gd name="T24" fmla="*/ 1 w 32"/>
                <a:gd name="T25" fmla="*/ 3 h 89"/>
                <a:gd name="T26" fmla="*/ 1 w 32"/>
                <a:gd name="T27" fmla="*/ 3 h 89"/>
                <a:gd name="T28" fmla="*/ 1 w 32"/>
                <a:gd name="T29" fmla="*/ 3 h 89"/>
                <a:gd name="T30" fmla="*/ 1 w 32"/>
                <a:gd name="T31" fmla="*/ 2 h 89"/>
                <a:gd name="T32" fmla="*/ 1 w 32"/>
                <a:gd name="T33" fmla="*/ 1 h 89"/>
                <a:gd name="T34" fmla="*/ 2 w 32"/>
                <a:gd name="T35" fmla="*/ 1 h 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89">
                  <a:moveTo>
                    <a:pt x="32" y="1"/>
                  </a:moveTo>
                  <a:lnTo>
                    <a:pt x="15" y="0"/>
                  </a:lnTo>
                  <a:lnTo>
                    <a:pt x="13" y="6"/>
                  </a:lnTo>
                  <a:lnTo>
                    <a:pt x="7" y="19"/>
                  </a:lnTo>
                  <a:lnTo>
                    <a:pt x="1" y="40"/>
                  </a:lnTo>
                  <a:lnTo>
                    <a:pt x="0" y="64"/>
                  </a:lnTo>
                  <a:lnTo>
                    <a:pt x="2" y="71"/>
                  </a:lnTo>
                  <a:lnTo>
                    <a:pt x="5" y="77"/>
                  </a:lnTo>
                  <a:lnTo>
                    <a:pt x="8" y="82"/>
                  </a:lnTo>
                  <a:lnTo>
                    <a:pt x="11" y="83"/>
                  </a:lnTo>
                  <a:lnTo>
                    <a:pt x="14" y="84"/>
                  </a:lnTo>
                  <a:lnTo>
                    <a:pt x="17" y="86"/>
                  </a:lnTo>
                  <a:lnTo>
                    <a:pt x="21" y="89"/>
                  </a:lnTo>
                  <a:lnTo>
                    <a:pt x="24" y="89"/>
                  </a:lnTo>
                  <a:lnTo>
                    <a:pt x="17" y="70"/>
                  </a:lnTo>
                  <a:lnTo>
                    <a:pt x="21" y="46"/>
                  </a:lnTo>
                  <a:lnTo>
                    <a:pt x="28" y="21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E5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1" name="Freeform 223"/>
            <p:cNvSpPr>
              <a:spLocks/>
            </p:cNvSpPr>
            <p:nvPr/>
          </p:nvSpPr>
          <p:spPr bwMode="auto">
            <a:xfrm>
              <a:off x="3692" y="1952"/>
              <a:ext cx="20" cy="38"/>
            </a:xfrm>
            <a:custGeom>
              <a:avLst/>
              <a:gdLst>
                <a:gd name="T0" fmla="*/ 0 w 41"/>
                <a:gd name="T1" fmla="*/ 3 h 75"/>
                <a:gd name="T2" fmla="*/ 1 w 41"/>
                <a:gd name="T3" fmla="*/ 3 h 75"/>
                <a:gd name="T4" fmla="*/ 1 w 41"/>
                <a:gd name="T5" fmla="*/ 3 h 75"/>
                <a:gd name="T6" fmla="*/ 1 w 41"/>
                <a:gd name="T7" fmla="*/ 2 h 75"/>
                <a:gd name="T8" fmla="*/ 1 w 41"/>
                <a:gd name="T9" fmla="*/ 1 h 75"/>
                <a:gd name="T10" fmla="*/ 1 w 41"/>
                <a:gd name="T11" fmla="*/ 1 h 75"/>
                <a:gd name="T12" fmla="*/ 0 w 41"/>
                <a:gd name="T13" fmla="*/ 1 h 75"/>
                <a:gd name="T14" fmla="*/ 0 w 41"/>
                <a:gd name="T15" fmla="*/ 0 h 75"/>
                <a:gd name="T16" fmla="*/ 0 w 41"/>
                <a:gd name="T17" fmla="*/ 1 h 75"/>
                <a:gd name="T18" fmla="*/ 0 w 41"/>
                <a:gd name="T19" fmla="*/ 1 h 75"/>
                <a:gd name="T20" fmla="*/ 0 w 41"/>
                <a:gd name="T21" fmla="*/ 2 h 75"/>
                <a:gd name="T22" fmla="*/ 0 w 41"/>
                <a:gd name="T23" fmla="*/ 3 h 75"/>
                <a:gd name="T24" fmla="*/ 0 w 41"/>
                <a:gd name="T25" fmla="*/ 3 h 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75">
                  <a:moveTo>
                    <a:pt x="20" y="67"/>
                  </a:moveTo>
                  <a:lnTo>
                    <a:pt x="38" y="75"/>
                  </a:lnTo>
                  <a:lnTo>
                    <a:pt x="40" y="69"/>
                  </a:lnTo>
                  <a:lnTo>
                    <a:pt x="41" y="53"/>
                  </a:lnTo>
                  <a:lnTo>
                    <a:pt x="40" y="31"/>
                  </a:lnTo>
                  <a:lnTo>
                    <a:pt x="32" y="7"/>
                  </a:lnTo>
                  <a:lnTo>
                    <a:pt x="21" y="7"/>
                  </a:lnTo>
                  <a:lnTo>
                    <a:pt x="0" y="0"/>
                  </a:lnTo>
                  <a:lnTo>
                    <a:pt x="2" y="7"/>
                  </a:lnTo>
                  <a:lnTo>
                    <a:pt x="5" y="23"/>
                  </a:lnTo>
                  <a:lnTo>
                    <a:pt x="5" y="46"/>
                  </a:lnTo>
                  <a:lnTo>
                    <a:pt x="0" y="69"/>
                  </a:lnTo>
                  <a:lnTo>
                    <a:pt x="20" y="67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2" name="Freeform 224"/>
            <p:cNvSpPr>
              <a:spLocks/>
            </p:cNvSpPr>
            <p:nvPr/>
          </p:nvSpPr>
          <p:spPr bwMode="auto">
            <a:xfrm>
              <a:off x="3696" y="1957"/>
              <a:ext cx="13" cy="27"/>
            </a:xfrm>
            <a:custGeom>
              <a:avLst/>
              <a:gdLst>
                <a:gd name="T0" fmla="*/ 0 w 27"/>
                <a:gd name="T1" fmla="*/ 1 h 53"/>
                <a:gd name="T2" fmla="*/ 0 w 27"/>
                <a:gd name="T3" fmla="*/ 1 h 53"/>
                <a:gd name="T4" fmla="*/ 0 w 27"/>
                <a:gd name="T5" fmla="*/ 1 h 53"/>
                <a:gd name="T6" fmla="*/ 0 w 27"/>
                <a:gd name="T7" fmla="*/ 1 h 53"/>
                <a:gd name="T8" fmla="*/ 0 w 27"/>
                <a:gd name="T9" fmla="*/ 1 h 53"/>
                <a:gd name="T10" fmla="*/ 0 w 27"/>
                <a:gd name="T11" fmla="*/ 1 h 53"/>
                <a:gd name="T12" fmla="*/ 0 w 27"/>
                <a:gd name="T13" fmla="*/ 1 h 53"/>
                <a:gd name="T14" fmla="*/ 0 w 27"/>
                <a:gd name="T15" fmla="*/ 1 h 53"/>
                <a:gd name="T16" fmla="*/ 0 w 27"/>
                <a:gd name="T17" fmla="*/ 1 h 53"/>
                <a:gd name="T18" fmla="*/ 0 w 27"/>
                <a:gd name="T19" fmla="*/ 2 h 53"/>
                <a:gd name="T20" fmla="*/ 0 w 27"/>
                <a:gd name="T21" fmla="*/ 2 h 53"/>
                <a:gd name="T22" fmla="*/ 0 w 27"/>
                <a:gd name="T23" fmla="*/ 2 h 53"/>
                <a:gd name="T24" fmla="*/ 0 w 27"/>
                <a:gd name="T25" fmla="*/ 2 h 53"/>
                <a:gd name="T26" fmla="*/ 0 w 27"/>
                <a:gd name="T27" fmla="*/ 2 h 53"/>
                <a:gd name="T28" fmla="*/ 0 w 27"/>
                <a:gd name="T29" fmla="*/ 2 h 53"/>
                <a:gd name="T30" fmla="*/ 0 w 27"/>
                <a:gd name="T31" fmla="*/ 2 h 53"/>
                <a:gd name="T32" fmla="*/ 0 w 27"/>
                <a:gd name="T33" fmla="*/ 2 h 53"/>
                <a:gd name="T34" fmla="*/ 0 w 27"/>
                <a:gd name="T35" fmla="*/ 2 h 53"/>
                <a:gd name="T36" fmla="*/ 0 w 27"/>
                <a:gd name="T37" fmla="*/ 2 h 53"/>
                <a:gd name="T38" fmla="*/ 0 w 27"/>
                <a:gd name="T39" fmla="*/ 2 h 53"/>
                <a:gd name="T40" fmla="*/ 0 w 27"/>
                <a:gd name="T41" fmla="*/ 2 h 53"/>
                <a:gd name="T42" fmla="*/ 0 w 27"/>
                <a:gd name="T43" fmla="*/ 1 h 53"/>
                <a:gd name="T44" fmla="*/ 0 w 27"/>
                <a:gd name="T45" fmla="*/ 1 h 53"/>
                <a:gd name="T46" fmla="*/ 0 w 27"/>
                <a:gd name="T47" fmla="*/ 1 h 53"/>
                <a:gd name="T48" fmla="*/ 0 w 27"/>
                <a:gd name="T49" fmla="*/ 1 h 53"/>
                <a:gd name="T50" fmla="*/ 0 w 27"/>
                <a:gd name="T51" fmla="*/ 1 h 53"/>
                <a:gd name="T52" fmla="*/ 0 w 27"/>
                <a:gd name="T53" fmla="*/ 1 h 53"/>
                <a:gd name="T54" fmla="*/ 0 w 27"/>
                <a:gd name="T55" fmla="*/ 0 h 53"/>
                <a:gd name="T56" fmla="*/ 0 w 27"/>
                <a:gd name="T57" fmla="*/ 1 h 5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7" h="53">
                  <a:moveTo>
                    <a:pt x="12" y="3"/>
                  </a:moveTo>
                  <a:lnTo>
                    <a:pt x="17" y="3"/>
                  </a:lnTo>
                  <a:lnTo>
                    <a:pt x="17" y="4"/>
                  </a:lnTo>
                  <a:lnTo>
                    <a:pt x="18" y="5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4" y="9"/>
                  </a:lnTo>
                  <a:lnTo>
                    <a:pt x="25" y="15"/>
                  </a:lnTo>
                  <a:lnTo>
                    <a:pt x="27" y="26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4" y="45"/>
                  </a:lnTo>
                  <a:lnTo>
                    <a:pt x="21" y="48"/>
                  </a:lnTo>
                  <a:lnTo>
                    <a:pt x="20" y="53"/>
                  </a:lnTo>
                  <a:lnTo>
                    <a:pt x="13" y="49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6" y="46"/>
                  </a:lnTo>
                  <a:lnTo>
                    <a:pt x="5" y="42"/>
                  </a:lnTo>
                  <a:lnTo>
                    <a:pt x="2" y="41"/>
                  </a:lnTo>
                  <a:lnTo>
                    <a:pt x="2" y="39"/>
                  </a:lnTo>
                  <a:lnTo>
                    <a:pt x="3" y="31"/>
                  </a:lnTo>
                  <a:lnTo>
                    <a:pt x="3" y="19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3" name="Freeform 225"/>
            <p:cNvSpPr>
              <a:spLocks/>
            </p:cNvSpPr>
            <p:nvPr/>
          </p:nvSpPr>
          <p:spPr bwMode="auto">
            <a:xfrm>
              <a:off x="3796" y="2096"/>
              <a:ext cx="25" cy="48"/>
            </a:xfrm>
            <a:custGeom>
              <a:avLst/>
              <a:gdLst>
                <a:gd name="T0" fmla="*/ 1 w 49"/>
                <a:gd name="T1" fmla="*/ 2 h 97"/>
                <a:gd name="T2" fmla="*/ 2 w 49"/>
                <a:gd name="T3" fmla="*/ 3 h 97"/>
                <a:gd name="T4" fmla="*/ 2 w 49"/>
                <a:gd name="T5" fmla="*/ 2 h 97"/>
                <a:gd name="T6" fmla="*/ 2 w 49"/>
                <a:gd name="T7" fmla="*/ 2 h 97"/>
                <a:gd name="T8" fmla="*/ 2 w 49"/>
                <a:gd name="T9" fmla="*/ 1 h 97"/>
                <a:gd name="T10" fmla="*/ 2 w 49"/>
                <a:gd name="T11" fmla="*/ 0 h 97"/>
                <a:gd name="T12" fmla="*/ 1 w 49"/>
                <a:gd name="T13" fmla="*/ 0 h 97"/>
                <a:gd name="T14" fmla="*/ 1 w 49"/>
                <a:gd name="T15" fmla="*/ 0 h 97"/>
                <a:gd name="T16" fmla="*/ 1 w 49"/>
                <a:gd name="T17" fmla="*/ 0 h 97"/>
                <a:gd name="T18" fmla="*/ 1 w 49"/>
                <a:gd name="T19" fmla="*/ 0 h 97"/>
                <a:gd name="T20" fmla="*/ 1 w 49"/>
                <a:gd name="T21" fmla="*/ 1 h 97"/>
                <a:gd name="T22" fmla="*/ 0 w 49"/>
                <a:gd name="T23" fmla="*/ 2 h 97"/>
                <a:gd name="T24" fmla="*/ 1 w 49"/>
                <a:gd name="T25" fmla="*/ 2 h 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97">
                  <a:moveTo>
                    <a:pt x="24" y="86"/>
                  </a:moveTo>
                  <a:lnTo>
                    <a:pt x="44" y="97"/>
                  </a:lnTo>
                  <a:lnTo>
                    <a:pt x="46" y="90"/>
                  </a:lnTo>
                  <a:lnTo>
                    <a:pt x="49" y="71"/>
                  </a:lnTo>
                  <a:lnTo>
                    <a:pt x="49" y="43"/>
                  </a:lnTo>
                  <a:lnTo>
                    <a:pt x="44" y="12"/>
                  </a:lnTo>
                  <a:lnTo>
                    <a:pt x="31" y="11"/>
                  </a:lnTo>
                  <a:lnTo>
                    <a:pt x="8" y="0"/>
                  </a:lnTo>
                  <a:lnTo>
                    <a:pt x="9" y="8"/>
                  </a:lnTo>
                  <a:lnTo>
                    <a:pt x="10" y="29"/>
                  </a:lnTo>
                  <a:lnTo>
                    <a:pt x="8" y="57"/>
                  </a:lnTo>
                  <a:lnTo>
                    <a:pt x="0" y="86"/>
                  </a:lnTo>
                  <a:lnTo>
                    <a:pt x="24" y="86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4" name="Freeform 226"/>
            <p:cNvSpPr>
              <a:spLocks/>
            </p:cNvSpPr>
            <p:nvPr/>
          </p:nvSpPr>
          <p:spPr bwMode="auto">
            <a:xfrm>
              <a:off x="3802" y="2103"/>
              <a:ext cx="16" cy="34"/>
            </a:xfrm>
            <a:custGeom>
              <a:avLst/>
              <a:gdLst>
                <a:gd name="T0" fmla="*/ 0 w 33"/>
                <a:gd name="T1" fmla="*/ 1 h 68"/>
                <a:gd name="T2" fmla="*/ 0 w 33"/>
                <a:gd name="T3" fmla="*/ 1 h 68"/>
                <a:gd name="T4" fmla="*/ 0 w 33"/>
                <a:gd name="T5" fmla="*/ 1 h 68"/>
                <a:gd name="T6" fmla="*/ 0 w 33"/>
                <a:gd name="T7" fmla="*/ 1 h 68"/>
                <a:gd name="T8" fmla="*/ 0 w 33"/>
                <a:gd name="T9" fmla="*/ 1 h 68"/>
                <a:gd name="T10" fmla="*/ 0 w 33"/>
                <a:gd name="T11" fmla="*/ 1 h 68"/>
                <a:gd name="T12" fmla="*/ 0 w 33"/>
                <a:gd name="T13" fmla="*/ 1 h 68"/>
                <a:gd name="T14" fmla="*/ 1 w 33"/>
                <a:gd name="T15" fmla="*/ 1 h 68"/>
                <a:gd name="T16" fmla="*/ 1 w 33"/>
                <a:gd name="T17" fmla="*/ 2 h 68"/>
                <a:gd name="T18" fmla="*/ 1 w 33"/>
                <a:gd name="T19" fmla="*/ 2 h 68"/>
                <a:gd name="T20" fmla="*/ 0 w 33"/>
                <a:gd name="T21" fmla="*/ 2 h 68"/>
                <a:gd name="T22" fmla="*/ 0 w 33"/>
                <a:gd name="T23" fmla="*/ 2 h 68"/>
                <a:gd name="T24" fmla="*/ 0 w 33"/>
                <a:gd name="T25" fmla="*/ 2 h 68"/>
                <a:gd name="T26" fmla="*/ 0 w 33"/>
                <a:gd name="T27" fmla="*/ 3 h 68"/>
                <a:gd name="T28" fmla="*/ 0 w 33"/>
                <a:gd name="T29" fmla="*/ 2 h 68"/>
                <a:gd name="T30" fmla="*/ 0 w 33"/>
                <a:gd name="T31" fmla="*/ 2 h 68"/>
                <a:gd name="T32" fmla="*/ 0 w 33"/>
                <a:gd name="T33" fmla="*/ 2 h 68"/>
                <a:gd name="T34" fmla="*/ 0 w 33"/>
                <a:gd name="T35" fmla="*/ 2 h 68"/>
                <a:gd name="T36" fmla="*/ 0 w 33"/>
                <a:gd name="T37" fmla="*/ 2 h 68"/>
                <a:gd name="T38" fmla="*/ 0 w 33"/>
                <a:gd name="T39" fmla="*/ 2 h 68"/>
                <a:gd name="T40" fmla="*/ 0 w 33"/>
                <a:gd name="T41" fmla="*/ 2 h 68"/>
                <a:gd name="T42" fmla="*/ 0 w 33"/>
                <a:gd name="T43" fmla="*/ 2 h 68"/>
                <a:gd name="T44" fmla="*/ 0 w 33"/>
                <a:gd name="T45" fmla="*/ 1 h 68"/>
                <a:gd name="T46" fmla="*/ 0 w 33"/>
                <a:gd name="T47" fmla="*/ 1 h 68"/>
                <a:gd name="T48" fmla="*/ 0 w 33"/>
                <a:gd name="T49" fmla="*/ 1 h 68"/>
                <a:gd name="T50" fmla="*/ 0 w 33"/>
                <a:gd name="T51" fmla="*/ 1 h 68"/>
                <a:gd name="T52" fmla="*/ 0 w 33"/>
                <a:gd name="T53" fmla="*/ 1 h 68"/>
                <a:gd name="T54" fmla="*/ 0 w 33"/>
                <a:gd name="T55" fmla="*/ 0 h 68"/>
                <a:gd name="T56" fmla="*/ 0 w 33"/>
                <a:gd name="T57" fmla="*/ 1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68">
                  <a:moveTo>
                    <a:pt x="18" y="6"/>
                  </a:moveTo>
                  <a:lnTo>
                    <a:pt x="24" y="6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9" y="13"/>
                  </a:lnTo>
                  <a:lnTo>
                    <a:pt x="30" y="15"/>
                  </a:lnTo>
                  <a:lnTo>
                    <a:pt x="33" y="22"/>
                  </a:lnTo>
                  <a:lnTo>
                    <a:pt x="33" y="36"/>
                  </a:lnTo>
                  <a:lnTo>
                    <a:pt x="32" y="58"/>
                  </a:lnTo>
                  <a:lnTo>
                    <a:pt x="30" y="58"/>
                  </a:lnTo>
                  <a:lnTo>
                    <a:pt x="27" y="59"/>
                  </a:lnTo>
                  <a:lnTo>
                    <a:pt x="24" y="62"/>
                  </a:lnTo>
                  <a:lnTo>
                    <a:pt x="21" y="68"/>
                  </a:lnTo>
                  <a:lnTo>
                    <a:pt x="13" y="63"/>
                  </a:lnTo>
                  <a:lnTo>
                    <a:pt x="4" y="63"/>
                  </a:lnTo>
                  <a:lnTo>
                    <a:pt x="5" y="62"/>
                  </a:lnTo>
                  <a:lnTo>
                    <a:pt x="5" y="58"/>
                  </a:lnTo>
                  <a:lnTo>
                    <a:pt x="4" y="54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3" y="39"/>
                  </a:lnTo>
                  <a:lnTo>
                    <a:pt x="4" y="24"/>
                  </a:lnTo>
                  <a:lnTo>
                    <a:pt x="4" y="6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5" name="Freeform 227"/>
            <p:cNvSpPr>
              <a:spLocks/>
            </p:cNvSpPr>
            <p:nvPr/>
          </p:nvSpPr>
          <p:spPr bwMode="auto">
            <a:xfrm>
              <a:off x="3761" y="2020"/>
              <a:ext cx="37" cy="35"/>
            </a:xfrm>
            <a:custGeom>
              <a:avLst/>
              <a:gdLst>
                <a:gd name="T0" fmla="*/ 1 w 73"/>
                <a:gd name="T1" fmla="*/ 1 h 71"/>
                <a:gd name="T2" fmla="*/ 1 w 73"/>
                <a:gd name="T3" fmla="*/ 2 h 71"/>
                <a:gd name="T4" fmla="*/ 1 w 73"/>
                <a:gd name="T5" fmla="*/ 2 h 71"/>
                <a:gd name="T6" fmla="*/ 1 w 73"/>
                <a:gd name="T7" fmla="*/ 2 h 71"/>
                <a:gd name="T8" fmla="*/ 1 w 73"/>
                <a:gd name="T9" fmla="*/ 2 h 71"/>
                <a:gd name="T10" fmla="*/ 1 w 73"/>
                <a:gd name="T11" fmla="*/ 1 h 71"/>
                <a:gd name="T12" fmla="*/ 2 w 73"/>
                <a:gd name="T13" fmla="*/ 1 h 71"/>
                <a:gd name="T14" fmla="*/ 2 w 73"/>
                <a:gd name="T15" fmla="*/ 1 h 71"/>
                <a:gd name="T16" fmla="*/ 2 w 73"/>
                <a:gd name="T17" fmla="*/ 1 h 71"/>
                <a:gd name="T18" fmla="*/ 3 w 73"/>
                <a:gd name="T19" fmla="*/ 0 h 71"/>
                <a:gd name="T20" fmla="*/ 3 w 73"/>
                <a:gd name="T21" fmla="*/ 0 h 71"/>
                <a:gd name="T22" fmla="*/ 3 w 73"/>
                <a:gd name="T23" fmla="*/ 0 h 71"/>
                <a:gd name="T24" fmla="*/ 3 w 73"/>
                <a:gd name="T25" fmla="*/ 0 h 71"/>
                <a:gd name="T26" fmla="*/ 2 w 73"/>
                <a:gd name="T27" fmla="*/ 0 h 71"/>
                <a:gd name="T28" fmla="*/ 2 w 73"/>
                <a:gd name="T29" fmla="*/ 0 h 71"/>
                <a:gd name="T30" fmla="*/ 2 w 73"/>
                <a:gd name="T31" fmla="*/ 0 h 71"/>
                <a:gd name="T32" fmla="*/ 2 w 73"/>
                <a:gd name="T33" fmla="*/ 0 h 71"/>
                <a:gd name="T34" fmla="*/ 1 w 73"/>
                <a:gd name="T35" fmla="*/ 0 h 71"/>
                <a:gd name="T36" fmla="*/ 1 w 73"/>
                <a:gd name="T37" fmla="*/ 1 h 71"/>
                <a:gd name="T38" fmla="*/ 0 w 73"/>
                <a:gd name="T39" fmla="*/ 1 h 71"/>
                <a:gd name="T40" fmla="*/ 1 w 73"/>
                <a:gd name="T41" fmla="*/ 1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3" h="71">
                  <a:moveTo>
                    <a:pt x="10" y="52"/>
                  </a:moveTo>
                  <a:lnTo>
                    <a:pt x="10" y="71"/>
                  </a:lnTo>
                  <a:lnTo>
                    <a:pt x="11" y="69"/>
                  </a:lnTo>
                  <a:lnTo>
                    <a:pt x="17" y="68"/>
                  </a:lnTo>
                  <a:lnTo>
                    <a:pt x="24" y="65"/>
                  </a:lnTo>
                  <a:lnTo>
                    <a:pt x="32" y="60"/>
                  </a:lnTo>
                  <a:lnTo>
                    <a:pt x="42" y="54"/>
                  </a:lnTo>
                  <a:lnTo>
                    <a:pt x="53" y="47"/>
                  </a:lnTo>
                  <a:lnTo>
                    <a:pt x="63" y="39"/>
                  </a:lnTo>
                  <a:lnTo>
                    <a:pt x="73" y="29"/>
                  </a:lnTo>
                  <a:lnTo>
                    <a:pt x="67" y="2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1" y="5"/>
                  </a:lnTo>
                  <a:lnTo>
                    <a:pt x="54" y="11"/>
                  </a:lnTo>
                  <a:lnTo>
                    <a:pt x="46" y="16"/>
                  </a:lnTo>
                  <a:lnTo>
                    <a:pt x="35" y="22"/>
                  </a:lnTo>
                  <a:lnTo>
                    <a:pt x="24" y="28"/>
                  </a:lnTo>
                  <a:lnTo>
                    <a:pt x="12" y="34"/>
                  </a:lnTo>
                  <a:lnTo>
                    <a:pt x="0" y="37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6" name="Freeform 228"/>
            <p:cNvSpPr>
              <a:spLocks/>
            </p:cNvSpPr>
            <p:nvPr/>
          </p:nvSpPr>
          <p:spPr bwMode="auto">
            <a:xfrm>
              <a:off x="3767" y="2027"/>
              <a:ext cx="26" cy="21"/>
            </a:xfrm>
            <a:custGeom>
              <a:avLst/>
              <a:gdLst>
                <a:gd name="T0" fmla="*/ 2 w 52"/>
                <a:gd name="T1" fmla="*/ 0 h 43"/>
                <a:gd name="T2" fmla="*/ 2 w 52"/>
                <a:gd name="T3" fmla="*/ 0 h 43"/>
                <a:gd name="T4" fmla="*/ 2 w 52"/>
                <a:gd name="T5" fmla="*/ 0 h 43"/>
                <a:gd name="T6" fmla="*/ 2 w 52"/>
                <a:gd name="T7" fmla="*/ 0 h 43"/>
                <a:gd name="T8" fmla="*/ 2 w 52"/>
                <a:gd name="T9" fmla="*/ 0 h 43"/>
                <a:gd name="T10" fmla="*/ 2 w 52"/>
                <a:gd name="T11" fmla="*/ 0 h 43"/>
                <a:gd name="T12" fmla="*/ 2 w 52"/>
                <a:gd name="T13" fmla="*/ 0 h 43"/>
                <a:gd name="T14" fmla="*/ 2 w 52"/>
                <a:gd name="T15" fmla="*/ 0 h 43"/>
                <a:gd name="T16" fmla="*/ 2 w 52"/>
                <a:gd name="T17" fmla="*/ 1 h 43"/>
                <a:gd name="T18" fmla="*/ 1 w 52"/>
                <a:gd name="T19" fmla="*/ 1 h 43"/>
                <a:gd name="T20" fmla="*/ 1 w 52"/>
                <a:gd name="T21" fmla="*/ 1 h 43"/>
                <a:gd name="T22" fmla="*/ 1 w 52"/>
                <a:gd name="T23" fmla="*/ 1 h 43"/>
                <a:gd name="T24" fmla="*/ 1 w 52"/>
                <a:gd name="T25" fmla="*/ 1 h 43"/>
                <a:gd name="T26" fmla="*/ 1 w 52"/>
                <a:gd name="T27" fmla="*/ 1 h 43"/>
                <a:gd name="T28" fmla="*/ 1 w 52"/>
                <a:gd name="T29" fmla="*/ 1 h 43"/>
                <a:gd name="T30" fmla="*/ 0 w 52"/>
                <a:gd name="T31" fmla="*/ 0 h 43"/>
                <a:gd name="T32" fmla="*/ 1 w 52"/>
                <a:gd name="T33" fmla="*/ 0 h 43"/>
                <a:gd name="T34" fmla="*/ 1 w 52"/>
                <a:gd name="T35" fmla="*/ 0 h 43"/>
                <a:gd name="T36" fmla="*/ 1 w 52"/>
                <a:gd name="T37" fmla="*/ 0 h 43"/>
                <a:gd name="T38" fmla="*/ 1 w 52"/>
                <a:gd name="T39" fmla="*/ 0 h 43"/>
                <a:gd name="T40" fmla="*/ 1 w 52"/>
                <a:gd name="T41" fmla="*/ 0 h 43"/>
                <a:gd name="T42" fmla="*/ 1 w 52"/>
                <a:gd name="T43" fmla="*/ 0 h 43"/>
                <a:gd name="T44" fmla="*/ 1 w 52"/>
                <a:gd name="T45" fmla="*/ 0 h 43"/>
                <a:gd name="T46" fmla="*/ 1 w 52"/>
                <a:gd name="T47" fmla="*/ 0 h 43"/>
                <a:gd name="T48" fmla="*/ 1 w 52"/>
                <a:gd name="T49" fmla="*/ 0 h 43"/>
                <a:gd name="T50" fmla="*/ 1 w 52"/>
                <a:gd name="T51" fmla="*/ 0 h 43"/>
                <a:gd name="T52" fmla="*/ 2 w 52"/>
                <a:gd name="T53" fmla="*/ 0 h 43"/>
                <a:gd name="T54" fmla="*/ 2 w 52"/>
                <a:gd name="T55" fmla="*/ 0 h 43"/>
                <a:gd name="T56" fmla="*/ 2 w 52"/>
                <a:gd name="T57" fmla="*/ 0 h 43"/>
                <a:gd name="T58" fmla="*/ 2 w 52"/>
                <a:gd name="T59" fmla="*/ 0 h 43"/>
                <a:gd name="T60" fmla="*/ 2 w 52"/>
                <a:gd name="T61" fmla="*/ 0 h 43"/>
                <a:gd name="T62" fmla="*/ 2 w 52"/>
                <a:gd name="T63" fmla="*/ 0 h 43"/>
                <a:gd name="T64" fmla="*/ 2 w 52"/>
                <a:gd name="T65" fmla="*/ 0 h 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2" h="43">
                  <a:moveTo>
                    <a:pt x="50" y="9"/>
                  </a:moveTo>
                  <a:lnTo>
                    <a:pt x="52" y="13"/>
                  </a:lnTo>
                  <a:lnTo>
                    <a:pt x="51" y="14"/>
                  </a:lnTo>
                  <a:lnTo>
                    <a:pt x="50" y="15"/>
                  </a:lnTo>
                  <a:lnTo>
                    <a:pt x="49" y="17"/>
                  </a:lnTo>
                  <a:lnTo>
                    <a:pt x="49" y="20"/>
                  </a:lnTo>
                  <a:lnTo>
                    <a:pt x="47" y="21"/>
                  </a:lnTo>
                  <a:lnTo>
                    <a:pt x="43" y="25"/>
                  </a:lnTo>
                  <a:lnTo>
                    <a:pt x="34" y="33"/>
                  </a:lnTo>
                  <a:lnTo>
                    <a:pt x="16" y="43"/>
                  </a:lnTo>
                  <a:lnTo>
                    <a:pt x="15" y="42"/>
                  </a:lnTo>
                  <a:lnTo>
                    <a:pt x="14" y="40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5" y="35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5" y="27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8" y="21"/>
                  </a:lnTo>
                  <a:lnTo>
                    <a:pt x="9" y="20"/>
                  </a:lnTo>
                  <a:lnTo>
                    <a:pt x="13" y="18"/>
                  </a:lnTo>
                  <a:lnTo>
                    <a:pt x="17" y="16"/>
                  </a:lnTo>
                  <a:lnTo>
                    <a:pt x="23" y="13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43" y="0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9" y="1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7" name="Freeform 229"/>
            <p:cNvSpPr>
              <a:spLocks/>
            </p:cNvSpPr>
            <p:nvPr/>
          </p:nvSpPr>
          <p:spPr bwMode="auto">
            <a:xfrm>
              <a:off x="3729" y="2118"/>
              <a:ext cx="40" cy="63"/>
            </a:xfrm>
            <a:custGeom>
              <a:avLst/>
              <a:gdLst>
                <a:gd name="T0" fmla="*/ 0 w 82"/>
                <a:gd name="T1" fmla="*/ 3 h 127"/>
                <a:gd name="T2" fmla="*/ 0 w 82"/>
                <a:gd name="T3" fmla="*/ 3 h 127"/>
                <a:gd name="T4" fmla="*/ 0 w 82"/>
                <a:gd name="T5" fmla="*/ 3 h 127"/>
                <a:gd name="T6" fmla="*/ 1 w 82"/>
                <a:gd name="T7" fmla="*/ 3 h 127"/>
                <a:gd name="T8" fmla="*/ 1 w 82"/>
                <a:gd name="T9" fmla="*/ 3 h 127"/>
                <a:gd name="T10" fmla="*/ 1 w 82"/>
                <a:gd name="T11" fmla="*/ 3 h 127"/>
                <a:gd name="T12" fmla="*/ 1 w 82"/>
                <a:gd name="T13" fmla="*/ 2 h 127"/>
                <a:gd name="T14" fmla="*/ 2 w 82"/>
                <a:gd name="T15" fmla="*/ 2 h 127"/>
                <a:gd name="T16" fmla="*/ 2 w 82"/>
                <a:gd name="T17" fmla="*/ 1 h 127"/>
                <a:gd name="T18" fmla="*/ 2 w 82"/>
                <a:gd name="T19" fmla="*/ 0 h 127"/>
                <a:gd name="T20" fmla="*/ 2 w 82"/>
                <a:gd name="T21" fmla="*/ 0 h 127"/>
                <a:gd name="T22" fmla="*/ 1 w 82"/>
                <a:gd name="T23" fmla="*/ 0 h 127"/>
                <a:gd name="T24" fmla="*/ 1 w 82"/>
                <a:gd name="T25" fmla="*/ 0 h 127"/>
                <a:gd name="T26" fmla="*/ 1 w 82"/>
                <a:gd name="T27" fmla="*/ 0 h 127"/>
                <a:gd name="T28" fmla="*/ 1 w 82"/>
                <a:gd name="T29" fmla="*/ 0 h 127"/>
                <a:gd name="T30" fmla="*/ 1 w 82"/>
                <a:gd name="T31" fmla="*/ 1 h 127"/>
                <a:gd name="T32" fmla="*/ 1 w 82"/>
                <a:gd name="T33" fmla="*/ 1 h 127"/>
                <a:gd name="T34" fmla="*/ 0 w 82"/>
                <a:gd name="T35" fmla="*/ 2 h 127"/>
                <a:gd name="T36" fmla="*/ 0 w 82"/>
                <a:gd name="T37" fmla="*/ 2 h 127"/>
                <a:gd name="T38" fmla="*/ 0 w 82"/>
                <a:gd name="T39" fmla="*/ 2 h 127"/>
                <a:gd name="T40" fmla="*/ 0 w 82"/>
                <a:gd name="T41" fmla="*/ 3 h 1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" h="127">
                  <a:moveTo>
                    <a:pt x="21" y="104"/>
                  </a:moveTo>
                  <a:lnTo>
                    <a:pt x="30" y="127"/>
                  </a:lnTo>
                  <a:lnTo>
                    <a:pt x="31" y="125"/>
                  </a:lnTo>
                  <a:lnTo>
                    <a:pt x="36" y="120"/>
                  </a:lnTo>
                  <a:lnTo>
                    <a:pt x="43" y="111"/>
                  </a:lnTo>
                  <a:lnTo>
                    <a:pt x="51" y="99"/>
                  </a:lnTo>
                  <a:lnTo>
                    <a:pt x="60" y="85"/>
                  </a:lnTo>
                  <a:lnTo>
                    <a:pt x="68" y="69"/>
                  </a:lnTo>
                  <a:lnTo>
                    <a:pt x="76" y="51"/>
                  </a:lnTo>
                  <a:lnTo>
                    <a:pt x="82" y="31"/>
                  </a:lnTo>
                  <a:lnTo>
                    <a:pt x="73" y="24"/>
                  </a:lnTo>
                  <a:lnTo>
                    <a:pt x="60" y="0"/>
                  </a:lnTo>
                  <a:lnTo>
                    <a:pt x="59" y="2"/>
                  </a:lnTo>
                  <a:lnTo>
                    <a:pt x="55" y="11"/>
                  </a:lnTo>
                  <a:lnTo>
                    <a:pt x="51" y="21"/>
                  </a:lnTo>
                  <a:lnTo>
                    <a:pt x="44" y="34"/>
                  </a:lnTo>
                  <a:lnTo>
                    <a:pt x="36" y="49"/>
                  </a:lnTo>
                  <a:lnTo>
                    <a:pt x="25" y="65"/>
                  </a:lnTo>
                  <a:lnTo>
                    <a:pt x="13" y="80"/>
                  </a:lnTo>
                  <a:lnTo>
                    <a:pt x="0" y="92"/>
                  </a:lnTo>
                  <a:lnTo>
                    <a:pt x="21" y="104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8" name="Freeform 230"/>
            <p:cNvSpPr>
              <a:spLocks/>
            </p:cNvSpPr>
            <p:nvPr/>
          </p:nvSpPr>
          <p:spPr bwMode="auto">
            <a:xfrm>
              <a:off x="3738" y="2129"/>
              <a:ext cx="26" cy="41"/>
            </a:xfrm>
            <a:custGeom>
              <a:avLst/>
              <a:gdLst>
                <a:gd name="T0" fmla="*/ 2 w 52"/>
                <a:gd name="T1" fmla="*/ 1 h 82"/>
                <a:gd name="T2" fmla="*/ 2 w 52"/>
                <a:gd name="T3" fmla="*/ 1 h 82"/>
                <a:gd name="T4" fmla="*/ 2 w 52"/>
                <a:gd name="T5" fmla="*/ 1 h 82"/>
                <a:gd name="T6" fmla="*/ 2 w 52"/>
                <a:gd name="T7" fmla="*/ 1 h 82"/>
                <a:gd name="T8" fmla="*/ 2 w 52"/>
                <a:gd name="T9" fmla="*/ 1 h 82"/>
                <a:gd name="T10" fmla="*/ 2 w 52"/>
                <a:gd name="T11" fmla="*/ 1 h 82"/>
                <a:gd name="T12" fmla="*/ 2 w 52"/>
                <a:gd name="T13" fmla="*/ 1 h 82"/>
                <a:gd name="T14" fmla="*/ 2 w 52"/>
                <a:gd name="T15" fmla="*/ 2 h 82"/>
                <a:gd name="T16" fmla="*/ 2 w 52"/>
                <a:gd name="T17" fmla="*/ 2 h 82"/>
                <a:gd name="T18" fmla="*/ 1 w 52"/>
                <a:gd name="T19" fmla="*/ 3 h 82"/>
                <a:gd name="T20" fmla="*/ 1 w 52"/>
                <a:gd name="T21" fmla="*/ 3 h 82"/>
                <a:gd name="T22" fmla="*/ 1 w 52"/>
                <a:gd name="T23" fmla="*/ 3 h 82"/>
                <a:gd name="T24" fmla="*/ 1 w 52"/>
                <a:gd name="T25" fmla="*/ 3 h 82"/>
                <a:gd name="T26" fmla="*/ 1 w 52"/>
                <a:gd name="T27" fmla="*/ 3 h 82"/>
                <a:gd name="T28" fmla="*/ 1 w 52"/>
                <a:gd name="T29" fmla="*/ 3 h 82"/>
                <a:gd name="T30" fmla="*/ 0 w 52"/>
                <a:gd name="T31" fmla="*/ 3 h 82"/>
                <a:gd name="T32" fmla="*/ 1 w 52"/>
                <a:gd name="T33" fmla="*/ 3 h 82"/>
                <a:gd name="T34" fmla="*/ 1 w 52"/>
                <a:gd name="T35" fmla="*/ 2 h 82"/>
                <a:gd name="T36" fmla="*/ 1 w 52"/>
                <a:gd name="T37" fmla="*/ 2 h 82"/>
                <a:gd name="T38" fmla="*/ 1 w 52"/>
                <a:gd name="T39" fmla="*/ 2 h 82"/>
                <a:gd name="T40" fmla="*/ 1 w 52"/>
                <a:gd name="T41" fmla="*/ 2 h 82"/>
                <a:gd name="T42" fmla="*/ 1 w 52"/>
                <a:gd name="T43" fmla="*/ 2 h 82"/>
                <a:gd name="T44" fmla="*/ 1 w 52"/>
                <a:gd name="T45" fmla="*/ 1 h 82"/>
                <a:gd name="T46" fmla="*/ 2 w 52"/>
                <a:gd name="T47" fmla="*/ 1 h 82"/>
                <a:gd name="T48" fmla="*/ 2 w 52"/>
                <a:gd name="T49" fmla="*/ 1 h 82"/>
                <a:gd name="T50" fmla="*/ 2 w 52"/>
                <a:gd name="T51" fmla="*/ 1 h 82"/>
                <a:gd name="T52" fmla="*/ 2 w 52"/>
                <a:gd name="T53" fmla="*/ 1 h 82"/>
                <a:gd name="T54" fmla="*/ 2 w 52"/>
                <a:gd name="T55" fmla="*/ 0 h 82"/>
                <a:gd name="T56" fmla="*/ 2 w 52"/>
                <a:gd name="T57" fmla="*/ 1 h 8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2" h="82">
                  <a:moveTo>
                    <a:pt x="49" y="10"/>
                  </a:moveTo>
                  <a:lnTo>
                    <a:pt x="52" y="13"/>
                  </a:lnTo>
                  <a:lnTo>
                    <a:pt x="51" y="14"/>
                  </a:lnTo>
                  <a:lnTo>
                    <a:pt x="51" y="17"/>
                  </a:lnTo>
                  <a:lnTo>
                    <a:pt x="50" y="21"/>
                  </a:lnTo>
                  <a:lnTo>
                    <a:pt x="52" y="24"/>
                  </a:lnTo>
                  <a:lnTo>
                    <a:pt x="52" y="27"/>
                  </a:lnTo>
                  <a:lnTo>
                    <a:pt x="49" y="36"/>
                  </a:lnTo>
                  <a:lnTo>
                    <a:pt x="42" y="51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2" y="75"/>
                  </a:lnTo>
                  <a:lnTo>
                    <a:pt x="18" y="77"/>
                  </a:lnTo>
                  <a:lnTo>
                    <a:pt x="12" y="82"/>
                  </a:lnTo>
                  <a:lnTo>
                    <a:pt x="9" y="73"/>
                  </a:lnTo>
                  <a:lnTo>
                    <a:pt x="0" y="68"/>
                  </a:lnTo>
                  <a:lnTo>
                    <a:pt x="2" y="67"/>
                  </a:lnTo>
                  <a:lnTo>
                    <a:pt x="5" y="62"/>
                  </a:lnTo>
                  <a:lnTo>
                    <a:pt x="7" y="59"/>
                  </a:lnTo>
                  <a:lnTo>
                    <a:pt x="5" y="54"/>
                  </a:lnTo>
                  <a:lnTo>
                    <a:pt x="7" y="51"/>
                  </a:lnTo>
                  <a:lnTo>
                    <a:pt x="15" y="40"/>
                  </a:lnTo>
                  <a:lnTo>
                    <a:pt x="25" y="25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1" y="2"/>
                  </a:lnTo>
                  <a:lnTo>
                    <a:pt x="43" y="0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49" name="Freeform 231"/>
            <p:cNvSpPr>
              <a:spLocks/>
            </p:cNvSpPr>
            <p:nvPr/>
          </p:nvSpPr>
          <p:spPr bwMode="auto">
            <a:xfrm>
              <a:off x="3738" y="1988"/>
              <a:ext cx="52" cy="41"/>
            </a:xfrm>
            <a:custGeom>
              <a:avLst/>
              <a:gdLst>
                <a:gd name="T0" fmla="*/ 3 w 103"/>
                <a:gd name="T1" fmla="*/ 1 h 82"/>
                <a:gd name="T2" fmla="*/ 4 w 103"/>
                <a:gd name="T3" fmla="*/ 0 h 82"/>
                <a:gd name="T4" fmla="*/ 4 w 103"/>
                <a:gd name="T5" fmla="*/ 0 h 82"/>
                <a:gd name="T6" fmla="*/ 3 w 103"/>
                <a:gd name="T7" fmla="*/ 1 h 82"/>
                <a:gd name="T8" fmla="*/ 3 w 103"/>
                <a:gd name="T9" fmla="*/ 1 h 82"/>
                <a:gd name="T10" fmla="*/ 3 w 103"/>
                <a:gd name="T11" fmla="*/ 1 h 82"/>
                <a:gd name="T12" fmla="*/ 2 w 103"/>
                <a:gd name="T13" fmla="*/ 1 h 82"/>
                <a:gd name="T14" fmla="*/ 2 w 103"/>
                <a:gd name="T15" fmla="*/ 1 h 82"/>
                <a:gd name="T16" fmla="*/ 1 w 103"/>
                <a:gd name="T17" fmla="*/ 1 h 82"/>
                <a:gd name="T18" fmla="*/ 1 w 103"/>
                <a:gd name="T19" fmla="*/ 2 h 82"/>
                <a:gd name="T20" fmla="*/ 1 w 103"/>
                <a:gd name="T21" fmla="*/ 2 h 82"/>
                <a:gd name="T22" fmla="*/ 0 w 103"/>
                <a:gd name="T23" fmla="*/ 3 h 82"/>
                <a:gd name="T24" fmla="*/ 1 w 103"/>
                <a:gd name="T25" fmla="*/ 3 h 82"/>
                <a:gd name="T26" fmla="*/ 1 w 103"/>
                <a:gd name="T27" fmla="*/ 3 h 82"/>
                <a:gd name="T28" fmla="*/ 1 w 103"/>
                <a:gd name="T29" fmla="*/ 3 h 82"/>
                <a:gd name="T30" fmla="*/ 2 w 103"/>
                <a:gd name="T31" fmla="*/ 2 h 82"/>
                <a:gd name="T32" fmla="*/ 2 w 103"/>
                <a:gd name="T33" fmla="*/ 2 h 82"/>
                <a:gd name="T34" fmla="*/ 3 w 103"/>
                <a:gd name="T35" fmla="*/ 2 h 82"/>
                <a:gd name="T36" fmla="*/ 3 w 103"/>
                <a:gd name="T37" fmla="*/ 2 h 82"/>
                <a:gd name="T38" fmla="*/ 4 w 103"/>
                <a:gd name="T39" fmla="*/ 2 h 82"/>
                <a:gd name="T40" fmla="*/ 3 w 103"/>
                <a:gd name="T41" fmla="*/ 1 h 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82">
                  <a:moveTo>
                    <a:pt x="95" y="23"/>
                  </a:moveTo>
                  <a:lnTo>
                    <a:pt x="101" y="0"/>
                  </a:lnTo>
                  <a:lnTo>
                    <a:pt x="99" y="0"/>
                  </a:lnTo>
                  <a:lnTo>
                    <a:pt x="92" y="2"/>
                  </a:lnTo>
                  <a:lnTo>
                    <a:pt x="81" y="4"/>
                  </a:lnTo>
                  <a:lnTo>
                    <a:pt x="68" y="8"/>
                  </a:lnTo>
                  <a:lnTo>
                    <a:pt x="51" y="14"/>
                  </a:lnTo>
                  <a:lnTo>
                    <a:pt x="35" y="22"/>
                  </a:lnTo>
                  <a:lnTo>
                    <a:pt x="18" y="31"/>
                  </a:lnTo>
                  <a:lnTo>
                    <a:pt x="2" y="42"/>
                  </a:lnTo>
                  <a:lnTo>
                    <a:pt x="4" y="54"/>
                  </a:lnTo>
                  <a:lnTo>
                    <a:pt x="0" y="82"/>
                  </a:lnTo>
                  <a:lnTo>
                    <a:pt x="2" y="80"/>
                  </a:lnTo>
                  <a:lnTo>
                    <a:pt x="9" y="76"/>
                  </a:lnTo>
                  <a:lnTo>
                    <a:pt x="19" y="70"/>
                  </a:lnTo>
                  <a:lnTo>
                    <a:pt x="33" y="64"/>
                  </a:lnTo>
                  <a:lnTo>
                    <a:pt x="49" y="57"/>
                  </a:lnTo>
                  <a:lnTo>
                    <a:pt x="66" y="52"/>
                  </a:lnTo>
                  <a:lnTo>
                    <a:pt x="85" y="47"/>
                  </a:lnTo>
                  <a:lnTo>
                    <a:pt x="103" y="45"/>
                  </a:lnTo>
                  <a:lnTo>
                    <a:pt x="95" y="23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0" name="Freeform 232"/>
            <p:cNvSpPr>
              <a:spLocks/>
            </p:cNvSpPr>
            <p:nvPr/>
          </p:nvSpPr>
          <p:spPr bwMode="auto">
            <a:xfrm>
              <a:off x="3745" y="1995"/>
              <a:ext cx="37" cy="25"/>
            </a:xfrm>
            <a:custGeom>
              <a:avLst/>
              <a:gdLst>
                <a:gd name="T0" fmla="*/ 0 w 75"/>
                <a:gd name="T1" fmla="*/ 2 h 50"/>
                <a:gd name="T2" fmla="*/ 0 w 75"/>
                <a:gd name="T3" fmla="*/ 2 h 50"/>
                <a:gd name="T4" fmla="*/ 0 w 75"/>
                <a:gd name="T5" fmla="*/ 1 h 50"/>
                <a:gd name="T6" fmla="*/ 0 w 75"/>
                <a:gd name="T7" fmla="*/ 1 h 50"/>
                <a:gd name="T8" fmla="*/ 0 w 75"/>
                <a:gd name="T9" fmla="*/ 1 h 50"/>
                <a:gd name="T10" fmla="*/ 0 w 75"/>
                <a:gd name="T11" fmla="*/ 1 h 50"/>
                <a:gd name="T12" fmla="*/ 0 w 75"/>
                <a:gd name="T13" fmla="*/ 1 h 50"/>
                <a:gd name="T14" fmla="*/ 0 w 75"/>
                <a:gd name="T15" fmla="*/ 1 h 50"/>
                <a:gd name="T16" fmla="*/ 0 w 75"/>
                <a:gd name="T17" fmla="*/ 1 h 50"/>
                <a:gd name="T18" fmla="*/ 0 w 75"/>
                <a:gd name="T19" fmla="*/ 1 h 50"/>
                <a:gd name="T20" fmla="*/ 0 w 75"/>
                <a:gd name="T21" fmla="*/ 1 h 50"/>
                <a:gd name="T22" fmla="*/ 1 w 75"/>
                <a:gd name="T23" fmla="*/ 1 h 50"/>
                <a:gd name="T24" fmla="*/ 1 w 75"/>
                <a:gd name="T25" fmla="*/ 1 h 50"/>
                <a:gd name="T26" fmla="*/ 1 w 75"/>
                <a:gd name="T27" fmla="*/ 0 h 50"/>
                <a:gd name="T28" fmla="*/ 1 w 75"/>
                <a:gd name="T29" fmla="*/ 1 h 50"/>
                <a:gd name="T30" fmla="*/ 1 w 75"/>
                <a:gd name="T31" fmla="*/ 1 h 50"/>
                <a:gd name="T32" fmla="*/ 2 w 75"/>
                <a:gd name="T33" fmla="*/ 1 h 50"/>
                <a:gd name="T34" fmla="*/ 2 w 75"/>
                <a:gd name="T35" fmla="*/ 1 h 50"/>
                <a:gd name="T36" fmla="*/ 2 w 75"/>
                <a:gd name="T37" fmla="*/ 1 h 50"/>
                <a:gd name="T38" fmla="*/ 2 w 75"/>
                <a:gd name="T39" fmla="*/ 1 h 50"/>
                <a:gd name="T40" fmla="*/ 2 w 75"/>
                <a:gd name="T41" fmla="*/ 1 h 50"/>
                <a:gd name="T42" fmla="*/ 2 w 75"/>
                <a:gd name="T43" fmla="*/ 1 h 50"/>
                <a:gd name="T44" fmla="*/ 2 w 75"/>
                <a:gd name="T45" fmla="*/ 1 h 50"/>
                <a:gd name="T46" fmla="*/ 2 w 75"/>
                <a:gd name="T47" fmla="*/ 1 h 50"/>
                <a:gd name="T48" fmla="*/ 1 w 75"/>
                <a:gd name="T49" fmla="*/ 1 h 50"/>
                <a:gd name="T50" fmla="*/ 1 w 75"/>
                <a:gd name="T51" fmla="*/ 1 h 50"/>
                <a:gd name="T52" fmla="*/ 1 w 75"/>
                <a:gd name="T53" fmla="*/ 1 h 50"/>
                <a:gd name="T54" fmla="*/ 1 w 75"/>
                <a:gd name="T55" fmla="*/ 2 h 50"/>
                <a:gd name="T56" fmla="*/ 1 w 75"/>
                <a:gd name="T57" fmla="*/ 2 h 50"/>
                <a:gd name="T58" fmla="*/ 0 w 75"/>
                <a:gd name="T59" fmla="*/ 2 h 50"/>
                <a:gd name="T60" fmla="*/ 0 w 75"/>
                <a:gd name="T61" fmla="*/ 2 h 50"/>
                <a:gd name="T62" fmla="*/ 0 w 75"/>
                <a:gd name="T63" fmla="*/ 2 h 50"/>
                <a:gd name="T64" fmla="*/ 0 w 75"/>
                <a:gd name="T65" fmla="*/ 2 h 50"/>
                <a:gd name="T66" fmla="*/ 0 w 75"/>
                <a:gd name="T67" fmla="*/ 2 h 50"/>
                <a:gd name="T68" fmla="*/ 0 w 75"/>
                <a:gd name="T69" fmla="*/ 2 h 50"/>
                <a:gd name="T70" fmla="*/ 0 w 75"/>
                <a:gd name="T71" fmla="*/ 2 h 50"/>
                <a:gd name="T72" fmla="*/ 0 w 75"/>
                <a:gd name="T73" fmla="*/ 2 h 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5" h="50">
                  <a:moveTo>
                    <a:pt x="3" y="38"/>
                  </a:moveTo>
                  <a:lnTo>
                    <a:pt x="1" y="33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7" y="27"/>
                  </a:lnTo>
                  <a:lnTo>
                    <a:pt x="7" y="24"/>
                  </a:lnTo>
                  <a:lnTo>
                    <a:pt x="9" y="21"/>
                  </a:lnTo>
                  <a:lnTo>
                    <a:pt x="12" y="20"/>
                  </a:lnTo>
                  <a:lnTo>
                    <a:pt x="16" y="17"/>
                  </a:lnTo>
                  <a:lnTo>
                    <a:pt x="23" y="13"/>
                  </a:lnTo>
                  <a:lnTo>
                    <a:pt x="33" y="9"/>
                  </a:lnTo>
                  <a:lnTo>
                    <a:pt x="44" y="4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2" y="2"/>
                  </a:lnTo>
                  <a:lnTo>
                    <a:pt x="67" y="3"/>
                  </a:lnTo>
                  <a:lnTo>
                    <a:pt x="75" y="3"/>
                  </a:lnTo>
                  <a:lnTo>
                    <a:pt x="72" y="12"/>
                  </a:lnTo>
                  <a:lnTo>
                    <a:pt x="75" y="20"/>
                  </a:lnTo>
                  <a:lnTo>
                    <a:pt x="73" y="20"/>
                  </a:lnTo>
                  <a:lnTo>
                    <a:pt x="68" y="21"/>
                  </a:lnTo>
                  <a:lnTo>
                    <a:pt x="65" y="25"/>
                  </a:lnTo>
                  <a:lnTo>
                    <a:pt x="64" y="29"/>
                  </a:lnTo>
                  <a:lnTo>
                    <a:pt x="62" y="29"/>
                  </a:lnTo>
                  <a:lnTo>
                    <a:pt x="59" y="31"/>
                  </a:lnTo>
                  <a:lnTo>
                    <a:pt x="54" y="32"/>
                  </a:lnTo>
                  <a:lnTo>
                    <a:pt x="47" y="34"/>
                  </a:lnTo>
                  <a:lnTo>
                    <a:pt x="39" y="36"/>
                  </a:lnTo>
                  <a:lnTo>
                    <a:pt x="30" y="40"/>
                  </a:lnTo>
                  <a:lnTo>
                    <a:pt x="20" y="44"/>
                  </a:lnTo>
                  <a:lnTo>
                    <a:pt x="8" y="50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0" y="49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1" name="Freeform 233"/>
            <p:cNvSpPr>
              <a:spLocks/>
            </p:cNvSpPr>
            <p:nvPr/>
          </p:nvSpPr>
          <p:spPr bwMode="auto">
            <a:xfrm>
              <a:off x="3748" y="2047"/>
              <a:ext cx="27" cy="50"/>
            </a:xfrm>
            <a:custGeom>
              <a:avLst/>
              <a:gdLst>
                <a:gd name="T0" fmla="*/ 0 w 55"/>
                <a:gd name="T1" fmla="*/ 2 h 101"/>
                <a:gd name="T2" fmla="*/ 1 w 55"/>
                <a:gd name="T3" fmla="*/ 3 h 101"/>
                <a:gd name="T4" fmla="*/ 1 w 55"/>
                <a:gd name="T5" fmla="*/ 2 h 101"/>
                <a:gd name="T6" fmla="*/ 1 w 55"/>
                <a:gd name="T7" fmla="*/ 2 h 101"/>
                <a:gd name="T8" fmla="*/ 1 w 55"/>
                <a:gd name="T9" fmla="*/ 1 h 101"/>
                <a:gd name="T10" fmla="*/ 1 w 55"/>
                <a:gd name="T11" fmla="*/ 0 h 101"/>
                <a:gd name="T12" fmla="*/ 0 w 55"/>
                <a:gd name="T13" fmla="*/ 0 h 101"/>
                <a:gd name="T14" fmla="*/ 0 w 55"/>
                <a:gd name="T15" fmla="*/ 0 h 101"/>
                <a:gd name="T16" fmla="*/ 0 w 55"/>
                <a:gd name="T17" fmla="*/ 0 h 101"/>
                <a:gd name="T18" fmla="*/ 0 w 55"/>
                <a:gd name="T19" fmla="*/ 0 h 101"/>
                <a:gd name="T20" fmla="*/ 0 w 55"/>
                <a:gd name="T21" fmla="*/ 1 h 101"/>
                <a:gd name="T22" fmla="*/ 0 w 55"/>
                <a:gd name="T23" fmla="*/ 2 h 101"/>
                <a:gd name="T24" fmla="*/ 0 w 55"/>
                <a:gd name="T25" fmla="*/ 2 h 1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5" h="101">
                  <a:moveTo>
                    <a:pt x="28" y="90"/>
                  </a:moveTo>
                  <a:lnTo>
                    <a:pt x="52" y="101"/>
                  </a:lnTo>
                  <a:lnTo>
                    <a:pt x="53" y="92"/>
                  </a:lnTo>
                  <a:lnTo>
                    <a:pt x="55" y="71"/>
                  </a:lnTo>
                  <a:lnTo>
                    <a:pt x="53" y="42"/>
                  </a:lnTo>
                  <a:lnTo>
                    <a:pt x="41" y="9"/>
                  </a:lnTo>
                  <a:lnTo>
                    <a:pt x="28" y="9"/>
                  </a:lnTo>
                  <a:lnTo>
                    <a:pt x="0" y="0"/>
                  </a:lnTo>
                  <a:lnTo>
                    <a:pt x="2" y="9"/>
                  </a:lnTo>
                  <a:lnTo>
                    <a:pt x="6" y="31"/>
                  </a:lnTo>
                  <a:lnTo>
                    <a:pt x="7" y="61"/>
                  </a:lnTo>
                  <a:lnTo>
                    <a:pt x="1" y="92"/>
                  </a:lnTo>
                  <a:lnTo>
                    <a:pt x="28" y="90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2" name="Freeform 234"/>
            <p:cNvSpPr>
              <a:spLocks/>
            </p:cNvSpPr>
            <p:nvPr/>
          </p:nvSpPr>
          <p:spPr bwMode="auto">
            <a:xfrm>
              <a:off x="3753" y="2054"/>
              <a:ext cx="19" cy="35"/>
            </a:xfrm>
            <a:custGeom>
              <a:avLst/>
              <a:gdLst>
                <a:gd name="T0" fmla="*/ 1 w 38"/>
                <a:gd name="T1" fmla="*/ 0 h 72"/>
                <a:gd name="T2" fmla="*/ 1 w 38"/>
                <a:gd name="T3" fmla="*/ 0 h 72"/>
                <a:gd name="T4" fmla="*/ 1 w 38"/>
                <a:gd name="T5" fmla="*/ 0 h 72"/>
                <a:gd name="T6" fmla="*/ 1 w 38"/>
                <a:gd name="T7" fmla="*/ 0 h 72"/>
                <a:gd name="T8" fmla="*/ 1 w 38"/>
                <a:gd name="T9" fmla="*/ 0 h 72"/>
                <a:gd name="T10" fmla="*/ 1 w 38"/>
                <a:gd name="T11" fmla="*/ 0 h 72"/>
                <a:gd name="T12" fmla="*/ 1 w 38"/>
                <a:gd name="T13" fmla="*/ 0 h 72"/>
                <a:gd name="T14" fmla="*/ 2 w 38"/>
                <a:gd name="T15" fmla="*/ 0 h 72"/>
                <a:gd name="T16" fmla="*/ 2 w 38"/>
                <a:gd name="T17" fmla="*/ 1 h 72"/>
                <a:gd name="T18" fmla="*/ 2 w 38"/>
                <a:gd name="T19" fmla="*/ 1 h 72"/>
                <a:gd name="T20" fmla="*/ 2 w 38"/>
                <a:gd name="T21" fmla="*/ 1 h 72"/>
                <a:gd name="T22" fmla="*/ 2 w 38"/>
                <a:gd name="T23" fmla="*/ 1 h 72"/>
                <a:gd name="T24" fmla="*/ 1 w 38"/>
                <a:gd name="T25" fmla="*/ 2 h 72"/>
                <a:gd name="T26" fmla="*/ 1 w 38"/>
                <a:gd name="T27" fmla="*/ 2 h 72"/>
                <a:gd name="T28" fmla="*/ 1 w 38"/>
                <a:gd name="T29" fmla="*/ 2 h 72"/>
                <a:gd name="T30" fmla="*/ 1 w 38"/>
                <a:gd name="T31" fmla="*/ 2 h 72"/>
                <a:gd name="T32" fmla="*/ 1 w 38"/>
                <a:gd name="T33" fmla="*/ 2 h 72"/>
                <a:gd name="T34" fmla="*/ 1 w 38"/>
                <a:gd name="T35" fmla="*/ 1 h 72"/>
                <a:gd name="T36" fmla="*/ 1 w 38"/>
                <a:gd name="T37" fmla="*/ 1 h 72"/>
                <a:gd name="T38" fmla="*/ 1 w 38"/>
                <a:gd name="T39" fmla="*/ 1 h 72"/>
                <a:gd name="T40" fmla="*/ 1 w 38"/>
                <a:gd name="T41" fmla="*/ 1 h 72"/>
                <a:gd name="T42" fmla="*/ 1 w 38"/>
                <a:gd name="T43" fmla="*/ 1 h 72"/>
                <a:gd name="T44" fmla="*/ 1 w 38"/>
                <a:gd name="T45" fmla="*/ 0 h 72"/>
                <a:gd name="T46" fmla="*/ 0 w 38"/>
                <a:gd name="T47" fmla="*/ 0 h 72"/>
                <a:gd name="T48" fmla="*/ 1 w 38"/>
                <a:gd name="T49" fmla="*/ 0 h 72"/>
                <a:gd name="T50" fmla="*/ 1 w 38"/>
                <a:gd name="T51" fmla="*/ 0 h 72"/>
                <a:gd name="T52" fmla="*/ 1 w 38"/>
                <a:gd name="T53" fmla="*/ 0 h 72"/>
                <a:gd name="T54" fmla="*/ 1 w 38"/>
                <a:gd name="T55" fmla="*/ 0 h 72"/>
                <a:gd name="T56" fmla="*/ 1 w 38"/>
                <a:gd name="T57" fmla="*/ 0 h 7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8" h="72">
                  <a:moveTo>
                    <a:pt x="18" y="5"/>
                  </a:moveTo>
                  <a:lnTo>
                    <a:pt x="23" y="5"/>
                  </a:lnTo>
                  <a:lnTo>
                    <a:pt x="23" y="6"/>
                  </a:lnTo>
                  <a:lnTo>
                    <a:pt x="25" y="8"/>
                  </a:lnTo>
                  <a:lnTo>
                    <a:pt x="27" y="10"/>
                  </a:lnTo>
                  <a:lnTo>
                    <a:pt x="30" y="12"/>
                  </a:lnTo>
                  <a:lnTo>
                    <a:pt x="31" y="14"/>
                  </a:lnTo>
                  <a:lnTo>
                    <a:pt x="35" y="21"/>
                  </a:lnTo>
                  <a:lnTo>
                    <a:pt x="37" y="35"/>
                  </a:lnTo>
                  <a:lnTo>
                    <a:pt x="38" y="59"/>
                  </a:lnTo>
                  <a:lnTo>
                    <a:pt x="37" y="59"/>
                  </a:lnTo>
                  <a:lnTo>
                    <a:pt x="34" y="61"/>
                  </a:lnTo>
                  <a:lnTo>
                    <a:pt x="30" y="65"/>
                  </a:lnTo>
                  <a:lnTo>
                    <a:pt x="28" y="72"/>
                  </a:lnTo>
                  <a:lnTo>
                    <a:pt x="19" y="67"/>
                  </a:lnTo>
                  <a:lnTo>
                    <a:pt x="8" y="68"/>
                  </a:lnTo>
                  <a:lnTo>
                    <a:pt x="8" y="66"/>
                  </a:lnTo>
                  <a:lnTo>
                    <a:pt x="10" y="62"/>
                  </a:lnTo>
                  <a:lnTo>
                    <a:pt x="7" y="59"/>
                  </a:lnTo>
                  <a:lnTo>
                    <a:pt x="3" y="57"/>
                  </a:lnTo>
                  <a:lnTo>
                    <a:pt x="4" y="53"/>
                  </a:lnTo>
                  <a:lnTo>
                    <a:pt x="4" y="43"/>
                  </a:lnTo>
                  <a:lnTo>
                    <a:pt x="4" y="27"/>
                  </a:lnTo>
                  <a:lnTo>
                    <a:pt x="0" y="7"/>
                  </a:lnTo>
                  <a:lnTo>
                    <a:pt x="2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6" y="0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3" name="Freeform 235"/>
            <p:cNvSpPr>
              <a:spLocks/>
            </p:cNvSpPr>
            <p:nvPr/>
          </p:nvSpPr>
          <p:spPr bwMode="auto">
            <a:xfrm>
              <a:off x="3804" y="2062"/>
              <a:ext cx="41" cy="24"/>
            </a:xfrm>
            <a:custGeom>
              <a:avLst/>
              <a:gdLst>
                <a:gd name="T0" fmla="*/ 1 w 83"/>
                <a:gd name="T1" fmla="*/ 1 h 50"/>
                <a:gd name="T2" fmla="*/ 2 w 83"/>
                <a:gd name="T3" fmla="*/ 0 h 50"/>
                <a:gd name="T4" fmla="*/ 2 w 83"/>
                <a:gd name="T5" fmla="*/ 0 h 50"/>
                <a:gd name="T6" fmla="*/ 2 w 83"/>
                <a:gd name="T7" fmla="*/ 0 h 50"/>
                <a:gd name="T8" fmla="*/ 2 w 83"/>
                <a:gd name="T9" fmla="*/ 0 h 50"/>
                <a:gd name="T10" fmla="*/ 2 w 83"/>
                <a:gd name="T11" fmla="*/ 0 h 50"/>
                <a:gd name="T12" fmla="*/ 1 w 83"/>
                <a:gd name="T13" fmla="*/ 0 h 50"/>
                <a:gd name="T14" fmla="*/ 1 w 83"/>
                <a:gd name="T15" fmla="*/ 0 h 50"/>
                <a:gd name="T16" fmla="*/ 1 w 83"/>
                <a:gd name="T17" fmla="*/ 0 h 50"/>
                <a:gd name="T18" fmla="*/ 0 w 83"/>
                <a:gd name="T19" fmla="*/ 0 h 50"/>
                <a:gd name="T20" fmla="*/ 0 w 83"/>
                <a:gd name="T21" fmla="*/ 0 h 50"/>
                <a:gd name="T22" fmla="*/ 0 w 83"/>
                <a:gd name="T23" fmla="*/ 0 h 50"/>
                <a:gd name="T24" fmla="*/ 0 w 83"/>
                <a:gd name="T25" fmla="*/ 0 h 50"/>
                <a:gd name="T26" fmla="*/ 0 w 83"/>
                <a:gd name="T27" fmla="*/ 0 h 50"/>
                <a:gd name="T28" fmla="*/ 0 w 83"/>
                <a:gd name="T29" fmla="*/ 0 h 50"/>
                <a:gd name="T30" fmla="*/ 0 w 83"/>
                <a:gd name="T31" fmla="*/ 0 h 50"/>
                <a:gd name="T32" fmla="*/ 0 w 83"/>
                <a:gd name="T33" fmla="*/ 0 h 50"/>
                <a:gd name="T34" fmla="*/ 1 w 83"/>
                <a:gd name="T35" fmla="*/ 1 h 50"/>
                <a:gd name="T36" fmla="*/ 1 w 83"/>
                <a:gd name="T37" fmla="*/ 1 h 50"/>
                <a:gd name="T38" fmla="*/ 1 w 83"/>
                <a:gd name="T39" fmla="*/ 1 h 50"/>
                <a:gd name="T40" fmla="*/ 1 w 83"/>
                <a:gd name="T41" fmla="*/ 1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50">
                  <a:moveTo>
                    <a:pt x="62" y="38"/>
                  </a:moveTo>
                  <a:lnTo>
                    <a:pt x="83" y="32"/>
                  </a:lnTo>
                  <a:lnTo>
                    <a:pt x="82" y="31"/>
                  </a:lnTo>
                  <a:lnTo>
                    <a:pt x="79" y="29"/>
                  </a:lnTo>
                  <a:lnTo>
                    <a:pt x="76" y="24"/>
                  </a:lnTo>
                  <a:lnTo>
                    <a:pt x="70" y="20"/>
                  </a:lnTo>
                  <a:lnTo>
                    <a:pt x="63" y="14"/>
                  </a:lnTo>
                  <a:lnTo>
                    <a:pt x="54" y="8"/>
                  </a:lnTo>
                  <a:lnTo>
                    <a:pt x="44" y="4"/>
                  </a:lnTo>
                  <a:lnTo>
                    <a:pt x="31" y="0"/>
                  </a:lnTo>
                  <a:lnTo>
                    <a:pt x="22" y="6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6" y="15"/>
                  </a:lnTo>
                  <a:lnTo>
                    <a:pt x="11" y="19"/>
                  </a:lnTo>
                  <a:lnTo>
                    <a:pt x="20" y="23"/>
                  </a:lnTo>
                  <a:lnTo>
                    <a:pt x="26" y="29"/>
                  </a:lnTo>
                  <a:lnTo>
                    <a:pt x="34" y="35"/>
                  </a:lnTo>
                  <a:lnTo>
                    <a:pt x="41" y="42"/>
                  </a:lnTo>
                  <a:lnTo>
                    <a:pt x="46" y="50"/>
                  </a:lnTo>
                  <a:lnTo>
                    <a:pt x="62" y="38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4" name="Freeform 236"/>
            <p:cNvSpPr>
              <a:spLocks/>
            </p:cNvSpPr>
            <p:nvPr/>
          </p:nvSpPr>
          <p:spPr bwMode="auto">
            <a:xfrm>
              <a:off x="3814" y="2066"/>
              <a:ext cx="22" cy="14"/>
            </a:xfrm>
            <a:custGeom>
              <a:avLst/>
              <a:gdLst>
                <a:gd name="T0" fmla="*/ 1 w 43"/>
                <a:gd name="T1" fmla="*/ 0 h 29"/>
                <a:gd name="T2" fmla="*/ 1 w 43"/>
                <a:gd name="T3" fmla="*/ 0 h 29"/>
                <a:gd name="T4" fmla="*/ 1 w 43"/>
                <a:gd name="T5" fmla="*/ 0 h 29"/>
                <a:gd name="T6" fmla="*/ 1 w 43"/>
                <a:gd name="T7" fmla="*/ 0 h 29"/>
                <a:gd name="T8" fmla="*/ 1 w 43"/>
                <a:gd name="T9" fmla="*/ 0 h 29"/>
                <a:gd name="T10" fmla="*/ 1 w 43"/>
                <a:gd name="T11" fmla="*/ 0 h 29"/>
                <a:gd name="T12" fmla="*/ 1 w 43"/>
                <a:gd name="T13" fmla="*/ 0 h 29"/>
                <a:gd name="T14" fmla="*/ 1 w 43"/>
                <a:gd name="T15" fmla="*/ 0 h 29"/>
                <a:gd name="T16" fmla="*/ 2 w 43"/>
                <a:gd name="T17" fmla="*/ 0 h 29"/>
                <a:gd name="T18" fmla="*/ 2 w 43"/>
                <a:gd name="T19" fmla="*/ 0 h 29"/>
                <a:gd name="T20" fmla="*/ 2 w 43"/>
                <a:gd name="T21" fmla="*/ 0 h 29"/>
                <a:gd name="T22" fmla="*/ 2 w 43"/>
                <a:gd name="T23" fmla="*/ 0 h 29"/>
                <a:gd name="T24" fmla="*/ 2 w 43"/>
                <a:gd name="T25" fmla="*/ 0 h 29"/>
                <a:gd name="T26" fmla="*/ 2 w 43"/>
                <a:gd name="T27" fmla="*/ 0 h 29"/>
                <a:gd name="T28" fmla="*/ 2 w 43"/>
                <a:gd name="T29" fmla="*/ 0 h 29"/>
                <a:gd name="T30" fmla="*/ 1 w 43"/>
                <a:gd name="T31" fmla="*/ 0 h 29"/>
                <a:gd name="T32" fmla="*/ 1 w 43"/>
                <a:gd name="T33" fmla="*/ 0 h 29"/>
                <a:gd name="T34" fmla="*/ 1 w 43"/>
                <a:gd name="T35" fmla="*/ 0 h 29"/>
                <a:gd name="T36" fmla="*/ 1 w 43"/>
                <a:gd name="T37" fmla="*/ 0 h 29"/>
                <a:gd name="T38" fmla="*/ 1 w 43"/>
                <a:gd name="T39" fmla="*/ 0 h 29"/>
                <a:gd name="T40" fmla="*/ 1 w 43"/>
                <a:gd name="T41" fmla="*/ 0 h 29"/>
                <a:gd name="T42" fmla="*/ 1 w 43"/>
                <a:gd name="T43" fmla="*/ 0 h 29"/>
                <a:gd name="T44" fmla="*/ 1 w 43"/>
                <a:gd name="T45" fmla="*/ 0 h 29"/>
                <a:gd name="T46" fmla="*/ 0 w 43"/>
                <a:gd name="T47" fmla="*/ 0 h 29"/>
                <a:gd name="T48" fmla="*/ 0 w 43"/>
                <a:gd name="T49" fmla="*/ 0 h 29"/>
                <a:gd name="T50" fmla="*/ 0 w 43"/>
                <a:gd name="T51" fmla="*/ 0 h 29"/>
                <a:gd name="T52" fmla="*/ 0 w 43"/>
                <a:gd name="T53" fmla="*/ 0 h 29"/>
                <a:gd name="T54" fmla="*/ 0 w 43"/>
                <a:gd name="T55" fmla="*/ 0 h 29"/>
                <a:gd name="T56" fmla="*/ 1 w 43"/>
                <a:gd name="T57" fmla="*/ 0 h 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3" h="29">
                  <a:moveTo>
                    <a:pt x="8" y="3"/>
                  </a:moveTo>
                  <a:lnTo>
                    <a:pt x="11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5" y="3"/>
                  </a:lnTo>
                  <a:lnTo>
                    <a:pt x="33" y="6"/>
                  </a:lnTo>
                  <a:lnTo>
                    <a:pt x="43" y="15"/>
                  </a:lnTo>
                  <a:lnTo>
                    <a:pt x="43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3" y="23"/>
                  </a:lnTo>
                  <a:lnTo>
                    <a:pt x="36" y="24"/>
                  </a:lnTo>
                  <a:lnTo>
                    <a:pt x="31" y="29"/>
                  </a:lnTo>
                  <a:lnTo>
                    <a:pt x="29" y="28"/>
                  </a:lnTo>
                  <a:lnTo>
                    <a:pt x="28" y="27"/>
                  </a:lnTo>
                  <a:lnTo>
                    <a:pt x="26" y="26"/>
                  </a:lnTo>
                  <a:lnTo>
                    <a:pt x="23" y="27"/>
                  </a:lnTo>
                  <a:lnTo>
                    <a:pt x="21" y="26"/>
                  </a:lnTo>
                  <a:lnTo>
                    <a:pt x="17" y="21"/>
                  </a:lnTo>
                  <a:lnTo>
                    <a:pt x="10" y="15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5" name="Freeform 237"/>
            <p:cNvSpPr>
              <a:spLocks/>
            </p:cNvSpPr>
            <p:nvPr/>
          </p:nvSpPr>
          <p:spPr bwMode="auto">
            <a:xfrm>
              <a:off x="3703" y="2039"/>
              <a:ext cx="42" cy="25"/>
            </a:xfrm>
            <a:custGeom>
              <a:avLst/>
              <a:gdLst>
                <a:gd name="T0" fmla="*/ 2 w 83"/>
                <a:gd name="T1" fmla="*/ 2 h 50"/>
                <a:gd name="T2" fmla="*/ 3 w 83"/>
                <a:gd name="T3" fmla="*/ 2 h 50"/>
                <a:gd name="T4" fmla="*/ 3 w 83"/>
                <a:gd name="T5" fmla="*/ 1 h 50"/>
                <a:gd name="T6" fmla="*/ 3 w 83"/>
                <a:gd name="T7" fmla="*/ 1 h 50"/>
                <a:gd name="T8" fmla="*/ 3 w 83"/>
                <a:gd name="T9" fmla="*/ 1 h 50"/>
                <a:gd name="T10" fmla="*/ 3 w 83"/>
                <a:gd name="T11" fmla="*/ 1 h 50"/>
                <a:gd name="T12" fmla="*/ 2 w 83"/>
                <a:gd name="T13" fmla="*/ 1 h 50"/>
                <a:gd name="T14" fmla="*/ 2 w 83"/>
                <a:gd name="T15" fmla="*/ 1 h 50"/>
                <a:gd name="T16" fmla="*/ 2 w 83"/>
                <a:gd name="T17" fmla="*/ 1 h 50"/>
                <a:gd name="T18" fmla="*/ 2 w 83"/>
                <a:gd name="T19" fmla="*/ 0 h 50"/>
                <a:gd name="T20" fmla="*/ 1 w 83"/>
                <a:gd name="T21" fmla="*/ 1 h 50"/>
                <a:gd name="T22" fmla="*/ 0 w 83"/>
                <a:gd name="T23" fmla="*/ 1 h 50"/>
                <a:gd name="T24" fmla="*/ 1 w 83"/>
                <a:gd name="T25" fmla="*/ 1 h 50"/>
                <a:gd name="T26" fmla="*/ 1 w 83"/>
                <a:gd name="T27" fmla="*/ 1 h 50"/>
                <a:gd name="T28" fmla="*/ 1 w 83"/>
                <a:gd name="T29" fmla="*/ 1 h 50"/>
                <a:gd name="T30" fmla="*/ 1 w 83"/>
                <a:gd name="T31" fmla="*/ 1 h 50"/>
                <a:gd name="T32" fmla="*/ 1 w 83"/>
                <a:gd name="T33" fmla="*/ 1 h 50"/>
                <a:gd name="T34" fmla="*/ 2 w 83"/>
                <a:gd name="T35" fmla="*/ 2 h 50"/>
                <a:gd name="T36" fmla="*/ 2 w 83"/>
                <a:gd name="T37" fmla="*/ 2 h 50"/>
                <a:gd name="T38" fmla="*/ 2 w 83"/>
                <a:gd name="T39" fmla="*/ 2 h 50"/>
                <a:gd name="T40" fmla="*/ 2 w 83"/>
                <a:gd name="T41" fmla="*/ 2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50">
                  <a:moveTo>
                    <a:pt x="63" y="38"/>
                  </a:moveTo>
                  <a:lnTo>
                    <a:pt x="83" y="33"/>
                  </a:lnTo>
                  <a:lnTo>
                    <a:pt x="82" y="31"/>
                  </a:lnTo>
                  <a:lnTo>
                    <a:pt x="80" y="29"/>
                  </a:lnTo>
                  <a:lnTo>
                    <a:pt x="76" y="24"/>
                  </a:lnTo>
                  <a:lnTo>
                    <a:pt x="71" y="20"/>
                  </a:lnTo>
                  <a:lnTo>
                    <a:pt x="64" y="14"/>
                  </a:lnTo>
                  <a:lnTo>
                    <a:pt x="56" y="9"/>
                  </a:lnTo>
                  <a:lnTo>
                    <a:pt x="45" y="4"/>
                  </a:lnTo>
                  <a:lnTo>
                    <a:pt x="33" y="0"/>
                  </a:lnTo>
                  <a:lnTo>
                    <a:pt x="23" y="6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6" y="15"/>
                  </a:lnTo>
                  <a:lnTo>
                    <a:pt x="13" y="19"/>
                  </a:lnTo>
                  <a:lnTo>
                    <a:pt x="20" y="23"/>
                  </a:lnTo>
                  <a:lnTo>
                    <a:pt x="28" y="29"/>
                  </a:lnTo>
                  <a:lnTo>
                    <a:pt x="35" y="35"/>
                  </a:lnTo>
                  <a:lnTo>
                    <a:pt x="42" y="42"/>
                  </a:lnTo>
                  <a:lnTo>
                    <a:pt x="46" y="50"/>
                  </a:lnTo>
                  <a:lnTo>
                    <a:pt x="63" y="38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6" name="Freeform 238"/>
            <p:cNvSpPr>
              <a:spLocks/>
            </p:cNvSpPr>
            <p:nvPr/>
          </p:nvSpPr>
          <p:spPr bwMode="auto">
            <a:xfrm>
              <a:off x="3713" y="2043"/>
              <a:ext cx="22" cy="15"/>
            </a:xfrm>
            <a:custGeom>
              <a:avLst/>
              <a:gdLst>
                <a:gd name="T0" fmla="*/ 0 w 45"/>
                <a:gd name="T1" fmla="*/ 1 h 29"/>
                <a:gd name="T2" fmla="*/ 0 w 45"/>
                <a:gd name="T3" fmla="*/ 0 h 29"/>
                <a:gd name="T4" fmla="*/ 0 w 45"/>
                <a:gd name="T5" fmla="*/ 0 h 29"/>
                <a:gd name="T6" fmla="*/ 0 w 45"/>
                <a:gd name="T7" fmla="*/ 1 h 29"/>
                <a:gd name="T8" fmla="*/ 0 w 45"/>
                <a:gd name="T9" fmla="*/ 1 h 29"/>
                <a:gd name="T10" fmla="*/ 0 w 45"/>
                <a:gd name="T11" fmla="*/ 0 h 29"/>
                <a:gd name="T12" fmla="*/ 0 w 45"/>
                <a:gd name="T13" fmla="*/ 0 h 29"/>
                <a:gd name="T14" fmla="*/ 0 w 45"/>
                <a:gd name="T15" fmla="*/ 1 h 29"/>
                <a:gd name="T16" fmla="*/ 1 w 45"/>
                <a:gd name="T17" fmla="*/ 1 h 29"/>
                <a:gd name="T18" fmla="*/ 1 w 45"/>
                <a:gd name="T19" fmla="*/ 1 h 29"/>
                <a:gd name="T20" fmla="*/ 1 w 45"/>
                <a:gd name="T21" fmla="*/ 1 h 29"/>
                <a:gd name="T22" fmla="*/ 1 w 45"/>
                <a:gd name="T23" fmla="*/ 1 h 29"/>
                <a:gd name="T24" fmla="*/ 1 w 45"/>
                <a:gd name="T25" fmla="*/ 1 h 29"/>
                <a:gd name="T26" fmla="*/ 1 w 45"/>
                <a:gd name="T27" fmla="*/ 1 h 29"/>
                <a:gd name="T28" fmla="*/ 1 w 45"/>
                <a:gd name="T29" fmla="*/ 1 h 29"/>
                <a:gd name="T30" fmla="*/ 0 w 45"/>
                <a:gd name="T31" fmla="*/ 1 h 29"/>
                <a:gd name="T32" fmla="*/ 0 w 45"/>
                <a:gd name="T33" fmla="*/ 1 h 29"/>
                <a:gd name="T34" fmla="*/ 0 w 45"/>
                <a:gd name="T35" fmla="*/ 1 h 29"/>
                <a:gd name="T36" fmla="*/ 0 w 45"/>
                <a:gd name="T37" fmla="*/ 1 h 29"/>
                <a:gd name="T38" fmla="*/ 0 w 45"/>
                <a:gd name="T39" fmla="*/ 1 h 29"/>
                <a:gd name="T40" fmla="*/ 0 w 45"/>
                <a:gd name="T41" fmla="*/ 1 h 29"/>
                <a:gd name="T42" fmla="*/ 0 w 45"/>
                <a:gd name="T43" fmla="*/ 1 h 29"/>
                <a:gd name="T44" fmla="*/ 0 w 45"/>
                <a:gd name="T45" fmla="*/ 1 h 29"/>
                <a:gd name="T46" fmla="*/ 0 w 45"/>
                <a:gd name="T47" fmla="*/ 1 h 29"/>
                <a:gd name="T48" fmla="*/ 0 w 45"/>
                <a:gd name="T49" fmla="*/ 1 h 29"/>
                <a:gd name="T50" fmla="*/ 0 w 45"/>
                <a:gd name="T51" fmla="*/ 1 h 29"/>
                <a:gd name="T52" fmla="*/ 0 w 45"/>
                <a:gd name="T53" fmla="*/ 1 h 29"/>
                <a:gd name="T54" fmla="*/ 0 w 45"/>
                <a:gd name="T55" fmla="*/ 1 h 29"/>
                <a:gd name="T56" fmla="*/ 0 w 45"/>
                <a:gd name="T57" fmla="*/ 1 h 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5" h="29">
                  <a:moveTo>
                    <a:pt x="9" y="3"/>
                  </a:moveTo>
                  <a:lnTo>
                    <a:pt x="11" y="0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7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33" y="7"/>
                  </a:lnTo>
                  <a:lnTo>
                    <a:pt x="45" y="15"/>
                  </a:lnTo>
                  <a:lnTo>
                    <a:pt x="44" y="16"/>
                  </a:lnTo>
                  <a:lnTo>
                    <a:pt x="43" y="18"/>
                  </a:lnTo>
                  <a:lnTo>
                    <a:pt x="43" y="20"/>
                  </a:lnTo>
                  <a:lnTo>
                    <a:pt x="44" y="23"/>
                  </a:lnTo>
                  <a:lnTo>
                    <a:pt x="37" y="25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29" y="27"/>
                  </a:lnTo>
                  <a:lnTo>
                    <a:pt x="26" y="26"/>
                  </a:lnTo>
                  <a:lnTo>
                    <a:pt x="23" y="27"/>
                  </a:lnTo>
                  <a:lnTo>
                    <a:pt x="22" y="26"/>
                  </a:lnTo>
                  <a:lnTo>
                    <a:pt x="17" y="21"/>
                  </a:lnTo>
                  <a:lnTo>
                    <a:pt x="10" y="15"/>
                  </a:lnTo>
                  <a:lnTo>
                    <a:pt x="0" y="10"/>
                  </a:lnTo>
                  <a:lnTo>
                    <a:pt x="1" y="8"/>
                  </a:lnTo>
                  <a:lnTo>
                    <a:pt x="1" y="7"/>
                  </a:lnTo>
                  <a:lnTo>
                    <a:pt x="0" y="6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7" name="Freeform 239"/>
            <p:cNvSpPr>
              <a:spLocks/>
            </p:cNvSpPr>
            <p:nvPr/>
          </p:nvSpPr>
          <p:spPr bwMode="auto">
            <a:xfrm>
              <a:off x="3777" y="2169"/>
              <a:ext cx="52" cy="33"/>
            </a:xfrm>
            <a:custGeom>
              <a:avLst/>
              <a:gdLst>
                <a:gd name="T0" fmla="*/ 3 w 103"/>
                <a:gd name="T1" fmla="*/ 2 h 65"/>
                <a:gd name="T2" fmla="*/ 4 w 103"/>
                <a:gd name="T3" fmla="*/ 1 h 65"/>
                <a:gd name="T4" fmla="*/ 4 w 103"/>
                <a:gd name="T5" fmla="*/ 1 h 65"/>
                <a:gd name="T6" fmla="*/ 4 w 103"/>
                <a:gd name="T7" fmla="*/ 1 h 65"/>
                <a:gd name="T8" fmla="*/ 3 w 103"/>
                <a:gd name="T9" fmla="*/ 1 h 65"/>
                <a:gd name="T10" fmla="*/ 3 w 103"/>
                <a:gd name="T11" fmla="*/ 1 h 65"/>
                <a:gd name="T12" fmla="*/ 3 w 103"/>
                <a:gd name="T13" fmla="*/ 1 h 65"/>
                <a:gd name="T14" fmla="*/ 2 w 103"/>
                <a:gd name="T15" fmla="*/ 1 h 65"/>
                <a:gd name="T16" fmla="*/ 2 w 103"/>
                <a:gd name="T17" fmla="*/ 1 h 65"/>
                <a:gd name="T18" fmla="*/ 1 w 103"/>
                <a:gd name="T19" fmla="*/ 0 h 65"/>
                <a:gd name="T20" fmla="*/ 1 w 103"/>
                <a:gd name="T21" fmla="*/ 1 h 65"/>
                <a:gd name="T22" fmla="*/ 0 w 103"/>
                <a:gd name="T23" fmla="*/ 1 h 65"/>
                <a:gd name="T24" fmla="*/ 1 w 103"/>
                <a:gd name="T25" fmla="*/ 1 h 65"/>
                <a:gd name="T26" fmla="*/ 1 w 103"/>
                <a:gd name="T27" fmla="*/ 1 h 65"/>
                <a:gd name="T28" fmla="*/ 1 w 103"/>
                <a:gd name="T29" fmla="*/ 2 h 65"/>
                <a:gd name="T30" fmla="*/ 1 w 103"/>
                <a:gd name="T31" fmla="*/ 2 h 65"/>
                <a:gd name="T32" fmla="*/ 2 w 103"/>
                <a:gd name="T33" fmla="*/ 2 h 65"/>
                <a:gd name="T34" fmla="*/ 2 w 103"/>
                <a:gd name="T35" fmla="*/ 2 h 65"/>
                <a:gd name="T36" fmla="*/ 3 w 103"/>
                <a:gd name="T37" fmla="*/ 2 h 65"/>
                <a:gd name="T38" fmla="*/ 3 w 103"/>
                <a:gd name="T39" fmla="*/ 3 h 65"/>
                <a:gd name="T40" fmla="*/ 3 w 103"/>
                <a:gd name="T41" fmla="*/ 2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5">
                  <a:moveTo>
                    <a:pt x="86" y="42"/>
                  </a:moveTo>
                  <a:lnTo>
                    <a:pt x="103" y="26"/>
                  </a:lnTo>
                  <a:lnTo>
                    <a:pt x="102" y="25"/>
                  </a:lnTo>
                  <a:lnTo>
                    <a:pt x="98" y="22"/>
                  </a:lnTo>
                  <a:lnTo>
                    <a:pt x="90" y="17"/>
                  </a:lnTo>
                  <a:lnTo>
                    <a:pt x="80" y="12"/>
                  </a:lnTo>
                  <a:lnTo>
                    <a:pt x="68" y="8"/>
                  </a:lnTo>
                  <a:lnTo>
                    <a:pt x="54" y="3"/>
                  </a:lnTo>
                  <a:lnTo>
                    <a:pt x="39" y="1"/>
                  </a:lnTo>
                  <a:lnTo>
                    <a:pt x="23" y="0"/>
                  </a:lnTo>
                  <a:lnTo>
                    <a:pt x="18" y="11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8" y="31"/>
                  </a:lnTo>
                  <a:lnTo>
                    <a:pt x="17" y="33"/>
                  </a:lnTo>
                  <a:lnTo>
                    <a:pt x="29" y="37"/>
                  </a:lnTo>
                  <a:lnTo>
                    <a:pt x="41" y="41"/>
                  </a:lnTo>
                  <a:lnTo>
                    <a:pt x="55" y="48"/>
                  </a:lnTo>
                  <a:lnTo>
                    <a:pt x="68" y="55"/>
                  </a:lnTo>
                  <a:lnTo>
                    <a:pt x="79" y="65"/>
                  </a:lnTo>
                  <a:lnTo>
                    <a:pt x="86" y="42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8" name="Freeform 240"/>
            <p:cNvSpPr>
              <a:spLocks/>
            </p:cNvSpPr>
            <p:nvPr/>
          </p:nvSpPr>
          <p:spPr bwMode="auto">
            <a:xfrm>
              <a:off x="3786" y="2173"/>
              <a:ext cx="34" cy="20"/>
            </a:xfrm>
            <a:custGeom>
              <a:avLst/>
              <a:gdLst>
                <a:gd name="T0" fmla="*/ 1 w 68"/>
                <a:gd name="T1" fmla="*/ 1 h 40"/>
                <a:gd name="T2" fmla="*/ 1 w 68"/>
                <a:gd name="T3" fmla="*/ 1 h 40"/>
                <a:gd name="T4" fmla="*/ 1 w 68"/>
                <a:gd name="T5" fmla="*/ 1 h 40"/>
                <a:gd name="T6" fmla="*/ 1 w 68"/>
                <a:gd name="T7" fmla="*/ 1 h 40"/>
                <a:gd name="T8" fmla="*/ 1 w 68"/>
                <a:gd name="T9" fmla="*/ 1 h 40"/>
                <a:gd name="T10" fmla="*/ 1 w 68"/>
                <a:gd name="T11" fmla="*/ 0 h 40"/>
                <a:gd name="T12" fmla="*/ 1 w 68"/>
                <a:gd name="T13" fmla="*/ 0 h 40"/>
                <a:gd name="T14" fmla="*/ 1 w 68"/>
                <a:gd name="T15" fmla="*/ 0 h 40"/>
                <a:gd name="T16" fmla="*/ 1 w 68"/>
                <a:gd name="T17" fmla="*/ 0 h 40"/>
                <a:gd name="T18" fmla="*/ 1 w 68"/>
                <a:gd name="T19" fmla="*/ 0 h 40"/>
                <a:gd name="T20" fmla="*/ 1 w 68"/>
                <a:gd name="T21" fmla="*/ 1 h 40"/>
                <a:gd name="T22" fmla="*/ 2 w 68"/>
                <a:gd name="T23" fmla="*/ 1 h 40"/>
                <a:gd name="T24" fmla="*/ 2 w 68"/>
                <a:gd name="T25" fmla="*/ 1 h 40"/>
                <a:gd name="T26" fmla="*/ 2 w 68"/>
                <a:gd name="T27" fmla="*/ 1 h 40"/>
                <a:gd name="T28" fmla="*/ 2 w 68"/>
                <a:gd name="T29" fmla="*/ 1 h 40"/>
                <a:gd name="T30" fmla="*/ 2 w 68"/>
                <a:gd name="T31" fmla="*/ 1 h 40"/>
                <a:gd name="T32" fmla="*/ 2 w 68"/>
                <a:gd name="T33" fmla="*/ 1 h 40"/>
                <a:gd name="T34" fmla="*/ 3 w 68"/>
                <a:gd name="T35" fmla="*/ 1 h 40"/>
                <a:gd name="T36" fmla="*/ 2 w 68"/>
                <a:gd name="T37" fmla="*/ 1 h 40"/>
                <a:gd name="T38" fmla="*/ 2 w 68"/>
                <a:gd name="T39" fmla="*/ 2 h 40"/>
                <a:gd name="T40" fmla="*/ 2 w 68"/>
                <a:gd name="T41" fmla="*/ 2 h 40"/>
                <a:gd name="T42" fmla="*/ 2 w 68"/>
                <a:gd name="T43" fmla="*/ 2 h 40"/>
                <a:gd name="T44" fmla="*/ 2 w 68"/>
                <a:gd name="T45" fmla="*/ 2 h 40"/>
                <a:gd name="T46" fmla="*/ 2 w 68"/>
                <a:gd name="T47" fmla="*/ 2 h 40"/>
                <a:gd name="T48" fmla="*/ 2 w 68"/>
                <a:gd name="T49" fmla="*/ 2 h 40"/>
                <a:gd name="T50" fmla="*/ 2 w 68"/>
                <a:gd name="T51" fmla="*/ 2 h 40"/>
                <a:gd name="T52" fmla="*/ 2 w 68"/>
                <a:gd name="T53" fmla="*/ 2 h 40"/>
                <a:gd name="T54" fmla="*/ 2 w 68"/>
                <a:gd name="T55" fmla="*/ 1 h 40"/>
                <a:gd name="T56" fmla="*/ 1 w 68"/>
                <a:gd name="T57" fmla="*/ 1 h 40"/>
                <a:gd name="T58" fmla="*/ 1 w 68"/>
                <a:gd name="T59" fmla="*/ 1 h 40"/>
                <a:gd name="T60" fmla="*/ 1 w 68"/>
                <a:gd name="T61" fmla="*/ 1 h 40"/>
                <a:gd name="T62" fmla="*/ 1 w 68"/>
                <a:gd name="T63" fmla="*/ 1 h 40"/>
                <a:gd name="T64" fmla="*/ 1 w 68"/>
                <a:gd name="T65" fmla="*/ 1 h 40"/>
                <a:gd name="T66" fmla="*/ 1 w 68"/>
                <a:gd name="T67" fmla="*/ 1 h 40"/>
                <a:gd name="T68" fmla="*/ 1 w 68"/>
                <a:gd name="T69" fmla="*/ 1 h 40"/>
                <a:gd name="T70" fmla="*/ 0 w 68"/>
                <a:gd name="T71" fmla="*/ 1 h 40"/>
                <a:gd name="T72" fmla="*/ 1 w 68"/>
                <a:gd name="T73" fmla="*/ 1 h 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8" h="40">
                  <a:moveTo>
                    <a:pt x="7" y="8"/>
                  </a:move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50" y="7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6"/>
                  </a:lnTo>
                  <a:lnTo>
                    <a:pt x="64" y="20"/>
                  </a:lnTo>
                  <a:lnTo>
                    <a:pt x="68" y="25"/>
                  </a:lnTo>
                  <a:lnTo>
                    <a:pt x="61" y="31"/>
                  </a:lnTo>
                  <a:lnTo>
                    <a:pt x="58" y="40"/>
                  </a:lnTo>
                  <a:lnTo>
                    <a:pt x="57" y="39"/>
                  </a:lnTo>
                  <a:lnTo>
                    <a:pt x="53" y="37"/>
                  </a:lnTo>
                  <a:lnTo>
                    <a:pt x="50" y="37"/>
                  </a:lnTo>
                  <a:lnTo>
                    <a:pt x="46" y="39"/>
                  </a:lnTo>
                  <a:lnTo>
                    <a:pt x="45" y="39"/>
                  </a:lnTo>
                  <a:lnTo>
                    <a:pt x="43" y="37"/>
                  </a:lnTo>
                  <a:lnTo>
                    <a:pt x="39" y="35"/>
                  </a:lnTo>
                  <a:lnTo>
                    <a:pt x="35" y="32"/>
                  </a:lnTo>
                  <a:lnTo>
                    <a:pt x="29" y="30"/>
                  </a:lnTo>
                  <a:lnTo>
                    <a:pt x="21" y="26"/>
                  </a:lnTo>
                  <a:lnTo>
                    <a:pt x="13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7" y="8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9" name="Freeform 241"/>
            <p:cNvSpPr>
              <a:spLocks/>
            </p:cNvSpPr>
            <p:nvPr/>
          </p:nvSpPr>
          <p:spPr bwMode="auto">
            <a:xfrm>
              <a:off x="3711" y="2177"/>
              <a:ext cx="24" cy="38"/>
            </a:xfrm>
            <a:custGeom>
              <a:avLst/>
              <a:gdLst>
                <a:gd name="T0" fmla="*/ 1 w 49"/>
                <a:gd name="T1" fmla="*/ 3 h 76"/>
                <a:gd name="T2" fmla="*/ 1 w 49"/>
                <a:gd name="T3" fmla="*/ 3 h 76"/>
                <a:gd name="T4" fmla="*/ 1 w 49"/>
                <a:gd name="T5" fmla="*/ 3 h 76"/>
                <a:gd name="T6" fmla="*/ 1 w 49"/>
                <a:gd name="T7" fmla="*/ 2 h 76"/>
                <a:gd name="T8" fmla="*/ 1 w 49"/>
                <a:gd name="T9" fmla="*/ 1 h 76"/>
                <a:gd name="T10" fmla="*/ 0 w 49"/>
                <a:gd name="T11" fmla="*/ 1 h 76"/>
                <a:gd name="T12" fmla="*/ 0 w 49"/>
                <a:gd name="T13" fmla="*/ 1 h 76"/>
                <a:gd name="T14" fmla="*/ 0 w 49"/>
                <a:gd name="T15" fmla="*/ 0 h 76"/>
                <a:gd name="T16" fmla="*/ 0 w 49"/>
                <a:gd name="T17" fmla="*/ 1 h 76"/>
                <a:gd name="T18" fmla="*/ 0 w 49"/>
                <a:gd name="T19" fmla="*/ 1 h 76"/>
                <a:gd name="T20" fmla="*/ 0 w 49"/>
                <a:gd name="T21" fmla="*/ 2 h 76"/>
                <a:gd name="T22" fmla="*/ 0 w 49"/>
                <a:gd name="T23" fmla="*/ 3 h 76"/>
                <a:gd name="T24" fmla="*/ 1 w 49"/>
                <a:gd name="T25" fmla="*/ 3 h 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76">
                  <a:moveTo>
                    <a:pt x="32" y="70"/>
                  </a:moveTo>
                  <a:lnTo>
                    <a:pt x="49" y="76"/>
                  </a:lnTo>
                  <a:lnTo>
                    <a:pt x="49" y="69"/>
                  </a:lnTo>
                  <a:lnTo>
                    <a:pt x="47" y="52"/>
                  </a:lnTo>
                  <a:lnTo>
                    <a:pt x="42" y="28"/>
                  </a:lnTo>
                  <a:lnTo>
                    <a:pt x="30" y="2"/>
                  </a:lnTo>
                  <a:lnTo>
                    <a:pt x="21" y="5"/>
                  </a:lnTo>
                  <a:lnTo>
                    <a:pt x="0" y="0"/>
                  </a:lnTo>
                  <a:lnTo>
                    <a:pt x="3" y="7"/>
                  </a:lnTo>
                  <a:lnTo>
                    <a:pt x="10" y="25"/>
                  </a:lnTo>
                  <a:lnTo>
                    <a:pt x="14" y="49"/>
                  </a:lnTo>
                  <a:lnTo>
                    <a:pt x="14" y="75"/>
                  </a:lnTo>
                  <a:lnTo>
                    <a:pt x="32" y="70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0" name="Freeform 242"/>
            <p:cNvSpPr>
              <a:spLocks/>
            </p:cNvSpPr>
            <p:nvPr/>
          </p:nvSpPr>
          <p:spPr bwMode="auto">
            <a:xfrm>
              <a:off x="3716" y="2182"/>
              <a:ext cx="17" cy="28"/>
            </a:xfrm>
            <a:custGeom>
              <a:avLst/>
              <a:gdLst>
                <a:gd name="T0" fmla="*/ 1 w 32"/>
                <a:gd name="T1" fmla="*/ 1 h 55"/>
                <a:gd name="T2" fmla="*/ 1 w 32"/>
                <a:gd name="T3" fmla="*/ 1 h 55"/>
                <a:gd name="T4" fmla="*/ 1 w 32"/>
                <a:gd name="T5" fmla="*/ 1 h 55"/>
                <a:gd name="T6" fmla="*/ 1 w 32"/>
                <a:gd name="T7" fmla="*/ 1 h 55"/>
                <a:gd name="T8" fmla="*/ 1 w 32"/>
                <a:gd name="T9" fmla="*/ 1 h 55"/>
                <a:gd name="T10" fmla="*/ 1 w 32"/>
                <a:gd name="T11" fmla="*/ 1 h 55"/>
                <a:gd name="T12" fmla="*/ 1 w 32"/>
                <a:gd name="T13" fmla="*/ 1 h 55"/>
                <a:gd name="T14" fmla="*/ 1 w 32"/>
                <a:gd name="T15" fmla="*/ 1 h 55"/>
                <a:gd name="T16" fmla="*/ 1 w 32"/>
                <a:gd name="T17" fmla="*/ 1 h 55"/>
                <a:gd name="T18" fmla="*/ 2 w 32"/>
                <a:gd name="T19" fmla="*/ 2 h 55"/>
                <a:gd name="T20" fmla="*/ 2 w 32"/>
                <a:gd name="T21" fmla="*/ 2 h 55"/>
                <a:gd name="T22" fmla="*/ 2 w 32"/>
                <a:gd name="T23" fmla="*/ 2 h 55"/>
                <a:gd name="T24" fmla="*/ 1 w 32"/>
                <a:gd name="T25" fmla="*/ 2 h 55"/>
                <a:gd name="T26" fmla="*/ 1 w 32"/>
                <a:gd name="T27" fmla="*/ 2 h 55"/>
                <a:gd name="T28" fmla="*/ 1 w 32"/>
                <a:gd name="T29" fmla="*/ 2 h 55"/>
                <a:gd name="T30" fmla="*/ 1 w 32"/>
                <a:gd name="T31" fmla="*/ 2 h 55"/>
                <a:gd name="T32" fmla="*/ 1 w 32"/>
                <a:gd name="T33" fmla="*/ 2 h 55"/>
                <a:gd name="T34" fmla="*/ 1 w 32"/>
                <a:gd name="T35" fmla="*/ 2 h 55"/>
                <a:gd name="T36" fmla="*/ 1 w 32"/>
                <a:gd name="T37" fmla="*/ 2 h 55"/>
                <a:gd name="T38" fmla="*/ 1 w 32"/>
                <a:gd name="T39" fmla="*/ 2 h 55"/>
                <a:gd name="T40" fmla="*/ 1 w 32"/>
                <a:gd name="T41" fmla="*/ 2 h 55"/>
                <a:gd name="T42" fmla="*/ 1 w 32"/>
                <a:gd name="T43" fmla="*/ 2 h 55"/>
                <a:gd name="T44" fmla="*/ 1 w 32"/>
                <a:gd name="T45" fmla="*/ 1 h 55"/>
                <a:gd name="T46" fmla="*/ 0 w 32"/>
                <a:gd name="T47" fmla="*/ 1 h 55"/>
                <a:gd name="T48" fmla="*/ 0 w 32"/>
                <a:gd name="T49" fmla="*/ 1 h 55"/>
                <a:gd name="T50" fmla="*/ 1 w 32"/>
                <a:gd name="T51" fmla="*/ 1 h 55"/>
                <a:gd name="T52" fmla="*/ 1 w 32"/>
                <a:gd name="T53" fmla="*/ 1 h 55"/>
                <a:gd name="T54" fmla="*/ 1 w 32"/>
                <a:gd name="T55" fmla="*/ 0 h 55"/>
                <a:gd name="T56" fmla="*/ 1 w 32"/>
                <a:gd name="T57" fmla="*/ 1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2" h="55">
                  <a:moveTo>
                    <a:pt x="10" y="2"/>
                  </a:moveTo>
                  <a:lnTo>
                    <a:pt x="15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22" y="8"/>
                  </a:lnTo>
                  <a:lnTo>
                    <a:pt x="25" y="14"/>
                  </a:lnTo>
                  <a:lnTo>
                    <a:pt x="29" y="25"/>
                  </a:lnTo>
                  <a:lnTo>
                    <a:pt x="32" y="45"/>
                  </a:lnTo>
                  <a:lnTo>
                    <a:pt x="31" y="45"/>
                  </a:lnTo>
                  <a:lnTo>
                    <a:pt x="30" y="47"/>
                  </a:lnTo>
                  <a:lnTo>
                    <a:pt x="27" y="51"/>
                  </a:lnTo>
                  <a:lnTo>
                    <a:pt x="27" y="55"/>
                  </a:lnTo>
                  <a:lnTo>
                    <a:pt x="21" y="53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1" y="47"/>
                  </a:lnTo>
                  <a:lnTo>
                    <a:pt x="8" y="46"/>
                  </a:lnTo>
                  <a:lnTo>
                    <a:pt x="8" y="43"/>
                  </a:lnTo>
                  <a:lnTo>
                    <a:pt x="7" y="35"/>
                  </a:lnTo>
                  <a:lnTo>
                    <a:pt x="4" y="22"/>
                  </a:lnTo>
                  <a:lnTo>
                    <a:pt x="0" y="6"/>
                  </a:lnTo>
                  <a:lnTo>
                    <a:pt x="1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1" name="Freeform 243"/>
            <p:cNvSpPr>
              <a:spLocks/>
            </p:cNvSpPr>
            <p:nvPr/>
          </p:nvSpPr>
          <p:spPr bwMode="auto">
            <a:xfrm>
              <a:off x="3670" y="2160"/>
              <a:ext cx="24" cy="62"/>
            </a:xfrm>
            <a:custGeom>
              <a:avLst/>
              <a:gdLst>
                <a:gd name="T0" fmla="*/ 1 w 47"/>
                <a:gd name="T1" fmla="*/ 1 h 124"/>
                <a:gd name="T2" fmla="*/ 1 w 47"/>
                <a:gd name="T3" fmla="*/ 0 h 124"/>
                <a:gd name="T4" fmla="*/ 1 w 47"/>
                <a:gd name="T5" fmla="*/ 1 h 124"/>
                <a:gd name="T6" fmla="*/ 0 w 47"/>
                <a:gd name="T7" fmla="*/ 2 h 124"/>
                <a:gd name="T8" fmla="*/ 1 w 47"/>
                <a:gd name="T9" fmla="*/ 3 h 124"/>
                <a:gd name="T10" fmla="*/ 1 w 47"/>
                <a:gd name="T11" fmla="*/ 4 h 124"/>
                <a:gd name="T12" fmla="*/ 1 w 47"/>
                <a:gd name="T13" fmla="*/ 4 h 124"/>
                <a:gd name="T14" fmla="*/ 2 w 47"/>
                <a:gd name="T15" fmla="*/ 4 h 124"/>
                <a:gd name="T16" fmla="*/ 2 w 47"/>
                <a:gd name="T17" fmla="*/ 4 h 124"/>
                <a:gd name="T18" fmla="*/ 2 w 47"/>
                <a:gd name="T19" fmla="*/ 3 h 124"/>
                <a:gd name="T20" fmla="*/ 2 w 47"/>
                <a:gd name="T21" fmla="*/ 2 h 124"/>
                <a:gd name="T22" fmla="*/ 2 w 47"/>
                <a:gd name="T23" fmla="*/ 1 h 124"/>
                <a:gd name="T24" fmla="*/ 1 w 47"/>
                <a:gd name="T25" fmla="*/ 1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" h="124">
                  <a:moveTo>
                    <a:pt x="22" y="14"/>
                  </a:moveTo>
                  <a:lnTo>
                    <a:pt x="2" y="0"/>
                  </a:lnTo>
                  <a:lnTo>
                    <a:pt x="1" y="10"/>
                  </a:lnTo>
                  <a:lnTo>
                    <a:pt x="0" y="35"/>
                  </a:lnTo>
                  <a:lnTo>
                    <a:pt x="2" y="69"/>
                  </a:lnTo>
                  <a:lnTo>
                    <a:pt x="11" y="109"/>
                  </a:lnTo>
                  <a:lnTo>
                    <a:pt x="23" y="110"/>
                  </a:lnTo>
                  <a:lnTo>
                    <a:pt x="47" y="124"/>
                  </a:lnTo>
                  <a:lnTo>
                    <a:pt x="45" y="113"/>
                  </a:lnTo>
                  <a:lnTo>
                    <a:pt x="41" y="86"/>
                  </a:lnTo>
                  <a:lnTo>
                    <a:pt x="40" y="50"/>
                  </a:lnTo>
                  <a:lnTo>
                    <a:pt x="45" y="13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2" name="Freeform 244"/>
            <p:cNvSpPr>
              <a:spLocks/>
            </p:cNvSpPr>
            <p:nvPr/>
          </p:nvSpPr>
          <p:spPr bwMode="auto">
            <a:xfrm>
              <a:off x="3673" y="2170"/>
              <a:ext cx="16" cy="43"/>
            </a:xfrm>
            <a:custGeom>
              <a:avLst/>
              <a:gdLst>
                <a:gd name="T0" fmla="*/ 0 w 33"/>
                <a:gd name="T1" fmla="*/ 3 h 85"/>
                <a:gd name="T2" fmla="*/ 0 w 33"/>
                <a:gd name="T3" fmla="*/ 3 h 85"/>
                <a:gd name="T4" fmla="*/ 0 w 33"/>
                <a:gd name="T5" fmla="*/ 3 h 85"/>
                <a:gd name="T6" fmla="*/ 0 w 33"/>
                <a:gd name="T7" fmla="*/ 3 h 85"/>
                <a:gd name="T8" fmla="*/ 0 w 33"/>
                <a:gd name="T9" fmla="*/ 3 h 85"/>
                <a:gd name="T10" fmla="*/ 0 w 33"/>
                <a:gd name="T11" fmla="*/ 3 h 85"/>
                <a:gd name="T12" fmla="*/ 0 w 33"/>
                <a:gd name="T13" fmla="*/ 3 h 85"/>
                <a:gd name="T14" fmla="*/ 0 w 33"/>
                <a:gd name="T15" fmla="*/ 2 h 85"/>
                <a:gd name="T16" fmla="*/ 0 w 33"/>
                <a:gd name="T17" fmla="*/ 2 h 85"/>
                <a:gd name="T18" fmla="*/ 0 w 33"/>
                <a:gd name="T19" fmla="*/ 1 h 85"/>
                <a:gd name="T20" fmla="*/ 0 w 33"/>
                <a:gd name="T21" fmla="*/ 1 h 85"/>
                <a:gd name="T22" fmla="*/ 0 w 33"/>
                <a:gd name="T23" fmla="*/ 1 h 85"/>
                <a:gd name="T24" fmla="*/ 0 w 33"/>
                <a:gd name="T25" fmla="*/ 1 h 85"/>
                <a:gd name="T26" fmla="*/ 0 w 33"/>
                <a:gd name="T27" fmla="*/ 0 h 85"/>
                <a:gd name="T28" fmla="*/ 0 w 33"/>
                <a:gd name="T29" fmla="*/ 1 h 85"/>
                <a:gd name="T30" fmla="*/ 0 w 33"/>
                <a:gd name="T31" fmla="*/ 1 h 85"/>
                <a:gd name="T32" fmla="*/ 0 w 33"/>
                <a:gd name="T33" fmla="*/ 1 h 85"/>
                <a:gd name="T34" fmla="*/ 0 w 33"/>
                <a:gd name="T35" fmla="*/ 1 h 85"/>
                <a:gd name="T36" fmla="*/ 0 w 33"/>
                <a:gd name="T37" fmla="*/ 1 h 85"/>
                <a:gd name="T38" fmla="*/ 0 w 33"/>
                <a:gd name="T39" fmla="*/ 1 h 85"/>
                <a:gd name="T40" fmla="*/ 0 w 33"/>
                <a:gd name="T41" fmla="*/ 1 h 85"/>
                <a:gd name="T42" fmla="*/ 0 w 33"/>
                <a:gd name="T43" fmla="*/ 2 h 85"/>
                <a:gd name="T44" fmla="*/ 0 w 33"/>
                <a:gd name="T45" fmla="*/ 2 h 85"/>
                <a:gd name="T46" fmla="*/ 1 w 33"/>
                <a:gd name="T47" fmla="*/ 3 h 85"/>
                <a:gd name="T48" fmla="*/ 1 w 33"/>
                <a:gd name="T49" fmla="*/ 3 h 85"/>
                <a:gd name="T50" fmla="*/ 0 w 33"/>
                <a:gd name="T51" fmla="*/ 3 h 85"/>
                <a:gd name="T52" fmla="*/ 0 w 33"/>
                <a:gd name="T53" fmla="*/ 3 h 85"/>
                <a:gd name="T54" fmla="*/ 0 w 33"/>
                <a:gd name="T55" fmla="*/ 3 h 85"/>
                <a:gd name="T56" fmla="*/ 0 w 33"/>
                <a:gd name="T57" fmla="*/ 3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85">
                  <a:moveTo>
                    <a:pt x="19" y="79"/>
                  </a:moveTo>
                  <a:lnTo>
                    <a:pt x="13" y="79"/>
                  </a:lnTo>
                  <a:lnTo>
                    <a:pt x="13" y="78"/>
                  </a:lnTo>
                  <a:lnTo>
                    <a:pt x="12" y="75"/>
                  </a:lnTo>
                  <a:lnTo>
                    <a:pt x="11" y="71"/>
                  </a:lnTo>
                  <a:lnTo>
                    <a:pt x="7" y="70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2" y="43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6" y="8"/>
                  </a:lnTo>
                  <a:lnTo>
                    <a:pt x="8" y="0"/>
                  </a:lnTo>
                  <a:lnTo>
                    <a:pt x="17" y="6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5" y="11"/>
                  </a:lnTo>
                  <a:lnTo>
                    <a:pt x="26" y="16"/>
                  </a:lnTo>
                  <a:lnTo>
                    <a:pt x="30" y="18"/>
                  </a:lnTo>
                  <a:lnTo>
                    <a:pt x="30" y="23"/>
                  </a:lnTo>
                  <a:lnTo>
                    <a:pt x="29" y="36"/>
                  </a:lnTo>
                  <a:lnTo>
                    <a:pt x="30" y="54"/>
                  </a:lnTo>
                  <a:lnTo>
                    <a:pt x="33" y="78"/>
                  </a:lnTo>
                  <a:lnTo>
                    <a:pt x="30" y="79"/>
                  </a:lnTo>
                  <a:lnTo>
                    <a:pt x="29" y="82"/>
                  </a:lnTo>
                  <a:lnTo>
                    <a:pt x="28" y="85"/>
                  </a:lnTo>
                  <a:lnTo>
                    <a:pt x="19" y="79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3" name="Freeform 245"/>
            <p:cNvSpPr>
              <a:spLocks/>
            </p:cNvSpPr>
            <p:nvPr/>
          </p:nvSpPr>
          <p:spPr bwMode="auto">
            <a:xfrm>
              <a:off x="3855" y="2081"/>
              <a:ext cx="25" cy="36"/>
            </a:xfrm>
            <a:custGeom>
              <a:avLst/>
              <a:gdLst>
                <a:gd name="T0" fmla="*/ 1 w 51"/>
                <a:gd name="T1" fmla="*/ 0 h 73"/>
                <a:gd name="T2" fmla="*/ 1 w 51"/>
                <a:gd name="T3" fmla="*/ 0 h 73"/>
                <a:gd name="T4" fmla="*/ 1 w 51"/>
                <a:gd name="T5" fmla="*/ 0 h 73"/>
                <a:gd name="T6" fmla="*/ 1 w 51"/>
                <a:gd name="T7" fmla="*/ 0 h 73"/>
                <a:gd name="T8" fmla="*/ 1 w 51"/>
                <a:gd name="T9" fmla="*/ 0 h 73"/>
                <a:gd name="T10" fmla="*/ 0 w 51"/>
                <a:gd name="T11" fmla="*/ 0 h 73"/>
                <a:gd name="T12" fmla="*/ 0 w 51"/>
                <a:gd name="T13" fmla="*/ 0 h 73"/>
                <a:gd name="T14" fmla="*/ 0 w 51"/>
                <a:gd name="T15" fmla="*/ 0 h 73"/>
                <a:gd name="T16" fmla="*/ 0 w 51"/>
                <a:gd name="T17" fmla="*/ 0 h 73"/>
                <a:gd name="T18" fmla="*/ 0 w 51"/>
                <a:gd name="T19" fmla="*/ 1 h 73"/>
                <a:gd name="T20" fmla="*/ 0 w 51"/>
                <a:gd name="T21" fmla="*/ 1 h 73"/>
                <a:gd name="T22" fmla="*/ 0 w 51"/>
                <a:gd name="T23" fmla="*/ 2 h 73"/>
                <a:gd name="T24" fmla="*/ 0 w 51"/>
                <a:gd name="T25" fmla="*/ 2 h 73"/>
                <a:gd name="T26" fmla="*/ 0 w 51"/>
                <a:gd name="T27" fmla="*/ 2 h 73"/>
                <a:gd name="T28" fmla="*/ 0 w 51"/>
                <a:gd name="T29" fmla="*/ 2 h 73"/>
                <a:gd name="T30" fmla="*/ 0 w 51"/>
                <a:gd name="T31" fmla="*/ 1 h 73"/>
                <a:gd name="T32" fmla="*/ 0 w 51"/>
                <a:gd name="T33" fmla="*/ 1 h 73"/>
                <a:gd name="T34" fmla="*/ 1 w 51"/>
                <a:gd name="T35" fmla="*/ 1 h 73"/>
                <a:gd name="T36" fmla="*/ 1 w 51"/>
                <a:gd name="T37" fmla="*/ 1 h 73"/>
                <a:gd name="T38" fmla="*/ 1 w 51"/>
                <a:gd name="T39" fmla="*/ 1 h 73"/>
                <a:gd name="T40" fmla="*/ 1 w 51"/>
                <a:gd name="T41" fmla="*/ 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" h="73">
                  <a:moveTo>
                    <a:pt x="45" y="21"/>
                  </a:moveTo>
                  <a:lnTo>
                    <a:pt x="48" y="0"/>
                  </a:lnTo>
                  <a:lnTo>
                    <a:pt x="46" y="0"/>
                  </a:lnTo>
                  <a:lnTo>
                    <a:pt x="43" y="1"/>
                  </a:lnTo>
                  <a:lnTo>
                    <a:pt x="38" y="4"/>
                  </a:lnTo>
                  <a:lnTo>
                    <a:pt x="31" y="7"/>
                  </a:lnTo>
                  <a:lnTo>
                    <a:pt x="23" y="13"/>
                  </a:lnTo>
                  <a:lnTo>
                    <a:pt x="16" y="19"/>
                  </a:lnTo>
                  <a:lnTo>
                    <a:pt x="8" y="28"/>
                  </a:lnTo>
                  <a:lnTo>
                    <a:pt x="0" y="38"/>
                  </a:lnTo>
                  <a:lnTo>
                    <a:pt x="3" y="49"/>
                  </a:lnTo>
                  <a:lnTo>
                    <a:pt x="3" y="73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2" y="64"/>
                  </a:lnTo>
                  <a:lnTo>
                    <a:pt x="19" y="58"/>
                  </a:lnTo>
                  <a:lnTo>
                    <a:pt x="26" y="52"/>
                  </a:lnTo>
                  <a:lnTo>
                    <a:pt x="34" y="46"/>
                  </a:lnTo>
                  <a:lnTo>
                    <a:pt x="42" y="43"/>
                  </a:lnTo>
                  <a:lnTo>
                    <a:pt x="51" y="41"/>
                  </a:lnTo>
                  <a:lnTo>
                    <a:pt x="45" y="21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4" name="Freeform 246"/>
            <p:cNvSpPr>
              <a:spLocks/>
            </p:cNvSpPr>
            <p:nvPr/>
          </p:nvSpPr>
          <p:spPr bwMode="auto">
            <a:xfrm>
              <a:off x="3859" y="2088"/>
              <a:ext cx="16" cy="20"/>
            </a:xfrm>
            <a:custGeom>
              <a:avLst/>
              <a:gdLst>
                <a:gd name="T0" fmla="*/ 0 w 33"/>
                <a:gd name="T1" fmla="*/ 0 h 41"/>
                <a:gd name="T2" fmla="*/ 0 w 33"/>
                <a:gd name="T3" fmla="*/ 0 h 41"/>
                <a:gd name="T4" fmla="*/ 0 w 33"/>
                <a:gd name="T5" fmla="*/ 0 h 41"/>
                <a:gd name="T6" fmla="*/ 0 w 33"/>
                <a:gd name="T7" fmla="*/ 0 h 41"/>
                <a:gd name="T8" fmla="*/ 0 w 33"/>
                <a:gd name="T9" fmla="*/ 0 h 41"/>
                <a:gd name="T10" fmla="*/ 0 w 33"/>
                <a:gd name="T11" fmla="*/ 0 h 41"/>
                <a:gd name="T12" fmla="*/ 0 w 33"/>
                <a:gd name="T13" fmla="*/ 0 h 41"/>
                <a:gd name="T14" fmla="*/ 0 w 33"/>
                <a:gd name="T15" fmla="*/ 0 h 41"/>
                <a:gd name="T16" fmla="*/ 0 w 33"/>
                <a:gd name="T17" fmla="*/ 0 h 41"/>
                <a:gd name="T18" fmla="*/ 0 w 33"/>
                <a:gd name="T19" fmla="*/ 0 h 41"/>
                <a:gd name="T20" fmla="*/ 0 w 33"/>
                <a:gd name="T21" fmla="*/ 0 h 41"/>
                <a:gd name="T22" fmla="*/ 0 w 33"/>
                <a:gd name="T23" fmla="*/ 0 h 41"/>
                <a:gd name="T24" fmla="*/ 0 w 33"/>
                <a:gd name="T25" fmla="*/ 0 h 41"/>
                <a:gd name="T26" fmla="*/ 0 w 33"/>
                <a:gd name="T27" fmla="*/ 0 h 41"/>
                <a:gd name="T28" fmla="*/ 0 w 33"/>
                <a:gd name="T29" fmla="*/ 0 h 41"/>
                <a:gd name="T30" fmla="*/ 1 w 33"/>
                <a:gd name="T31" fmla="*/ 0 h 41"/>
                <a:gd name="T32" fmla="*/ 0 w 33"/>
                <a:gd name="T33" fmla="*/ 0 h 41"/>
                <a:gd name="T34" fmla="*/ 0 w 33"/>
                <a:gd name="T35" fmla="*/ 0 h 41"/>
                <a:gd name="T36" fmla="*/ 0 w 33"/>
                <a:gd name="T37" fmla="*/ 0 h 41"/>
                <a:gd name="T38" fmla="*/ 0 w 33"/>
                <a:gd name="T39" fmla="*/ 0 h 41"/>
                <a:gd name="T40" fmla="*/ 0 w 33"/>
                <a:gd name="T41" fmla="*/ 0 h 41"/>
                <a:gd name="T42" fmla="*/ 0 w 33"/>
                <a:gd name="T43" fmla="*/ 0 h 41"/>
                <a:gd name="T44" fmla="*/ 0 w 33"/>
                <a:gd name="T45" fmla="*/ 1 h 41"/>
                <a:gd name="T46" fmla="*/ 0 w 33"/>
                <a:gd name="T47" fmla="*/ 1 h 41"/>
                <a:gd name="T48" fmla="*/ 0 w 33"/>
                <a:gd name="T49" fmla="*/ 1 h 41"/>
                <a:gd name="T50" fmla="*/ 0 w 33"/>
                <a:gd name="T51" fmla="*/ 1 h 41"/>
                <a:gd name="T52" fmla="*/ 0 w 33"/>
                <a:gd name="T53" fmla="*/ 1 h 41"/>
                <a:gd name="T54" fmla="*/ 0 w 33"/>
                <a:gd name="T55" fmla="*/ 1 h 41"/>
                <a:gd name="T56" fmla="*/ 0 w 33"/>
                <a:gd name="T57" fmla="*/ 0 h 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41">
                  <a:moveTo>
                    <a:pt x="2" y="30"/>
                  </a:moveTo>
                  <a:lnTo>
                    <a:pt x="0" y="27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4" y="18"/>
                  </a:lnTo>
                  <a:lnTo>
                    <a:pt x="6" y="13"/>
                  </a:lnTo>
                  <a:lnTo>
                    <a:pt x="13" y="7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6" y="3"/>
                  </a:lnTo>
                  <a:lnTo>
                    <a:pt x="28" y="4"/>
                  </a:lnTo>
                  <a:lnTo>
                    <a:pt x="31" y="3"/>
                  </a:lnTo>
                  <a:lnTo>
                    <a:pt x="30" y="11"/>
                  </a:lnTo>
                  <a:lnTo>
                    <a:pt x="33" y="16"/>
                  </a:lnTo>
                  <a:lnTo>
                    <a:pt x="31" y="16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1" y="27"/>
                  </a:lnTo>
                  <a:lnTo>
                    <a:pt x="14" y="33"/>
                  </a:lnTo>
                  <a:lnTo>
                    <a:pt x="5" y="41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0" y="39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5" name="Freeform 247"/>
            <p:cNvSpPr>
              <a:spLocks/>
            </p:cNvSpPr>
            <p:nvPr/>
          </p:nvSpPr>
          <p:spPr bwMode="auto">
            <a:xfrm>
              <a:off x="3684" y="2009"/>
              <a:ext cx="50" cy="38"/>
            </a:xfrm>
            <a:custGeom>
              <a:avLst/>
              <a:gdLst>
                <a:gd name="T0" fmla="*/ 2 w 102"/>
                <a:gd name="T1" fmla="*/ 2 h 76"/>
                <a:gd name="T2" fmla="*/ 3 w 102"/>
                <a:gd name="T3" fmla="*/ 2 h 76"/>
                <a:gd name="T4" fmla="*/ 3 w 102"/>
                <a:gd name="T5" fmla="*/ 2 h 76"/>
                <a:gd name="T6" fmla="*/ 3 w 102"/>
                <a:gd name="T7" fmla="*/ 2 h 76"/>
                <a:gd name="T8" fmla="*/ 2 w 102"/>
                <a:gd name="T9" fmla="*/ 1 h 76"/>
                <a:gd name="T10" fmla="*/ 2 w 102"/>
                <a:gd name="T11" fmla="*/ 1 h 76"/>
                <a:gd name="T12" fmla="*/ 2 w 102"/>
                <a:gd name="T13" fmla="*/ 1 h 76"/>
                <a:gd name="T14" fmla="*/ 1 w 102"/>
                <a:gd name="T15" fmla="*/ 1 h 76"/>
                <a:gd name="T16" fmla="*/ 1 w 102"/>
                <a:gd name="T17" fmla="*/ 1 h 76"/>
                <a:gd name="T18" fmla="*/ 0 w 102"/>
                <a:gd name="T19" fmla="*/ 0 h 76"/>
                <a:gd name="T20" fmla="*/ 0 w 102"/>
                <a:gd name="T21" fmla="*/ 1 h 76"/>
                <a:gd name="T22" fmla="*/ 0 w 102"/>
                <a:gd name="T23" fmla="*/ 1 h 76"/>
                <a:gd name="T24" fmla="*/ 0 w 102"/>
                <a:gd name="T25" fmla="*/ 1 h 76"/>
                <a:gd name="T26" fmla="*/ 0 w 102"/>
                <a:gd name="T27" fmla="*/ 1 h 76"/>
                <a:gd name="T28" fmla="*/ 0 w 102"/>
                <a:gd name="T29" fmla="*/ 1 h 76"/>
                <a:gd name="T30" fmla="*/ 0 w 102"/>
                <a:gd name="T31" fmla="*/ 2 h 76"/>
                <a:gd name="T32" fmla="*/ 1 w 102"/>
                <a:gd name="T33" fmla="*/ 2 h 76"/>
                <a:gd name="T34" fmla="*/ 1 w 102"/>
                <a:gd name="T35" fmla="*/ 2 h 76"/>
                <a:gd name="T36" fmla="*/ 1 w 102"/>
                <a:gd name="T37" fmla="*/ 3 h 76"/>
                <a:gd name="T38" fmla="*/ 2 w 102"/>
                <a:gd name="T39" fmla="*/ 3 h 76"/>
                <a:gd name="T40" fmla="*/ 2 w 102"/>
                <a:gd name="T41" fmla="*/ 2 h 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2" h="76">
                  <a:moveTo>
                    <a:pt x="80" y="55"/>
                  </a:moveTo>
                  <a:lnTo>
                    <a:pt x="102" y="44"/>
                  </a:lnTo>
                  <a:lnTo>
                    <a:pt x="100" y="43"/>
                  </a:lnTo>
                  <a:lnTo>
                    <a:pt x="97" y="38"/>
                  </a:lnTo>
                  <a:lnTo>
                    <a:pt x="90" y="32"/>
                  </a:lnTo>
                  <a:lnTo>
                    <a:pt x="82" y="26"/>
                  </a:lnTo>
                  <a:lnTo>
                    <a:pt x="72" y="17"/>
                  </a:lnTo>
                  <a:lnTo>
                    <a:pt x="60" y="11"/>
                  </a:lnTo>
                  <a:lnTo>
                    <a:pt x="46" y="5"/>
                  </a:lnTo>
                  <a:lnTo>
                    <a:pt x="30" y="0"/>
                  </a:lnTo>
                  <a:lnTo>
                    <a:pt x="22" y="11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6" y="32"/>
                  </a:lnTo>
                  <a:lnTo>
                    <a:pt x="25" y="38"/>
                  </a:lnTo>
                  <a:lnTo>
                    <a:pt x="37" y="45"/>
                  </a:lnTo>
                  <a:lnTo>
                    <a:pt x="47" y="54"/>
                  </a:lnTo>
                  <a:lnTo>
                    <a:pt x="58" y="65"/>
                  </a:lnTo>
                  <a:lnTo>
                    <a:pt x="67" y="76"/>
                  </a:lnTo>
                  <a:lnTo>
                    <a:pt x="80" y="55"/>
                  </a:lnTo>
                  <a:close/>
                </a:path>
              </a:pathLst>
            </a:custGeom>
            <a:solidFill>
              <a:srgbClr val="33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6" name="Freeform 248"/>
            <p:cNvSpPr>
              <a:spLocks/>
            </p:cNvSpPr>
            <p:nvPr/>
          </p:nvSpPr>
          <p:spPr bwMode="auto">
            <a:xfrm>
              <a:off x="3693" y="2014"/>
              <a:ext cx="31" cy="23"/>
            </a:xfrm>
            <a:custGeom>
              <a:avLst/>
              <a:gdLst>
                <a:gd name="T0" fmla="*/ 0 w 63"/>
                <a:gd name="T1" fmla="*/ 0 h 47"/>
                <a:gd name="T2" fmla="*/ 0 w 63"/>
                <a:gd name="T3" fmla="*/ 0 h 47"/>
                <a:gd name="T4" fmla="*/ 0 w 63"/>
                <a:gd name="T5" fmla="*/ 0 h 47"/>
                <a:gd name="T6" fmla="*/ 0 w 63"/>
                <a:gd name="T7" fmla="*/ 0 h 47"/>
                <a:gd name="T8" fmla="*/ 0 w 63"/>
                <a:gd name="T9" fmla="*/ 0 h 47"/>
                <a:gd name="T10" fmla="*/ 0 w 63"/>
                <a:gd name="T11" fmla="*/ 0 h 47"/>
                <a:gd name="T12" fmla="*/ 0 w 63"/>
                <a:gd name="T13" fmla="*/ 0 h 47"/>
                <a:gd name="T14" fmla="*/ 0 w 63"/>
                <a:gd name="T15" fmla="*/ 0 h 47"/>
                <a:gd name="T16" fmla="*/ 0 w 63"/>
                <a:gd name="T17" fmla="*/ 0 h 47"/>
                <a:gd name="T18" fmla="*/ 1 w 63"/>
                <a:gd name="T19" fmla="*/ 0 h 47"/>
                <a:gd name="T20" fmla="*/ 1 w 63"/>
                <a:gd name="T21" fmla="*/ 0 h 47"/>
                <a:gd name="T22" fmla="*/ 1 w 63"/>
                <a:gd name="T23" fmla="*/ 0 h 47"/>
                <a:gd name="T24" fmla="*/ 1 w 63"/>
                <a:gd name="T25" fmla="*/ 0 h 47"/>
                <a:gd name="T26" fmla="*/ 1 w 63"/>
                <a:gd name="T27" fmla="*/ 0 h 47"/>
                <a:gd name="T28" fmla="*/ 1 w 63"/>
                <a:gd name="T29" fmla="*/ 0 h 47"/>
                <a:gd name="T30" fmla="*/ 1 w 63"/>
                <a:gd name="T31" fmla="*/ 0 h 47"/>
                <a:gd name="T32" fmla="*/ 1 w 63"/>
                <a:gd name="T33" fmla="*/ 0 h 47"/>
                <a:gd name="T34" fmla="*/ 1 w 63"/>
                <a:gd name="T35" fmla="*/ 1 h 47"/>
                <a:gd name="T36" fmla="*/ 1 w 63"/>
                <a:gd name="T37" fmla="*/ 1 h 47"/>
                <a:gd name="T38" fmla="*/ 1 w 63"/>
                <a:gd name="T39" fmla="*/ 1 h 47"/>
                <a:gd name="T40" fmla="*/ 1 w 63"/>
                <a:gd name="T41" fmla="*/ 1 h 47"/>
                <a:gd name="T42" fmla="*/ 1 w 63"/>
                <a:gd name="T43" fmla="*/ 1 h 47"/>
                <a:gd name="T44" fmla="*/ 1 w 63"/>
                <a:gd name="T45" fmla="*/ 1 h 47"/>
                <a:gd name="T46" fmla="*/ 1 w 63"/>
                <a:gd name="T47" fmla="*/ 1 h 47"/>
                <a:gd name="T48" fmla="*/ 1 w 63"/>
                <a:gd name="T49" fmla="*/ 1 h 47"/>
                <a:gd name="T50" fmla="*/ 1 w 63"/>
                <a:gd name="T51" fmla="*/ 1 h 47"/>
                <a:gd name="T52" fmla="*/ 1 w 63"/>
                <a:gd name="T53" fmla="*/ 1 h 47"/>
                <a:gd name="T54" fmla="*/ 0 w 63"/>
                <a:gd name="T55" fmla="*/ 1 h 47"/>
                <a:gd name="T56" fmla="*/ 0 w 63"/>
                <a:gd name="T57" fmla="*/ 1 h 47"/>
                <a:gd name="T58" fmla="*/ 0 w 63"/>
                <a:gd name="T59" fmla="*/ 0 h 47"/>
                <a:gd name="T60" fmla="*/ 0 w 63"/>
                <a:gd name="T61" fmla="*/ 0 h 47"/>
                <a:gd name="T62" fmla="*/ 0 w 63"/>
                <a:gd name="T63" fmla="*/ 0 h 47"/>
                <a:gd name="T64" fmla="*/ 0 w 63"/>
                <a:gd name="T65" fmla="*/ 0 h 47"/>
                <a:gd name="T66" fmla="*/ 0 w 63"/>
                <a:gd name="T67" fmla="*/ 0 h 47"/>
                <a:gd name="T68" fmla="*/ 0 w 63"/>
                <a:gd name="T69" fmla="*/ 0 h 47"/>
                <a:gd name="T70" fmla="*/ 0 w 63"/>
                <a:gd name="T71" fmla="*/ 0 h 47"/>
                <a:gd name="T72" fmla="*/ 0 w 63"/>
                <a:gd name="T73" fmla="*/ 0 h 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3" h="47">
                  <a:moveTo>
                    <a:pt x="10" y="4"/>
                  </a:moveTo>
                  <a:lnTo>
                    <a:pt x="12" y="1"/>
                  </a:lnTo>
                  <a:lnTo>
                    <a:pt x="13" y="1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43" y="8"/>
                  </a:lnTo>
                  <a:lnTo>
                    <a:pt x="51" y="13"/>
                  </a:lnTo>
                  <a:lnTo>
                    <a:pt x="61" y="20"/>
                  </a:lnTo>
                  <a:lnTo>
                    <a:pt x="59" y="21"/>
                  </a:lnTo>
                  <a:lnTo>
                    <a:pt x="59" y="25"/>
                  </a:lnTo>
                  <a:lnTo>
                    <a:pt x="59" y="30"/>
                  </a:lnTo>
                  <a:lnTo>
                    <a:pt x="63" y="34"/>
                  </a:lnTo>
                  <a:lnTo>
                    <a:pt x="55" y="39"/>
                  </a:lnTo>
                  <a:lnTo>
                    <a:pt x="50" y="47"/>
                  </a:lnTo>
                  <a:lnTo>
                    <a:pt x="49" y="46"/>
                  </a:lnTo>
                  <a:lnTo>
                    <a:pt x="47" y="43"/>
                  </a:lnTo>
                  <a:lnTo>
                    <a:pt x="42" y="42"/>
                  </a:lnTo>
                  <a:lnTo>
                    <a:pt x="39" y="44"/>
                  </a:lnTo>
                  <a:lnTo>
                    <a:pt x="38" y="43"/>
                  </a:lnTo>
                  <a:lnTo>
                    <a:pt x="36" y="42"/>
                  </a:lnTo>
                  <a:lnTo>
                    <a:pt x="33" y="39"/>
                  </a:lnTo>
                  <a:lnTo>
                    <a:pt x="30" y="35"/>
                  </a:lnTo>
                  <a:lnTo>
                    <a:pt x="24" y="32"/>
                  </a:lnTo>
                  <a:lnTo>
                    <a:pt x="18" y="27"/>
                  </a:lnTo>
                  <a:lnTo>
                    <a:pt x="10" y="23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7" name="Freeform 249"/>
            <p:cNvSpPr>
              <a:spLocks/>
            </p:cNvSpPr>
            <p:nvPr/>
          </p:nvSpPr>
          <p:spPr bwMode="auto">
            <a:xfrm>
              <a:off x="3140" y="2201"/>
              <a:ext cx="542" cy="58"/>
            </a:xfrm>
            <a:custGeom>
              <a:avLst/>
              <a:gdLst>
                <a:gd name="T0" fmla="*/ 2 w 1085"/>
                <a:gd name="T1" fmla="*/ 1 h 115"/>
                <a:gd name="T2" fmla="*/ 0 w 1085"/>
                <a:gd name="T3" fmla="*/ 4 h 115"/>
                <a:gd name="T4" fmla="*/ 33 w 1085"/>
                <a:gd name="T5" fmla="*/ 4 h 115"/>
                <a:gd name="T6" fmla="*/ 30 w 1085"/>
                <a:gd name="T7" fmla="*/ 0 h 115"/>
                <a:gd name="T8" fmla="*/ 2 w 1085"/>
                <a:gd name="T9" fmla="*/ 1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5" h="115">
                  <a:moveTo>
                    <a:pt x="93" y="22"/>
                  </a:moveTo>
                  <a:lnTo>
                    <a:pt x="0" y="115"/>
                  </a:lnTo>
                  <a:lnTo>
                    <a:pt x="1085" y="115"/>
                  </a:lnTo>
                  <a:lnTo>
                    <a:pt x="971" y="0"/>
                  </a:lnTo>
                  <a:lnTo>
                    <a:pt x="93" y="2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8" name="Rectangle 250"/>
            <p:cNvSpPr>
              <a:spLocks noChangeArrowheads="1"/>
            </p:cNvSpPr>
            <p:nvPr/>
          </p:nvSpPr>
          <p:spPr bwMode="auto">
            <a:xfrm>
              <a:off x="3223" y="1784"/>
              <a:ext cx="171" cy="3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769" name="Freeform 251"/>
            <p:cNvSpPr>
              <a:spLocks/>
            </p:cNvSpPr>
            <p:nvPr/>
          </p:nvSpPr>
          <p:spPr bwMode="auto">
            <a:xfrm>
              <a:off x="3236" y="1795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2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2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0" name="Freeform 252"/>
            <p:cNvSpPr>
              <a:spLocks/>
            </p:cNvSpPr>
            <p:nvPr/>
          </p:nvSpPr>
          <p:spPr bwMode="auto">
            <a:xfrm>
              <a:off x="3268" y="1795"/>
              <a:ext cx="12" cy="13"/>
            </a:xfrm>
            <a:custGeom>
              <a:avLst/>
              <a:gdLst>
                <a:gd name="T0" fmla="*/ 0 w 26"/>
                <a:gd name="T1" fmla="*/ 1 h 25"/>
                <a:gd name="T2" fmla="*/ 0 w 26"/>
                <a:gd name="T3" fmla="*/ 1 h 25"/>
                <a:gd name="T4" fmla="*/ 0 w 26"/>
                <a:gd name="T5" fmla="*/ 1 h 25"/>
                <a:gd name="T6" fmla="*/ 0 w 26"/>
                <a:gd name="T7" fmla="*/ 1 h 25"/>
                <a:gd name="T8" fmla="*/ 0 w 26"/>
                <a:gd name="T9" fmla="*/ 1 h 25"/>
                <a:gd name="T10" fmla="*/ 0 w 26"/>
                <a:gd name="T11" fmla="*/ 1 h 25"/>
                <a:gd name="T12" fmla="*/ 0 w 26"/>
                <a:gd name="T13" fmla="*/ 1 h 25"/>
                <a:gd name="T14" fmla="*/ 0 w 26"/>
                <a:gd name="T15" fmla="*/ 1 h 25"/>
                <a:gd name="T16" fmla="*/ 0 w 26"/>
                <a:gd name="T17" fmla="*/ 1 h 25"/>
                <a:gd name="T18" fmla="*/ 0 w 26"/>
                <a:gd name="T19" fmla="*/ 1 h 25"/>
                <a:gd name="T20" fmla="*/ 0 w 26"/>
                <a:gd name="T21" fmla="*/ 1 h 25"/>
                <a:gd name="T22" fmla="*/ 0 w 26"/>
                <a:gd name="T23" fmla="*/ 1 h 25"/>
                <a:gd name="T24" fmla="*/ 0 w 26"/>
                <a:gd name="T25" fmla="*/ 0 h 25"/>
                <a:gd name="T26" fmla="*/ 0 w 26"/>
                <a:gd name="T27" fmla="*/ 1 h 25"/>
                <a:gd name="T28" fmla="*/ 0 w 26"/>
                <a:gd name="T29" fmla="*/ 1 h 25"/>
                <a:gd name="T30" fmla="*/ 0 w 26"/>
                <a:gd name="T31" fmla="*/ 1 h 25"/>
                <a:gd name="T32" fmla="*/ 0 w 26"/>
                <a:gd name="T33" fmla="*/ 1 h 25"/>
                <a:gd name="T34" fmla="*/ 0 w 26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0" y="12"/>
                  </a:moveTo>
                  <a:lnTo>
                    <a:pt x="2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8" y="24"/>
                  </a:lnTo>
                  <a:lnTo>
                    <a:pt x="22" y="22"/>
                  </a:lnTo>
                  <a:lnTo>
                    <a:pt x="25" y="17"/>
                  </a:lnTo>
                  <a:lnTo>
                    <a:pt x="26" y="12"/>
                  </a:lnTo>
                  <a:lnTo>
                    <a:pt x="25" y="8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1" name="Freeform 253"/>
            <p:cNvSpPr>
              <a:spLocks/>
            </p:cNvSpPr>
            <p:nvPr/>
          </p:nvSpPr>
          <p:spPr bwMode="auto">
            <a:xfrm>
              <a:off x="3301" y="1795"/>
              <a:ext cx="12" cy="13"/>
            </a:xfrm>
            <a:custGeom>
              <a:avLst/>
              <a:gdLst>
                <a:gd name="T0" fmla="*/ 0 w 25"/>
                <a:gd name="T1" fmla="*/ 1 h 25"/>
                <a:gd name="T2" fmla="*/ 0 w 25"/>
                <a:gd name="T3" fmla="*/ 1 h 25"/>
                <a:gd name="T4" fmla="*/ 0 w 25"/>
                <a:gd name="T5" fmla="*/ 1 h 25"/>
                <a:gd name="T6" fmla="*/ 0 w 25"/>
                <a:gd name="T7" fmla="*/ 1 h 25"/>
                <a:gd name="T8" fmla="*/ 0 w 25"/>
                <a:gd name="T9" fmla="*/ 1 h 25"/>
                <a:gd name="T10" fmla="*/ 0 w 25"/>
                <a:gd name="T11" fmla="*/ 1 h 25"/>
                <a:gd name="T12" fmla="*/ 0 w 25"/>
                <a:gd name="T13" fmla="*/ 1 h 25"/>
                <a:gd name="T14" fmla="*/ 0 w 25"/>
                <a:gd name="T15" fmla="*/ 1 h 25"/>
                <a:gd name="T16" fmla="*/ 0 w 25"/>
                <a:gd name="T17" fmla="*/ 1 h 25"/>
                <a:gd name="T18" fmla="*/ 0 w 25"/>
                <a:gd name="T19" fmla="*/ 1 h 25"/>
                <a:gd name="T20" fmla="*/ 0 w 25"/>
                <a:gd name="T21" fmla="*/ 1 h 25"/>
                <a:gd name="T22" fmla="*/ 0 w 25"/>
                <a:gd name="T23" fmla="*/ 1 h 25"/>
                <a:gd name="T24" fmla="*/ 0 w 25"/>
                <a:gd name="T25" fmla="*/ 0 h 25"/>
                <a:gd name="T26" fmla="*/ 0 w 25"/>
                <a:gd name="T27" fmla="*/ 1 h 25"/>
                <a:gd name="T28" fmla="*/ 0 w 25"/>
                <a:gd name="T29" fmla="*/ 1 h 25"/>
                <a:gd name="T30" fmla="*/ 0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2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2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2" name="Freeform 254"/>
            <p:cNvSpPr>
              <a:spLocks/>
            </p:cNvSpPr>
            <p:nvPr/>
          </p:nvSpPr>
          <p:spPr bwMode="auto">
            <a:xfrm>
              <a:off x="3333" y="1795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2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2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3" name="Freeform 255"/>
            <p:cNvSpPr>
              <a:spLocks/>
            </p:cNvSpPr>
            <p:nvPr/>
          </p:nvSpPr>
          <p:spPr bwMode="auto">
            <a:xfrm>
              <a:off x="3366" y="1795"/>
              <a:ext cx="13" cy="13"/>
            </a:xfrm>
            <a:custGeom>
              <a:avLst/>
              <a:gdLst>
                <a:gd name="T0" fmla="*/ 0 w 27"/>
                <a:gd name="T1" fmla="*/ 1 h 25"/>
                <a:gd name="T2" fmla="*/ 0 w 27"/>
                <a:gd name="T3" fmla="*/ 1 h 25"/>
                <a:gd name="T4" fmla="*/ 0 w 27"/>
                <a:gd name="T5" fmla="*/ 1 h 25"/>
                <a:gd name="T6" fmla="*/ 0 w 27"/>
                <a:gd name="T7" fmla="*/ 1 h 25"/>
                <a:gd name="T8" fmla="*/ 0 w 27"/>
                <a:gd name="T9" fmla="*/ 1 h 25"/>
                <a:gd name="T10" fmla="*/ 0 w 27"/>
                <a:gd name="T11" fmla="*/ 1 h 25"/>
                <a:gd name="T12" fmla="*/ 0 w 27"/>
                <a:gd name="T13" fmla="*/ 1 h 25"/>
                <a:gd name="T14" fmla="*/ 0 w 27"/>
                <a:gd name="T15" fmla="*/ 1 h 25"/>
                <a:gd name="T16" fmla="*/ 0 w 27"/>
                <a:gd name="T17" fmla="*/ 1 h 25"/>
                <a:gd name="T18" fmla="*/ 0 w 27"/>
                <a:gd name="T19" fmla="*/ 1 h 25"/>
                <a:gd name="T20" fmla="*/ 0 w 27"/>
                <a:gd name="T21" fmla="*/ 1 h 25"/>
                <a:gd name="T22" fmla="*/ 0 w 27"/>
                <a:gd name="T23" fmla="*/ 1 h 25"/>
                <a:gd name="T24" fmla="*/ 0 w 27"/>
                <a:gd name="T25" fmla="*/ 0 h 25"/>
                <a:gd name="T26" fmla="*/ 0 w 27"/>
                <a:gd name="T27" fmla="*/ 1 h 25"/>
                <a:gd name="T28" fmla="*/ 0 w 27"/>
                <a:gd name="T29" fmla="*/ 1 h 25"/>
                <a:gd name="T30" fmla="*/ 0 w 27"/>
                <a:gd name="T31" fmla="*/ 1 h 25"/>
                <a:gd name="T32" fmla="*/ 0 w 27"/>
                <a:gd name="T33" fmla="*/ 1 h 25"/>
                <a:gd name="T34" fmla="*/ 0 w 27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5">
                  <a:moveTo>
                    <a:pt x="0" y="12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4" y="25"/>
                  </a:lnTo>
                  <a:lnTo>
                    <a:pt x="19" y="24"/>
                  </a:lnTo>
                  <a:lnTo>
                    <a:pt x="23" y="22"/>
                  </a:lnTo>
                  <a:lnTo>
                    <a:pt x="26" y="17"/>
                  </a:lnTo>
                  <a:lnTo>
                    <a:pt x="27" y="12"/>
                  </a:lnTo>
                  <a:lnTo>
                    <a:pt x="26" y="8"/>
                  </a:lnTo>
                  <a:lnTo>
                    <a:pt x="23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4" name="Rectangle 256"/>
            <p:cNvSpPr>
              <a:spLocks noChangeArrowheads="1"/>
            </p:cNvSpPr>
            <p:nvPr/>
          </p:nvSpPr>
          <p:spPr bwMode="auto">
            <a:xfrm>
              <a:off x="3195" y="1827"/>
              <a:ext cx="227" cy="26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775" name="Rectangle 257"/>
            <p:cNvSpPr>
              <a:spLocks noChangeArrowheads="1"/>
            </p:cNvSpPr>
            <p:nvPr/>
          </p:nvSpPr>
          <p:spPr bwMode="auto">
            <a:xfrm>
              <a:off x="3195" y="1813"/>
              <a:ext cx="227" cy="1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776" name="Freeform 258"/>
            <p:cNvSpPr>
              <a:spLocks/>
            </p:cNvSpPr>
            <p:nvPr/>
          </p:nvSpPr>
          <p:spPr bwMode="auto">
            <a:xfrm>
              <a:off x="3637" y="1924"/>
              <a:ext cx="24" cy="154"/>
            </a:xfrm>
            <a:custGeom>
              <a:avLst/>
              <a:gdLst>
                <a:gd name="T0" fmla="*/ 0 w 47"/>
                <a:gd name="T1" fmla="*/ 0 h 308"/>
                <a:gd name="T2" fmla="*/ 1 w 47"/>
                <a:gd name="T3" fmla="*/ 10 h 308"/>
                <a:gd name="T4" fmla="*/ 2 w 47"/>
                <a:gd name="T5" fmla="*/ 10 h 308"/>
                <a:gd name="T6" fmla="*/ 2 w 47"/>
                <a:gd name="T7" fmla="*/ 3 h 308"/>
                <a:gd name="T8" fmla="*/ 0 w 47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308">
                  <a:moveTo>
                    <a:pt x="0" y="0"/>
                  </a:moveTo>
                  <a:lnTo>
                    <a:pt x="8" y="308"/>
                  </a:lnTo>
                  <a:lnTo>
                    <a:pt x="47" y="304"/>
                  </a:lnTo>
                  <a:lnTo>
                    <a:pt x="40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7" name="Freeform 259"/>
            <p:cNvSpPr>
              <a:spLocks/>
            </p:cNvSpPr>
            <p:nvPr/>
          </p:nvSpPr>
          <p:spPr bwMode="auto">
            <a:xfrm>
              <a:off x="3658" y="1960"/>
              <a:ext cx="66" cy="117"/>
            </a:xfrm>
            <a:custGeom>
              <a:avLst/>
              <a:gdLst>
                <a:gd name="T0" fmla="*/ 0 w 133"/>
                <a:gd name="T1" fmla="*/ 0 h 234"/>
                <a:gd name="T2" fmla="*/ 0 w 133"/>
                <a:gd name="T3" fmla="*/ 8 h 234"/>
                <a:gd name="T4" fmla="*/ 4 w 133"/>
                <a:gd name="T5" fmla="*/ 7 h 234"/>
                <a:gd name="T6" fmla="*/ 0 w 133"/>
                <a:gd name="T7" fmla="*/ 0 h 23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3" h="234">
                  <a:moveTo>
                    <a:pt x="0" y="0"/>
                  </a:moveTo>
                  <a:lnTo>
                    <a:pt x="7" y="234"/>
                  </a:lnTo>
                  <a:lnTo>
                    <a:pt x="133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8" name="Freeform 260"/>
            <p:cNvSpPr>
              <a:spLocks/>
            </p:cNvSpPr>
            <p:nvPr/>
          </p:nvSpPr>
          <p:spPr bwMode="auto">
            <a:xfrm>
              <a:off x="3167" y="1840"/>
              <a:ext cx="482" cy="377"/>
            </a:xfrm>
            <a:custGeom>
              <a:avLst/>
              <a:gdLst>
                <a:gd name="T0" fmla="*/ 0 w 964"/>
                <a:gd name="T1" fmla="*/ 0 h 753"/>
                <a:gd name="T2" fmla="*/ 31 w 964"/>
                <a:gd name="T3" fmla="*/ 0 h 753"/>
                <a:gd name="T4" fmla="*/ 30 w 964"/>
                <a:gd name="T5" fmla="*/ 24 h 753"/>
                <a:gd name="T6" fmla="*/ 1 w 964"/>
                <a:gd name="T7" fmla="*/ 24 h 753"/>
                <a:gd name="T8" fmla="*/ 0 w 964"/>
                <a:gd name="T9" fmla="*/ 0 h 7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4" h="753">
                  <a:moveTo>
                    <a:pt x="0" y="0"/>
                  </a:moveTo>
                  <a:lnTo>
                    <a:pt x="964" y="0"/>
                  </a:lnTo>
                  <a:lnTo>
                    <a:pt x="943" y="753"/>
                  </a:lnTo>
                  <a:lnTo>
                    <a:pt x="3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A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79" name="Freeform 261"/>
            <p:cNvSpPr>
              <a:spLocks/>
            </p:cNvSpPr>
            <p:nvPr/>
          </p:nvSpPr>
          <p:spPr bwMode="auto">
            <a:xfrm>
              <a:off x="3211" y="1853"/>
              <a:ext cx="193" cy="194"/>
            </a:xfrm>
            <a:custGeom>
              <a:avLst/>
              <a:gdLst>
                <a:gd name="T0" fmla="*/ 2 w 387"/>
                <a:gd name="T1" fmla="*/ 12 h 387"/>
                <a:gd name="T2" fmla="*/ 4 w 387"/>
                <a:gd name="T3" fmla="*/ 11 h 387"/>
                <a:gd name="T4" fmla="*/ 4 w 387"/>
                <a:gd name="T5" fmla="*/ 11 h 387"/>
                <a:gd name="T6" fmla="*/ 4 w 387"/>
                <a:gd name="T7" fmla="*/ 11 h 387"/>
                <a:gd name="T8" fmla="*/ 5 w 387"/>
                <a:gd name="T9" fmla="*/ 13 h 387"/>
                <a:gd name="T10" fmla="*/ 6 w 387"/>
                <a:gd name="T11" fmla="*/ 13 h 387"/>
                <a:gd name="T12" fmla="*/ 6 w 387"/>
                <a:gd name="T13" fmla="*/ 11 h 387"/>
                <a:gd name="T14" fmla="*/ 7 w 387"/>
                <a:gd name="T15" fmla="*/ 11 h 387"/>
                <a:gd name="T16" fmla="*/ 8 w 387"/>
                <a:gd name="T17" fmla="*/ 12 h 387"/>
                <a:gd name="T18" fmla="*/ 8 w 387"/>
                <a:gd name="T19" fmla="*/ 10 h 387"/>
                <a:gd name="T20" fmla="*/ 9 w 387"/>
                <a:gd name="T21" fmla="*/ 10 h 387"/>
                <a:gd name="T22" fmla="*/ 11 w 387"/>
                <a:gd name="T23" fmla="*/ 10 h 387"/>
                <a:gd name="T24" fmla="*/ 11 w 387"/>
                <a:gd name="T25" fmla="*/ 9 h 387"/>
                <a:gd name="T26" fmla="*/ 10 w 387"/>
                <a:gd name="T27" fmla="*/ 8 h 387"/>
                <a:gd name="T28" fmla="*/ 10 w 387"/>
                <a:gd name="T29" fmla="*/ 8 h 387"/>
                <a:gd name="T30" fmla="*/ 10 w 387"/>
                <a:gd name="T31" fmla="*/ 7 h 387"/>
                <a:gd name="T32" fmla="*/ 12 w 387"/>
                <a:gd name="T33" fmla="*/ 7 h 387"/>
                <a:gd name="T34" fmla="*/ 10 w 387"/>
                <a:gd name="T35" fmla="*/ 6 h 387"/>
                <a:gd name="T36" fmla="*/ 10 w 387"/>
                <a:gd name="T37" fmla="*/ 5 h 387"/>
                <a:gd name="T38" fmla="*/ 11 w 387"/>
                <a:gd name="T39" fmla="*/ 4 h 387"/>
                <a:gd name="T40" fmla="*/ 11 w 387"/>
                <a:gd name="T41" fmla="*/ 3 h 387"/>
                <a:gd name="T42" fmla="*/ 9 w 387"/>
                <a:gd name="T43" fmla="*/ 3 h 387"/>
                <a:gd name="T44" fmla="*/ 9 w 387"/>
                <a:gd name="T45" fmla="*/ 2 h 387"/>
                <a:gd name="T46" fmla="*/ 9 w 387"/>
                <a:gd name="T47" fmla="*/ 1 h 387"/>
                <a:gd name="T48" fmla="*/ 7 w 387"/>
                <a:gd name="T49" fmla="*/ 2 h 387"/>
                <a:gd name="T50" fmla="*/ 7 w 387"/>
                <a:gd name="T51" fmla="*/ 2 h 387"/>
                <a:gd name="T52" fmla="*/ 7 w 387"/>
                <a:gd name="T53" fmla="*/ 2 h 387"/>
                <a:gd name="T54" fmla="*/ 6 w 387"/>
                <a:gd name="T55" fmla="*/ 0 h 387"/>
                <a:gd name="T56" fmla="*/ 5 w 387"/>
                <a:gd name="T57" fmla="*/ 0 h 387"/>
                <a:gd name="T58" fmla="*/ 4 w 387"/>
                <a:gd name="T59" fmla="*/ 2 h 387"/>
                <a:gd name="T60" fmla="*/ 3 w 387"/>
                <a:gd name="T61" fmla="*/ 1 h 387"/>
                <a:gd name="T62" fmla="*/ 3 w 387"/>
                <a:gd name="T63" fmla="*/ 1 h 387"/>
                <a:gd name="T64" fmla="*/ 2 w 387"/>
                <a:gd name="T65" fmla="*/ 3 h 387"/>
                <a:gd name="T66" fmla="*/ 2 w 387"/>
                <a:gd name="T67" fmla="*/ 3 h 387"/>
                <a:gd name="T68" fmla="*/ 0 w 387"/>
                <a:gd name="T69" fmla="*/ 3 h 387"/>
                <a:gd name="T70" fmla="*/ 1 w 387"/>
                <a:gd name="T71" fmla="*/ 5 h 387"/>
                <a:gd name="T72" fmla="*/ 1 w 387"/>
                <a:gd name="T73" fmla="*/ 5 h 387"/>
                <a:gd name="T74" fmla="*/ 1 w 387"/>
                <a:gd name="T75" fmla="*/ 5 h 387"/>
                <a:gd name="T76" fmla="*/ 0 w 387"/>
                <a:gd name="T77" fmla="*/ 6 h 387"/>
                <a:gd name="T78" fmla="*/ 0 w 387"/>
                <a:gd name="T79" fmla="*/ 6 h 387"/>
                <a:gd name="T80" fmla="*/ 1 w 387"/>
                <a:gd name="T81" fmla="*/ 7 h 387"/>
                <a:gd name="T82" fmla="*/ 1 w 387"/>
                <a:gd name="T83" fmla="*/ 8 h 387"/>
                <a:gd name="T84" fmla="*/ 0 w 387"/>
                <a:gd name="T85" fmla="*/ 9 h 387"/>
                <a:gd name="T86" fmla="*/ 2 w 387"/>
                <a:gd name="T87" fmla="*/ 9 h 387"/>
                <a:gd name="T88" fmla="*/ 2 w 387"/>
                <a:gd name="T89" fmla="*/ 10 h 38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87" h="387">
                  <a:moveTo>
                    <a:pt x="80" y="349"/>
                  </a:moveTo>
                  <a:lnTo>
                    <a:pt x="86" y="354"/>
                  </a:lnTo>
                  <a:lnTo>
                    <a:pt x="91" y="357"/>
                  </a:lnTo>
                  <a:lnTo>
                    <a:pt x="97" y="361"/>
                  </a:lnTo>
                  <a:lnTo>
                    <a:pt x="104" y="364"/>
                  </a:lnTo>
                  <a:lnTo>
                    <a:pt x="133" y="335"/>
                  </a:lnTo>
                  <a:lnTo>
                    <a:pt x="136" y="337"/>
                  </a:lnTo>
                  <a:lnTo>
                    <a:pt x="140" y="339"/>
                  </a:lnTo>
                  <a:lnTo>
                    <a:pt x="143" y="340"/>
                  </a:lnTo>
                  <a:lnTo>
                    <a:pt x="148" y="341"/>
                  </a:lnTo>
                  <a:lnTo>
                    <a:pt x="152" y="342"/>
                  </a:lnTo>
                  <a:lnTo>
                    <a:pt x="156" y="343"/>
                  </a:lnTo>
                  <a:lnTo>
                    <a:pt x="159" y="345"/>
                  </a:lnTo>
                  <a:lnTo>
                    <a:pt x="164" y="346"/>
                  </a:lnTo>
                  <a:lnTo>
                    <a:pt x="172" y="386"/>
                  </a:lnTo>
                  <a:lnTo>
                    <a:pt x="179" y="387"/>
                  </a:lnTo>
                  <a:lnTo>
                    <a:pt x="187" y="387"/>
                  </a:lnTo>
                  <a:lnTo>
                    <a:pt x="194" y="387"/>
                  </a:lnTo>
                  <a:lnTo>
                    <a:pt x="201" y="387"/>
                  </a:lnTo>
                  <a:lnTo>
                    <a:pt x="212" y="347"/>
                  </a:lnTo>
                  <a:lnTo>
                    <a:pt x="220" y="346"/>
                  </a:lnTo>
                  <a:lnTo>
                    <a:pt x="228" y="345"/>
                  </a:lnTo>
                  <a:lnTo>
                    <a:pt x="236" y="342"/>
                  </a:lnTo>
                  <a:lnTo>
                    <a:pt x="243" y="340"/>
                  </a:lnTo>
                  <a:lnTo>
                    <a:pt x="271" y="371"/>
                  </a:lnTo>
                  <a:lnTo>
                    <a:pt x="278" y="368"/>
                  </a:lnTo>
                  <a:lnTo>
                    <a:pt x="284" y="364"/>
                  </a:lnTo>
                  <a:lnTo>
                    <a:pt x="291" y="361"/>
                  </a:lnTo>
                  <a:lnTo>
                    <a:pt x="296" y="357"/>
                  </a:lnTo>
                  <a:lnTo>
                    <a:pt x="287" y="317"/>
                  </a:lnTo>
                  <a:lnTo>
                    <a:pt x="293" y="312"/>
                  </a:lnTo>
                  <a:lnTo>
                    <a:pt x="299" y="307"/>
                  </a:lnTo>
                  <a:lnTo>
                    <a:pt x="304" y="301"/>
                  </a:lnTo>
                  <a:lnTo>
                    <a:pt x="310" y="295"/>
                  </a:lnTo>
                  <a:lnTo>
                    <a:pt x="351" y="308"/>
                  </a:lnTo>
                  <a:lnTo>
                    <a:pt x="354" y="302"/>
                  </a:lnTo>
                  <a:lnTo>
                    <a:pt x="359" y="296"/>
                  </a:lnTo>
                  <a:lnTo>
                    <a:pt x="362" y="290"/>
                  </a:lnTo>
                  <a:lnTo>
                    <a:pt x="366" y="284"/>
                  </a:lnTo>
                  <a:lnTo>
                    <a:pt x="337" y="255"/>
                  </a:lnTo>
                  <a:lnTo>
                    <a:pt x="338" y="250"/>
                  </a:lnTo>
                  <a:lnTo>
                    <a:pt x="340" y="247"/>
                  </a:lnTo>
                  <a:lnTo>
                    <a:pt x="341" y="243"/>
                  </a:lnTo>
                  <a:lnTo>
                    <a:pt x="342" y="239"/>
                  </a:lnTo>
                  <a:lnTo>
                    <a:pt x="344" y="235"/>
                  </a:lnTo>
                  <a:lnTo>
                    <a:pt x="345" y="230"/>
                  </a:lnTo>
                  <a:lnTo>
                    <a:pt x="345" y="227"/>
                  </a:lnTo>
                  <a:lnTo>
                    <a:pt x="346" y="222"/>
                  </a:lnTo>
                  <a:lnTo>
                    <a:pt x="386" y="214"/>
                  </a:lnTo>
                  <a:lnTo>
                    <a:pt x="387" y="207"/>
                  </a:lnTo>
                  <a:lnTo>
                    <a:pt x="387" y="201"/>
                  </a:lnTo>
                  <a:lnTo>
                    <a:pt x="387" y="194"/>
                  </a:lnTo>
                  <a:lnTo>
                    <a:pt x="387" y="186"/>
                  </a:lnTo>
                  <a:lnTo>
                    <a:pt x="348" y="174"/>
                  </a:lnTo>
                  <a:lnTo>
                    <a:pt x="347" y="166"/>
                  </a:lnTo>
                  <a:lnTo>
                    <a:pt x="345" y="158"/>
                  </a:lnTo>
                  <a:lnTo>
                    <a:pt x="342" y="151"/>
                  </a:lnTo>
                  <a:lnTo>
                    <a:pt x="340" y="143"/>
                  </a:lnTo>
                  <a:lnTo>
                    <a:pt x="371" y="115"/>
                  </a:lnTo>
                  <a:lnTo>
                    <a:pt x="369" y="108"/>
                  </a:lnTo>
                  <a:lnTo>
                    <a:pt x="366" y="103"/>
                  </a:lnTo>
                  <a:lnTo>
                    <a:pt x="362" y="96"/>
                  </a:lnTo>
                  <a:lnTo>
                    <a:pt x="359" y="90"/>
                  </a:lnTo>
                  <a:lnTo>
                    <a:pt x="318" y="100"/>
                  </a:lnTo>
                  <a:lnTo>
                    <a:pt x="313" y="93"/>
                  </a:lnTo>
                  <a:lnTo>
                    <a:pt x="308" y="88"/>
                  </a:lnTo>
                  <a:lnTo>
                    <a:pt x="302" y="82"/>
                  </a:lnTo>
                  <a:lnTo>
                    <a:pt x="295" y="76"/>
                  </a:lnTo>
                  <a:lnTo>
                    <a:pt x="309" y="37"/>
                  </a:lnTo>
                  <a:lnTo>
                    <a:pt x="303" y="32"/>
                  </a:lnTo>
                  <a:lnTo>
                    <a:pt x="298" y="29"/>
                  </a:lnTo>
                  <a:lnTo>
                    <a:pt x="291" y="25"/>
                  </a:lnTo>
                  <a:lnTo>
                    <a:pt x="285" y="23"/>
                  </a:lnTo>
                  <a:lnTo>
                    <a:pt x="255" y="50"/>
                  </a:lnTo>
                  <a:lnTo>
                    <a:pt x="251" y="48"/>
                  </a:lnTo>
                  <a:lnTo>
                    <a:pt x="247" y="47"/>
                  </a:lnTo>
                  <a:lnTo>
                    <a:pt x="243" y="46"/>
                  </a:lnTo>
                  <a:lnTo>
                    <a:pt x="239" y="45"/>
                  </a:lnTo>
                  <a:lnTo>
                    <a:pt x="235" y="44"/>
                  </a:lnTo>
                  <a:lnTo>
                    <a:pt x="232" y="43"/>
                  </a:lnTo>
                  <a:lnTo>
                    <a:pt x="227" y="41"/>
                  </a:lnTo>
                  <a:lnTo>
                    <a:pt x="224" y="40"/>
                  </a:lnTo>
                  <a:lnTo>
                    <a:pt x="215" y="1"/>
                  </a:lnTo>
                  <a:lnTo>
                    <a:pt x="208" y="0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7" y="0"/>
                  </a:lnTo>
                  <a:lnTo>
                    <a:pt x="175" y="38"/>
                  </a:lnTo>
                  <a:lnTo>
                    <a:pt x="167" y="40"/>
                  </a:lnTo>
                  <a:lnTo>
                    <a:pt x="159" y="41"/>
                  </a:lnTo>
                  <a:lnTo>
                    <a:pt x="151" y="44"/>
                  </a:lnTo>
                  <a:lnTo>
                    <a:pt x="143" y="46"/>
                  </a:lnTo>
                  <a:lnTo>
                    <a:pt x="116" y="16"/>
                  </a:lnTo>
                  <a:lnTo>
                    <a:pt x="110" y="18"/>
                  </a:lnTo>
                  <a:lnTo>
                    <a:pt x="104" y="22"/>
                  </a:lnTo>
                  <a:lnTo>
                    <a:pt x="97" y="25"/>
                  </a:lnTo>
                  <a:lnTo>
                    <a:pt x="91" y="29"/>
                  </a:lnTo>
                  <a:lnTo>
                    <a:pt x="102" y="68"/>
                  </a:lnTo>
                  <a:lnTo>
                    <a:pt x="95" y="74"/>
                  </a:lnTo>
                  <a:lnTo>
                    <a:pt x="89" y="79"/>
                  </a:lnTo>
                  <a:lnTo>
                    <a:pt x="83" y="85"/>
                  </a:lnTo>
                  <a:lnTo>
                    <a:pt x="77" y="91"/>
                  </a:lnTo>
                  <a:lnTo>
                    <a:pt x="38" y="78"/>
                  </a:lnTo>
                  <a:lnTo>
                    <a:pt x="34" y="84"/>
                  </a:lnTo>
                  <a:lnTo>
                    <a:pt x="30" y="90"/>
                  </a:lnTo>
                  <a:lnTo>
                    <a:pt x="27" y="96"/>
                  </a:lnTo>
                  <a:lnTo>
                    <a:pt x="23" y="101"/>
                  </a:lnTo>
                  <a:lnTo>
                    <a:pt x="52" y="131"/>
                  </a:lnTo>
                  <a:lnTo>
                    <a:pt x="51" y="136"/>
                  </a:lnTo>
                  <a:lnTo>
                    <a:pt x="49" y="139"/>
                  </a:lnTo>
                  <a:lnTo>
                    <a:pt x="48" y="143"/>
                  </a:lnTo>
                  <a:lnTo>
                    <a:pt x="46" y="147"/>
                  </a:lnTo>
                  <a:lnTo>
                    <a:pt x="45" y="151"/>
                  </a:lnTo>
                  <a:lnTo>
                    <a:pt x="44" y="154"/>
                  </a:lnTo>
                  <a:lnTo>
                    <a:pt x="43" y="159"/>
                  </a:lnTo>
                  <a:lnTo>
                    <a:pt x="42" y="162"/>
                  </a:lnTo>
                  <a:lnTo>
                    <a:pt x="1" y="172"/>
                  </a:lnTo>
                  <a:lnTo>
                    <a:pt x="0" y="179"/>
                  </a:lnTo>
                  <a:lnTo>
                    <a:pt x="0" y="186"/>
                  </a:lnTo>
                  <a:lnTo>
                    <a:pt x="0" y="192"/>
                  </a:lnTo>
                  <a:lnTo>
                    <a:pt x="0" y="199"/>
                  </a:lnTo>
                  <a:lnTo>
                    <a:pt x="41" y="211"/>
                  </a:lnTo>
                  <a:lnTo>
                    <a:pt x="42" y="219"/>
                  </a:lnTo>
                  <a:lnTo>
                    <a:pt x="43" y="227"/>
                  </a:lnTo>
                  <a:lnTo>
                    <a:pt x="45" y="235"/>
                  </a:lnTo>
                  <a:lnTo>
                    <a:pt x="48" y="243"/>
                  </a:lnTo>
                  <a:lnTo>
                    <a:pt x="16" y="271"/>
                  </a:lnTo>
                  <a:lnTo>
                    <a:pt x="20" y="278"/>
                  </a:lnTo>
                  <a:lnTo>
                    <a:pt x="23" y="284"/>
                  </a:lnTo>
                  <a:lnTo>
                    <a:pt x="27" y="290"/>
                  </a:lnTo>
                  <a:lnTo>
                    <a:pt x="30" y="296"/>
                  </a:lnTo>
                  <a:lnTo>
                    <a:pt x="71" y="286"/>
                  </a:lnTo>
                  <a:lnTo>
                    <a:pt x="75" y="293"/>
                  </a:lnTo>
                  <a:lnTo>
                    <a:pt x="81" y="298"/>
                  </a:lnTo>
                  <a:lnTo>
                    <a:pt x="87" y="304"/>
                  </a:lnTo>
                  <a:lnTo>
                    <a:pt x="92" y="310"/>
                  </a:lnTo>
                  <a:lnTo>
                    <a:pt x="80" y="349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0" name="Freeform 262"/>
            <p:cNvSpPr>
              <a:spLocks/>
            </p:cNvSpPr>
            <p:nvPr/>
          </p:nvSpPr>
          <p:spPr bwMode="auto">
            <a:xfrm>
              <a:off x="3243" y="1885"/>
              <a:ext cx="128" cy="129"/>
            </a:xfrm>
            <a:custGeom>
              <a:avLst/>
              <a:gdLst>
                <a:gd name="T0" fmla="*/ 1 w 256"/>
                <a:gd name="T1" fmla="*/ 3 h 257"/>
                <a:gd name="T2" fmla="*/ 0 w 256"/>
                <a:gd name="T3" fmla="*/ 4 h 257"/>
                <a:gd name="T4" fmla="*/ 0 w 256"/>
                <a:gd name="T5" fmla="*/ 5 h 257"/>
                <a:gd name="T6" fmla="*/ 1 w 256"/>
                <a:gd name="T7" fmla="*/ 6 h 257"/>
                <a:gd name="T8" fmla="*/ 1 w 256"/>
                <a:gd name="T9" fmla="*/ 6 h 257"/>
                <a:gd name="T10" fmla="*/ 1 w 256"/>
                <a:gd name="T11" fmla="*/ 7 h 257"/>
                <a:gd name="T12" fmla="*/ 2 w 256"/>
                <a:gd name="T13" fmla="*/ 8 h 257"/>
                <a:gd name="T14" fmla="*/ 3 w 256"/>
                <a:gd name="T15" fmla="*/ 8 h 257"/>
                <a:gd name="T16" fmla="*/ 3 w 256"/>
                <a:gd name="T17" fmla="*/ 8 h 257"/>
                <a:gd name="T18" fmla="*/ 4 w 256"/>
                <a:gd name="T19" fmla="*/ 9 h 257"/>
                <a:gd name="T20" fmla="*/ 5 w 256"/>
                <a:gd name="T21" fmla="*/ 9 h 257"/>
                <a:gd name="T22" fmla="*/ 6 w 256"/>
                <a:gd name="T23" fmla="*/ 8 h 257"/>
                <a:gd name="T24" fmla="*/ 6 w 256"/>
                <a:gd name="T25" fmla="*/ 8 h 257"/>
                <a:gd name="T26" fmla="*/ 7 w 256"/>
                <a:gd name="T27" fmla="*/ 8 h 257"/>
                <a:gd name="T28" fmla="*/ 8 w 256"/>
                <a:gd name="T29" fmla="*/ 7 h 257"/>
                <a:gd name="T30" fmla="*/ 8 w 256"/>
                <a:gd name="T31" fmla="*/ 6 h 257"/>
                <a:gd name="T32" fmla="*/ 8 w 256"/>
                <a:gd name="T33" fmla="*/ 6 h 257"/>
                <a:gd name="T34" fmla="*/ 8 w 256"/>
                <a:gd name="T35" fmla="*/ 5 h 257"/>
                <a:gd name="T36" fmla="*/ 8 w 256"/>
                <a:gd name="T37" fmla="*/ 4 h 257"/>
                <a:gd name="T38" fmla="*/ 8 w 256"/>
                <a:gd name="T39" fmla="*/ 3 h 257"/>
                <a:gd name="T40" fmla="*/ 8 w 256"/>
                <a:gd name="T41" fmla="*/ 3 h 257"/>
                <a:gd name="T42" fmla="*/ 8 w 256"/>
                <a:gd name="T43" fmla="*/ 2 h 257"/>
                <a:gd name="T44" fmla="*/ 7 w 256"/>
                <a:gd name="T45" fmla="*/ 1 h 257"/>
                <a:gd name="T46" fmla="*/ 6 w 256"/>
                <a:gd name="T47" fmla="*/ 1 h 257"/>
                <a:gd name="T48" fmla="*/ 6 w 256"/>
                <a:gd name="T49" fmla="*/ 1 h 257"/>
                <a:gd name="T50" fmla="*/ 5 w 256"/>
                <a:gd name="T51" fmla="*/ 0 h 257"/>
                <a:gd name="T52" fmla="*/ 4 w 256"/>
                <a:gd name="T53" fmla="*/ 0 h 257"/>
                <a:gd name="T54" fmla="*/ 3 w 256"/>
                <a:gd name="T55" fmla="*/ 1 h 257"/>
                <a:gd name="T56" fmla="*/ 3 w 256"/>
                <a:gd name="T57" fmla="*/ 1 h 257"/>
                <a:gd name="T58" fmla="*/ 2 w 256"/>
                <a:gd name="T59" fmla="*/ 1 h 257"/>
                <a:gd name="T60" fmla="*/ 1 w 256"/>
                <a:gd name="T61" fmla="*/ 2 h 257"/>
                <a:gd name="T62" fmla="*/ 1 w 256"/>
                <a:gd name="T63" fmla="*/ 3 h 257"/>
                <a:gd name="T64" fmla="*/ 1 w 256"/>
                <a:gd name="T65" fmla="*/ 3 h 2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6" h="257">
                  <a:moveTo>
                    <a:pt x="5" y="89"/>
                  </a:moveTo>
                  <a:lnTo>
                    <a:pt x="0" y="116"/>
                  </a:lnTo>
                  <a:lnTo>
                    <a:pt x="0" y="141"/>
                  </a:lnTo>
                  <a:lnTo>
                    <a:pt x="5" y="165"/>
                  </a:lnTo>
                  <a:lnTo>
                    <a:pt x="14" y="189"/>
                  </a:lnTo>
                  <a:lnTo>
                    <a:pt x="28" y="209"/>
                  </a:lnTo>
                  <a:lnTo>
                    <a:pt x="45" y="227"/>
                  </a:lnTo>
                  <a:lnTo>
                    <a:pt x="66" y="242"/>
                  </a:lnTo>
                  <a:lnTo>
                    <a:pt x="90" y="252"/>
                  </a:lnTo>
                  <a:lnTo>
                    <a:pt x="115" y="257"/>
                  </a:lnTo>
                  <a:lnTo>
                    <a:pt x="141" y="257"/>
                  </a:lnTo>
                  <a:lnTo>
                    <a:pt x="165" y="252"/>
                  </a:lnTo>
                  <a:lnTo>
                    <a:pt x="188" y="243"/>
                  </a:lnTo>
                  <a:lnTo>
                    <a:pt x="208" y="229"/>
                  </a:lnTo>
                  <a:lnTo>
                    <a:pt x="227" y="212"/>
                  </a:lnTo>
                  <a:lnTo>
                    <a:pt x="241" y="191"/>
                  </a:lnTo>
                  <a:lnTo>
                    <a:pt x="251" y="167"/>
                  </a:lnTo>
                  <a:lnTo>
                    <a:pt x="256" y="140"/>
                  </a:lnTo>
                  <a:lnTo>
                    <a:pt x="256" y="115"/>
                  </a:lnTo>
                  <a:lnTo>
                    <a:pt x="251" y="91"/>
                  </a:lnTo>
                  <a:lnTo>
                    <a:pt x="242" y="68"/>
                  </a:lnTo>
                  <a:lnTo>
                    <a:pt x="228" y="47"/>
                  </a:lnTo>
                  <a:lnTo>
                    <a:pt x="211" y="28"/>
                  </a:lnTo>
                  <a:lnTo>
                    <a:pt x="190" y="14"/>
                  </a:lnTo>
                  <a:lnTo>
                    <a:pt x="166" y="4"/>
                  </a:lnTo>
                  <a:lnTo>
                    <a:pt x="141" y="0"/>
                  </a:lnTo>
                  <a:lnTo>
                    <a:pt x="115" y="0"/>
                  </a:lnTo>
                  <a:lnTo>
                    <a:pt x="91" y="4"/>
                  </a:lnTo>
                  <a:lnTo>
                    <a:pt x="68" y="13"/>
                  </a:lnTo>
                  <a:lnTo>
                    <a:pt x="47" y="27"/>
                  </a:lnTo>
                  <a:lnTo>
                    <a:pt x="30" y="44"/>
                  </a:lnTo>
                  <a:lnTo>
                    <a:pt x="15" y="65"/>
                  </a:lnTo>
                  <a:lnTo>
                    <a:pt x="5" y="8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1" name="Freeform 263"/>
            <p:cNvSpPr>
              <a:spLocks/>
            </p:cNvSpPr>
            <p:nvPr/>
          </p:nvSpPr>
          <p:spPr bwMode="auto">
            <a:xfrm>
              <a:off x="3275" y="1918"/>
              <a:ext cx="65" cy="63"/>
            </a:xfrm>
            <a:custGeom>
              <a:avLst/>
              <a:gdLst>
                <a:gd name="T0" fmla="*/ 1 w 129"/>
                <a:gd name="T1" fmla="*/ 1 h 128"/>
                <a:gd name="T2" fmla="*/ 0 w 129"/>
                <a:gd name="T3" fmla="*/ 1 h 128"/>
                <a:gd name="T4" fmla="*/ 0 w 129"/>
                <a:gd name="T5" fmla="*/ 2 h 128"/>
                <a:gd name="T6" fmla="*/ 1 w 129"/>
                <a:gd name="T7" fmla="*/ 2 h 128"/>
                <a:gd name="T8" fmla="*/ 1 w 129"/>
                <a:gd name="T9" fmla="*/ 2 h 128"/>
                <a:gd name="T10" fmla="*/ 1 w 129"/>
                <a:gd name="T11" fmla="*/ 3 h 128"/>
                <a:gd name="T12" fmla="*/ 1 w 129"/>
                <a:gd name="T13" fmla="*/ 3 h 128"/>
                <a:gd name="T14" fmla="*/ 2 w 129"/>
                <a:gd name="T15" fmla="*/ 3 h 128"/>
                <a:gd name="T16" fmla="*/ 2 w 129"/>
                <a:gd name="T17" fmla="*/ 3 h 128"/>
                <a:gd name="T18" fmla="*/ 2 w 129"/>
                <a:gd name="T19" fmla="*/ 3 h 128"/>
                <a:gd name="T20" fmla="*/ 3 w 129"/>
                <a:gd name="T21" fmla="*/ 3 h 128"/>
                <a:gd name="T22" fmla="*/ 3 w 129"/>
                <a:gd name="T23" fmla="*/ 3 h 128"/>
                <a:gd name="T24" fmla="*/ 3 w 129"/>
                <a:gd name="T25" fmla="*/ 3 h 128"/>
                <a:gd name="T26" fmla="*/ 4 w 129"/>
                <a:gd name="T27" fmla="*/ 3 h 128"/>
                <a:gd name="T28" fmla="*/ 4 w 129"/>
                <a:gd name="T29" fmla="*/ 3 h 128"/>
                <a:gd name="T30" fmla="*/ 4 w 129"/>
                <a:gd name="T31" fmla="*/ 2 h 128"/>
                <a:gd name="T32" fmla="*/ 4 w 129"/>
                <a:gd name="T33" fmla="*/ 2 h 128"/>
                <a:gd name="T34" fmla="*/ 5 w 129"/>
                <a:gd name="T35" fmla="*/ 2 h 128"/>
                <a:gd name="T36" fmla="*/ 5 w 129"/>
                <a:gd name="T37" fmla="*/ 1 h 128"/>
                <a:gd name="T38" fmla="*/ 4 w 129"/>
                <a:gd name="T39" fmla="*/ 1 h 128"/>
                <a:gd name="T40" fmla="*/ 4 w 129"/>
                <a:gd name="T41" fmla="*/ 1 h 128"/>
                <a:gd name="T42" fmla="*/ 4 w 129"/>
                <a:gd name="T43" fmla="*/ 0 h 128"/>
                <a:gd name="T44" fmla="*/ 4 w 129"/>
                <a:gd name="T45" fmla="*/ 0 h 128"/>
                <a:gd name="T46" fmla="*/ 3 w 129"/>
                <a:gd name="T47" fmla="*/ 0 h 128"/>
                <a:gd name="T48" fmla="*/ 3 w 129"/>
                <a:gd name="T49" fmla="*/ 0 h 128"/>
                <a:gd name="T50" fmla="*/ 3 w 129"/>
                <a:gd name="T51" fmla="*/ 0 h 128"/>
                <a:gd name="T52" fmla="*/ 2 w 129"/>
                <a:gd name="T53" fmla="*/ 0 h 128"/>
                <a:gd name="T54" fmla="*/ 2 w 129"/>
                <a:gd name="T55" fmla="*/ 0 h 128"/>
                <a:gd name="T56" fmla="*/ 2 w 129"/>
                <a:gd name="T57" fmla="*/ 0 h 128"/>
                <a:gd name="T58" fmla="*/ 1 w 129"/>
                <a:gd name="T59" fmla="*/ 0 h 128"/>
                <a:gd name="T60" fmla="*/ 1 w 129"/>
                <a:gd name="T61" fmla="*/ 0 h 128"/>
                <a:gd name="T62" fmla="*/ 1 w 129"/>
                <a:gd name="T63" fmla="*/ 1 h 128"/>
                <a:gd name="T64" fmla="*/ 1 w 129"/>
                <a:gd name="T65" fmla="*/ 1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9" h="128">
                  <a:moveTo>
                    <a:pt x="3" y="45"/>
                  </a:moveTo>
                  <a:lnTo>
                    <a:pt x="0" y="58"/>
                  </a:lnTo>
                  <a:lnTo>
                    <a:pt x="0" y="70"/>
                  </a:lnTo>
                  <a:lnTo>
                    <a:pt x="3" y="83"/>
                  </a:lnTo>
                  <a:lnTo>
                    <a:pt x="7" y="93"/>
                  </a:lnTo>
                  <a:lnTo>
                    <a:pt x="14" y="105"/>
                  </a:lnTo>
                  <a:lnTo>
                    <a:pt x="23" y="113"/>
                  </a:lnTo>
                  <a:lnTo>
                    <a:pt x="34" y="121"/>
                  </a:lnTo>
                  <a:lnTo>
                    <a:pt x="45" y="126"/>
                  </a:lnTo>
                  <a:lnTo>
                    <a:pt x="58" y="128"/>
                  </a:lnTo>
                  <a:lnTo>
                    <a:pt x="71" y="128"/>
                  </a:lnTo>
                  <a:lnTo>
                    <a:pt x="83" y="126"/>
                  </a:lnTo>
                  <a:lnTo>
                    <a:pt x="95" y="121"/>
                  </a:lnTo>
                  <a:lnTo>
                    <a:pt x="105" y="114"/>
                  </a:lnTo>
                  <a:lnTo>
                    <a:pt x="113" y="106"/>
                  </a:lnTo>
                  <a:lnTo>
                    <a:pt x="121" y="96"/>
                  </a:lnTo>
                  <a:lnTo>
                    <a:pt x="126" y="83"/>
                  </a:lnTo>
                  <a:lnTo>
                    <a:pt x="129" y="70"/>
                  </a:lnTo>
                  <a:lnTo>
                    <a:pt x="129" y="58"/>
                  </a:lnTo>
                  <a:lnTo>
                    <a:pt x="127" y="45"/>
                  </a:lnTo>
                  <a:lnTo>
                    <a:pt x="122" y="33"/>
                  </a:lnTo>
                  <a:lnTo>
                    <a:pt x="116" y="23"/>
                  </a:lnTo>
                  <a:lnTo>
                    <a:pt x="106" y="15"/>
                  </a:lnTo>
                  <a:lnTo>
                    <a:pt x="96" y="7"/>
                  </a:lnTo>
                  <a:lnTo>
                    <a:pt x="83" y="2"/>
                  </a:lnTo>
                  <a:lnTo>
                    <a:pt x="71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5" y="7"/>
                  </a:lnTo>
                  <a:lnTo>
                    <a:pt x="23" y="14"/>
                  </a:lnTo>
                  <a:lnTo>
                    <a:pt x="15" y="22"/>
                  </a:lnTo>
                  <a:lnTo>
                    <a:pt x="7" y="32"/>
                  </a:lnTo>
                  <a:lnTo>
                    <a:pt x="3" y="4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2" name="Freeform 264"/>
            <p:cNvSpPr>
              <a:spLocks/>
            </p:cNvSpPr>
            <p:nvPr/>
          </p:nvSpPr>
          <p:spPr bwMode="auto">
            <a:xfrm>
              <a:off x="3299" y="1940"/>
              <a:ext cx="14" cy="13"/>
            </a:xfrm>
            <a:custGeom>
              <a:avLst/>
              <a:gdLst>
                <a:gd name="T0" fmla="*/ 1 w 26"/>
                <a:gd name="T1" fmla="*/ 0 h 27"/>
                <a:gd name="T2" fmla="*/ 1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0 w 26"/>
                <a:gd name="T15" fmla="*/ 0 h 27"/>
                <a:gd name="T16" fmla="*/ 1 w 26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27">
                  <a:moveTo>
                    <a:pt x="3" y="6"/>
                  </a:moveTo>
                  <a:lnTo>
                    <a:pt x="11" y="0"/>
                  </a:lnTo>
                  <a:lnTo>
                    <a:pt x="22" y="3"/>
                  </a:lnTo>
                  <a:lnTo>
                    <a:pt x="26" y="13"/>
                  </a:lnTo>
                  <a:lnTo>
                    <a:pt x="24" y="22"/>
                  </a:lnTo>
                  <a:lnTo>
                    <a:pt x="15" y="27"/>
                  </a:lnTo>
                  <a:lnTo>
                    <a:pt x="4" y="24"/>
                  </a:lnTo>
                  <a:lnTo>
                    <a:pt x="0" y="15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3" name="Freeform 265"/>
            <p:cNvSpPr>
              <a:spLocks/>
            </p:cNvSpPr>
            <p:nvPr/>
          </p:nvSpPr>
          <p:spPr bwMode="auto">
            <a:xfrm>
              <a:off x="3448" y="2054"/>
              <a:ext cx="141" cy="141"/>
            </a:xfrm>
            <a:custGeom>
              <a:avLst/>
              <a:gdLst>
                <a:gd name="T0" fmla="*/ 3 w 282"/>
                <a:gd name="T1" fmla="*/ 9 h 282"/>
                <a:gd name="T2" fmla="*/ 4 w 282"/>
                <a:gd name="T3" fmla="*/ 8 h 282"/>
                <a:gd name="T4" fmla="*/ 4 w 282"/>
                <a:gd name="T5" fmla="*/ 8 h 282"/>
                <a:gd name="T6" fmla="*/ 4 w 282"/>
                <a:gd name="T7" fmla="*/ 8 h 282"/>
                <a:gd name="T8" fmla="*/ 4 w 282"/>
                <a:gd name="T9" fmla="*/ 9 h 282"/>
                <a:gd name="T10" fmla="*/ 5 w 282"/>
                <a:gd name="T11" fmla="*/ 9 h 282"/>
                <a:gd name="T12" fmla="*/ 6 w 282"/>
                <a:gd name="T13" fmla="*/ 8 h 282"/>
                <a:gd name="T14" fmla="*/ 6 w 282"/>
                <a:gd name="T15" fmla="*/ 8 h 282"/>
                <a:gd name="T16" fmla="*/ 7 w 282"/>
                <a:gd name="T17" fmla="*/ 9 h 282"/>
                <a:gd name="T18" fmla="*/ 7 w 282"/>
                <a:gd name="T19" fmla="*/ 8 h 282"/>
                <a:gd name="T20" fmla="*/ 7 w 282"/>
                <a:gd name="T21" fmla="*/ 7 h 282"/>
                <a:gd name="T22" fmla="*/ 9 w 282"/>
                <a:gd name="T23" fmla="*/ 7 h 282"/>
                <a:gd name="T24" fmla="*/ 9 w 282"/>
                <a:gd name="T25" fmla="*/ 7 h 282"/>
                <a:gd name="T26" fmla="*/ 8 w 282"/>
                <a:gd name="T27" fmla="*/ 6 h 282"/>
                <a:gd name="T28" fmla="*/ 8 w 282"/>
                <a:gd name="T29" fmla="*/ 6 h 282"/>
                <a:gd name="T30" fmla="*/ 8 w 282"/>
                <a:gd name="T31" fmla="*/ 6 h 282"/>
                <a:gd name="T32" fmla="*/ 9 w 282"/>
                <a:gd name="T33" fmla="*/ 5 h 282"/>
                <a:gd name="T34" fmla="*/ 8 w 282"/>
                <a:gd name="T35" fmla="*/ 4 h 282"/>
                <a:gd name="T36" fmla="*/ 8 w 282"/>
                <a:gd name="T37" fmla="*/ 4 h 282"/>
                <a:gd name="T38" fmla="*/ 9 w 282"/>
                <a:gd name="T39" fmla="*/ 3 h 282"/>
                <a:gd name="T40" fmla="*/ 9 w 282"/>
                <a:gd name="T41" fmla="*/ 3 h 282"/>
                <a:gd name="T42" fmla="*/ 8 w 282"/>
                <a:gd name="T43" fmla="*/ 2 h 282"/>
                <a:gd name="T44" fmla="*/ 8 w 282"/>
                <a:gd name="T45" fmla="*/ 1 h 282"/>
                <a:gd name="T46" fmla="*/ 7 w 282"/>
                <a:gd name="T47" fmla="*/ 1 h 282"/>
                <a:gd name="T48" fmla="*/ 6 w 282"/>
                <a:gd name="T49" fmla="*/ 2 h 282"/>
                <a:gd name="T50" fmla="*/ 6 w 282"/>
                <a:gd name="T51" fmla="*/ 1 h 282"/>
                <a:gd name="T52" fmla="*/ 6 w 282"/>
                <a:gd name="T53" fmla="*/ 1 h 282"/>
                <a:gd name="T54" fmla="*/ 5 w 282"/>
                <a:gd name="T55" fmla="*/ 0 h 282"/>
                <a:gd name="T56" fmla="*/ 5 w 282"/>
                <a:gd name="T57" fmla="*/ 0 h 282"/>
                <a:gd name="T58" fmla="*/ 4 w 282"/>
                <a:gd name="T59" fmla="*/ 1 h 282"/>
                <a:gd name="T60" fmla="*/ 3 w 282"/>
                <a:gd name="T61" fmla="*/ 1 h 282"/>
                <a:gd name="T62" fmla="*/ 3 w 282"/>
                <a:gd name="T63" fmla="*/ 1 h 282"/>
                <a:gd name="T64" fmla="*/ 3 w 282"/>
                <a:gd name="T65" fmla="*/ 2 h 282"/>
                <a:gd name="T66" fmla="*/ 2 w 282"/>
                <a:gd name="T67" fmla="*/ 3 h 282"/>
                <a:gd name="T68" fmla="*/ 1 w 282"/>
                <a:gd name="T69" fmla="*/ 3 h 282"/>
                <a:gd name="T70" fmla="*/ 2 w 282"/>
                <a:gd name="T71" fmla="*/ 3 h 282"/>
                <a:gd name="T72" fmla="*/ 2 w 282"/>
                <a:gd name="T73" fmla="*/ 4 h 282"/>
                <a:gd name="T74" fmla="*/ 1 w 282"/>
                <a:gd name="T75" fmla="*/ 4 h 282"/>
                <a:gd name="T76" fmla="*/ 1 w 282"/>
                <a:gd name="T77" fmla="*/ 4 h 282"/>
                <a:gd name="T78" fmla="*/ 0 w 282"/>
                <a:gd name="T79" fmla="*/ 5 h 282"/>
                <a:gd name="T80" fmla="*/ 1 w 282"/>
                <a:gd name="T81" fmla="*/ 5 h 282"/>
                <a:gd name="T82" fmla="*/ 2 w 282"/>
                <a:gd name="T83" fmla="*/ 6 h 282"/>
                <a:gd name="T84" fmla="*/ 1 w 282"/>
                <a:gd name="T85" fmla="*/ 7 h 282"/>
                <a:gd name="T86" fmla="*/ 2 w 282"/>
                <a:gd name="T87" fmla="*/ 7 h 282"/>
                <a:gd name="T88" fmla="*/ 2 w 282"/>
                <a:gd name="T89" fmla="*/ 7 h 2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82" h="282">
                  <a:moveTo>
                    <a:pt x="58" y="255"/>
                  </a:moveTo>
                  <a:lnTo>
                    <a:pt x="62" y="257"/>
                  </a:lnTo>
                  <a:lnTo>
                    <a:pt x="67" y="261"/>
                  </a:lnTo>
                  <a:lnTo>
                    <a:pt x="70" y="263"/>
                  </a:lnTo>
                  <a:lnTo>
                    <a:pt x="75" y="265"/>
                  </a:lnTo>
                  <a:lnTo>
                    <a:pt x="97" y="244"/>
                  </a:lnTo>
                  <a:lnTo>
                    <a:pt x="99" y="246"/>
                  </a:lnTo>
                  <a:lnTo>
                    <a:pt x="102" y="247"/>
                  </a:lnTo>
                  <a:lnTo>
                    <a:pt x="106" y="248"/>
                  </a:lnTo>
                  <a:lnTo>
                    <a:pt x="108" y="249"/>
                  </a:lnTo>
                  <a:lnTo>
                    <a:pt x="111" y="250"/>
                  </a:lnTo>
                  <a:lnTo>
                    <a:pt x="114" y="250"/>
                  </a:lnTo>
                  <a:lnTo>
                    <a:pt x="117" y="251"/>
                  </a:lnTo>
                  <a:lnTo>
                    <a:pt x="120" y="251"/>
                  </a:lnTo>
                  <a:lnTo>
                    <a:pt x="127" y="281"/>
                  </a:lnTo>
                  <a:lnTo>
                    <a:pt x="131" y="282"/>
                  </a:lnTo>
                  <a:lnTo>
                    <a:pt x="136" y="282"/>
                  </a:lnTo>
                  <a:lnTo>
                    <a:pt x="142" y="282"/>
                  </a:lnTo>
                  <a:lnTo>
                    <a:pt x="146" y="282"/>
                  </a:lnTo>
                  <a:lnTo>
                    <a:pt x="155" y="253"/>
                  </a:lnTo>
                  <a:lnTo>
                    <a:pt x="161" y="253"/>
                  </a:lnTo>
                  <a:lnTo>
                    <a:pt x="167" y="251"/>
                  </a:lnTo>
                  <a:lnTo>
                    <a:pt x="173" y="249"/>
                  </a:lnTo>
                  <a:lnTo>
                    <a:pt x="179" y="248"/>
                  </a:lnTo>
                  <a:lnTo>
                    <a:pt x="198" y="270"/>
                  </a:lnTo>
                  <a:lnTo>
                    <a:pt x="203" y="267"/>
                  </a:lnTo>
                  <a:lnTo>
                    <a:pt x="207" y="265"/>
                  </a:lnTo>
                  <a:lnTo>
                    <a:pt x="212" y="263"/>
                  </a:lnTo>
                  <a:lnTo>
                    <a:pt x="217" y="261"/>
                  </a:lnTo>
                  <a:lnTo>
                    <a:pt x="210" y="232"/>
                  </a:lnTo>
                  <a:lnTo>
                    <a:pt x="214" y="227"/>
                  </a:lnTo>
                  <a:lnTo>
                    <a:pt x="219" y="224"/>
                  </a:lnTo>
                  <a:lnTo>
                    <a:pt x="222" y="220"/>
                  </a:lnTo>
                  <a:lnTo>
                    <a:pt x="227" y="216"/>
                  </a:lnTo>
                  <a:lnTo>
                    <a:pt x="256" y="225"/>
                  </a:lnTo>
                  <a:lnTo>
                    <a:pt x="258" y="220"/>
                  </a:lnTo>
                  <a:lnTo>
                    <a:pt x="261" y="216"/>
                  </a:lnTo>
                  <a:lnTo>
                    <a:pt x="264" y="212"/>
                  </a:lnTo>
                  <a:lnTo>
                    <a:pt x="266" y="208"/>
                  </a:lnTo>
                  <a:lnTo>
                    <a:pt x="245" y="186"/>
                  </a:lnTo>
                  <a:lnTo>
                    <a:pt x="246" y="183"/>
                  </a:lnTo>
                  <a:lnTo>
                    <a:pt x="248" y="180"/>
                  </a:lnTo>
                  <a:lnTo>
                    <a:pt x="249" y="176"/>
                  </a:lnTo>
                  <a:lnTo>
                    <a:pt x="250" y="174"/>
                  </a:lnTo>
                  <a:lnTo>
                    <a:pt x="251" y="172"/>
                  </a:lnTo>
                  <a:lnTo>
                    <a:pt x="251" y="168"/>
                  </a:lnTo>
                  <a:lnTo>
                    <a:pt x="252" y="165"/>
                  </a:lnTo>
                  <a:lnTo>
                    <a:pt x="252" y="163"/>
                  </a:lnTo>
                  <a:lnTo>
                    <a:pt x="282" y="156"/>
                  </a:lnTo>
                  <a:lnTo>
                    <a:pt x="282" y="151"/>
                  </a:lnTo>
                  <a:lnTo>
                    <a:pt x="282" y="146"/>
                  </a:lnTo>
                  <a:lnTo>
                    <a:pt x="282" y="141"/>
                  </a:lnTo>
                  <a:lnTo>
                    <a:pt x="282" y="136"/>
                  </a:lnTo>
                  <a:lnTo>
                    <a:pt x="253" y="127"/>
                  </a:lnTo>
                  <a:lnTo>
                    <a:pt x="253" y="121"/>
                  </a:lnTo>
                  <a:lnTo>
                    <a:pt x="252" y="115"/>
                  </a:lnTo>
                  <a:lnTo>
                    <a:pt x="250" y="110"/>
                  </a:lnTo>
                  <a:lnTo>
                    <a:pt x="249" y="104"/>
                  </a:lnTo>
                  <a:lnTo>
                    <a:pt x="271" y="84"/>
                  </a:lnTo>
                  <a:lnTo>
                    <a:pt x="268" y="80"/>
                  </a:lnTo>
                  <a:lnTo>
                    <a:pt x="266" y="75"/>
                  </a:lnTo>
                  <a:lnTo>
                    <a:pt x="264" y="70"/>
                  </a:lnTo>
                  <a:lnTo>
                    <a:pt x="261" y="66"/>
                  </a:lnTo>
                  <a:lnTo>
                    <a:pt x="232" y="73"/>
                  </a:lnTo>
                  <a:lnTo>
                    <a:pt x="228" y="68"/>
                  </a:lnTo>
                  <a:lnTo>
                    <a:pt x="225" y="63"/>
                  </a:lnTo>
                  <a:lnTo>
                    <a:pt x="220" y="60"/>
                  </a:lnTo>
                  <a:lnTo>
                    <a:pt x="215" y="55"/>
                  </a:lnTo>
                  <a:lnTo>
                    <a:pt x="226" y="27"/>
                  </a:lnTo>
                  <a:lnTo>
                    <a:pt x="221" y="24"/>
                  </a:lnTo>
                  <a:lnTo>
                    <a:pt x="217" y="21"/>
                  </a:lnTo>
                  <a:lnTo>
                    <a:pt x="212" y="19"/>
                  </a:lnTo>
                  <a:lnTo>
                    <a:pt x="207" y="16"/>
                  </a:lnTo>
                  <a:lnTo>
                    <a:pt x="187" y="37"/>
                  </a:lnTo>
                  <a:lnTo>
                    <a:pt x="183" y="36"/>
                  </a:lnTo>
                  <a:lnTo>
                    <a:pt x="181" y="35"/>
                  </a:lnTo>
                  <a:lnTo>
                    <a:pt x="177" y="34"/>
                  </a:lnTo>
                  <a:lnTo>
                    <a:pt x="175" y="32"/>
                  </a:lnTo>
                  <a:lnTo>
                    <a:pt x="173" y="31"/>
                  </a:lnTo>
                  <a:lnTo>
                    <a:pt x="169" y="31"/>
                  </a:lnTo>
                  <a:lnTo>
                    <a:pt x="166" y="30"/>
                  </a:lnTo>
                  <a:lnTo>
                    <a:pt x="164" y="30"/>
                  </a:lnTo>
                  <a:lnTo>
                    <a:pt x="157" y="0"/>
                  </a:lnTo>
                  <a:lnTo>
                    <a:pt x="152" y="0"/>
                  </a:lnTo>
                  <a:lnTo>
                    <a:pt x="146" y="0"/>
                  </a:lnTo>
                  <a:lnTo>
                    <a:pt x="142" y="0"/>
                  </a:lnTo>
                  <a:lnTo>
                    <a:pt x="137" y="0"/>
                  </a:lnTo>
                  <a:lnTo>
                    <a:pt x="128" y="29"/>
                  </a:lnTo>
                  <a:lnTo>
                    <a:pt x="122" y="29"/>
                  </a:lnTo>
                  <a:lnTo>
                    <a:pt x="116" y="30"/>
                  </a:lnTo>
                  <a:lnTo>
                    <a:pt x="111" y="32"/>
                  </a:lnTo>
                  <a:lnTo>
                    <a:pt x="105" y="34"/>
                  </a:lnTo>
                  <a:lnTo>
                    <a:pt x="85" y="12"/>
                  </a:lnTo>
                  <a:lnTo>
                    <a:pt x="81" y="14"/>
                  </a:lnTo>
                  <a:lnTo>
                    <a:pt x="76" y="16"/>
                  </a:lnTo>
                  <a:lnTo>
                    <a:pt x="71" y="19"/>
                  </a:lnTo>
                  <a:lnTo>
                    <a:pt x="67" y="21"/>
                  </a:lnTo>
                  <a:lnTo>
                    <a:pt x="74" y="51"/>
                  </a:lnTo>
                  <a:lnTo>
                    <a:pt x="69" y="54"/>
                  </a:lnTo>
                  <a:lnTo>
                    <a:pt x="66" y="58"/>
                  </a:lnTo>
                  <a:lnTo>
                    <a:pt x="61" y="62"/>
                  </a:lnTo>
                  <a:lnTo>
                    <a:pt x="56" y="67"/>
                  </a:lnTo>
                  <a:lnTo>
                    <a:pt x="28" y="57"/>
                  </a:lnTo>
                  <a:lnTo>
                    <a:pt x="25" y="61"/>
                  </a:lnTo>
                  <a:lnTo>
                    <a:pt x="22" y="66"/>
                  </a:lnTo>
                  <a:lnTo>
                    <a:pt x="20" y="70"/>
                  </a:lnTo>
                  <a:lnTo>
                    <a:pt x="17" y="75"/>
                  </a:lnTo>
                  <a:lnTo>
                    <a:pt x="38" y="96"/>
                  </a:lnTo>
                  <a:lnTo>
                    <a:pt x="37" y="99"/>
                  </a:lnTo>
                  <a:lnTo>
                    <a:pt x="36" y="102"/>
                  </a:lnTo>
                  <a:lnTo>
                    <a:pt x="35" y="105"/>
                  </a:lnTo>
                  <a:lnTo>
                    <a:pt x="33" y="107"/>
                  </a:lnTo>
                  <a:lnTo>
                    <a:pt x="32" y="110"/>
                  </a:lnTo>
                  <a:lnTo>
                    <a:pt x="32" y="113"/>
                  </a:lnTo>
                  <a:lnTo>
                    <a:pt x="31" y="116"/>
                  </a:lnTo>
                  <a:lnTo>
                    <a:pt x="31" y="119"/>
                  </a:lnTo>
                  <a:lnTo>
                    <a:pt x="1" y="126"/>
                  </a:lnTo>
                  <a:lnTo>
                    <a:pt x="0" y="130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30" y="155"/>
                  </a:lnTo>
                  <a:lnTo>
                    <a:pt x="30" y="160"/>
                  </a:lnTo>
                  <a:lnTo>
                    <a:pt x="31" y="166"/>
                  </a:lnTo>
                  <a:lnTo>
                    <a:pt x="33" y="172"/>
                  </a:lnTo>
                  <a:lnTo>
                    <a:pt x="35" y="178"/>
                  </a:lnTo>
                  <a:lnTo>
                    <a:pt x="13" y="197"/>
                  </a:lnTo>
                  <a:lnTo>
                    <a:pt x="15" y="202"/>
                  </a:lnTo>
                  <a:lnTo>
                    <a:pt x="17" y="206"/>
                  </a:lnTo>
                  <a:lnTo>
                    <a:pt x="20" y="211"/>
                  </a:lnTo>
                  <a:lnTo>
                    <a:pt x="22" y="216"/>
                  </a:lnTo>
                  <a:lnTo>
                    <a:pt x="51" y="209"/>
                  </a:lnTo>
                  <a:lnTo>
                    <a:pt x="55" y="213"/>
                  </a:lnTo>
                  <a:lnTo>
                    <a:pt x="59" y="217"/>
                  </a:lnTo>
                  <a:lnTo>
                    <a:pt x="63" y="221"/>
                  </a:lnTo>
                  <a:lnTo>
                    <a:pt x="68" y="226"/>
                  </a:lnTo>
                  <a:lnTo>
                    <a:pt x="58" y="25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4" name="Freeform 266"/>
            <p:cNvSpPr>
              <a:spLocks/>
            </p:cNvSpPr>
            <p:nvPr/>
          </p:nvSpPr>
          <p:spPr bwMode="auto">
            <a:xfrm>
              <a:off x="3481" y="2086"/>
              <a:ext cx="75" cy="75"/>
            </a:xfrm>
            <a:custGeom>
              <a:avLst/>
              <a:gdLst>
                <a:gd name="T0" fmla="*/ 1 w 150"/>
                <a:gd name="T1" fmla="*/ 2 h 150"/>
                <a:gd name="T2" fmla="*/ 0 w 150"/>
                <a:gd name="T3" fmla="*/ 3 h 150"/>
                <a:gd name="T4" fmla="*/ 0 w 150"/>
                <a:gd name="T5" fmla="*/ 3 h 150"/>
                <a:gd name="T6" fmla="*/ 1 w 150"/>
                <a:gd name="T7" fmla="*/ 4 h 150"/>
                <a:gd name="T8" fmla="*/ 1 w 150"/>
                <a:gd name="T9" fmla="*/ 4 h 150"/>
                <a:gd name="T10" fmla="*/ 1 w 150"/>
                <a:gd name="T11" fmla="*/ 4 h 150"/>
                <a:gd name="T12" fmla="*/ 1 w 150"/>
                <a:gd name="T13" fmla="*/ 5 h 150"/>
                <a:gd name="T14" fmla="*/ 2 w 150"/>
                <a:gd name="T15" fmla="*/ 5 h 150"/>
                <a:gd name="T16" fmla="*/ 2 w 150"/>
                <a:gd name="T17" fmla="*/ 5 h 150"/>
                <a:gd name="T18" fmla="*/ 3 w 150"/>
                <a:gd name="T19" fmla="*/ 5 h 150"/>
                <a:gd name="T20" fmla="*/ 3 w 150"/>
                <a:gd name="T21" fmla="*/ 5 h 150"/>
                <a:gd name="T22" fmla="*/ 4 w 150"/>
                <a:gd name="T23" fmla="*/ 5 h 150"/>
                <a:gd name="T24" fmla="*/ 4 w 150"/>
                <a:gd name="T25" fmla="*/ 5 h 150"/>
                <a:gd name="T26" fmla="*/ 4 w 150"/>
                <a:gd name="T27" fmla="*/ 5 h 150"/>
                <a:gd name="T28" fmla="*/ 5 w 150"/>
                <a:gd name="T29" fmla="*/ 4 h 150"/>
                <a:gd name="T30" fmla="*/ 5 w 150"/>
                <a:gd name="T31" fmla="*/ 4 h 150"/>
                <a:gd name="T32" fmla="*/ 5 w 150"/>
                <a:gd name="T33" fmla="*/ 4 h 150"/>
                <a:gd name="T34" fmla="*/ 5 w 150"/>
                <a:gd name="T35" fmla="*/ 3 h 150"/>
                <a:gd name="T36" fmla="*/ 5 w 150"/>
                <a:gd name="T37" fmla="*/ 3 h 150"/>
                <a:gd name="T38" fmla="*/ 5 w 150"/>
                <a:gd name="T39" fmla="*/ 2 h 150"/>
                <a:gd name="T40" fmla="*/ 5 w 150"/>
                <a:gd name="T41" fmla="*/ 2 h 150"/>
                <a:gd name="T42" fmla="*/ 5 w 150"/>
                <a:gd name="T43" fmla="*/ 1 h 150"/>
                <a:gd name="T44" fmla="*/ 4 w 150"/>
                <a:gd name="T45" fmla="*/ 1 h 150"/>
                <a:gd name="T46" fmla="*/ 4 w 150"/>
                <a:gd name="T47" fmla="*/ 1 h 150"/>
                <a:gd name="T48" fmla="*/ 4 w 150"/>
                <a:gd name="T49" fmla="*/ 1 h 150"/>
                <a:gd name="T50" fmla="*/ 3 w 150"/>
                <a:gd name="T51" fmla="*/ 0 h 150"/>
                <a:gd name="T52" fmla="*/ 3 w 150"/>
                <a:gd name="T53" fmla="*/ 0 h 150"/>
                <a:gd name="T54" fmla="*/ 2 w 150"/>
                <a:gd name="T55" fmla="*/ 1 h 150"/>
                <a:gd name="T56" fmla="*/ 2 w 150"/>
                <a:gd name="T57" fmla="*/ 1 h 150"/>
                <a:gd name="T58" fmla="*/ 1 w 150"/>
                <a:gd name="T59" fmla="*/ 1 h 150"/>
                <a:gd name="T60" fmla="*/ 1 w 150"/>
                <a:gd name="T61" fmla="*/ 1 h 150"/>
                <a:gd name="T62" fmla="*/ 1 w 150"/>
                <a:gd name="T63" fmla="*/ 2 h 150"/>
                <a:gd name="T64" fmla="*/ 1 w 150"/>
                <a:gd name="T65" fmla="*/ 2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0" h="150">
                  <a:moveTo>
                    <a:pt x="2" y="53"/>
                  </a:moveTo>
                  <a:lnTo>
                    <a:pt x="0" y="68"/>
                  </a:lnTo>
                  <a:lnTo>
                    <a:pt x="0" y="83"/>
                  </a:lnTo>
                  <a:lnTo>
                    <a:pt x="2" y="97"/>
                  </a:lnTo>
                  <a:lnTo>
                    <a:pt x="8" y="110"/>
                  </a:lnTo>
                  <a:lnTo>
                    <a:pt x="16" y="122"/>
                  </a:lnTo>
                  <a:lnTo>
                    <a:pt x="26" y="132"/>
                  </a:lnTo>
                  <a:lnTo>
                    <a:pt x="39" y="142"/>
                  </a:lnTo>
                  <a:lnTo>
                    <a:pt x="53" y="147"/>
                  </a:lnTo>
                  <a:lnTo>
                    <a:pt x="68" y="150"/>
                  </a:lnTo>
                  <a:lnTo>
                    <a:pt x="83" y="150"/>
                  </a:lnTo>
                  <a:lnTo>
                    <a:pt x="97" y="147"/>
                  </a:lnTo>
                  <a:lnTo>
                    <a:pt x="110" y="142"/>
                  </a:lnTo>
                  <a:lnTo>
                    <a:pt x="122" y="133"/>
                  </a:lnTo>
                  <a:lnTo>
                    <a:pt x="132" y="123"/>
                  </a:lnTo>
                  <a:lnTo>
                    <a:pt x="140" y="110"/>
                  </a:lnTo>
                  <a:lnTo>
                    <a:pt x="146" y="97"/>
                  </a:lnTo>
                  <a:lnTo>
                    <a:pt x="150" y="82"/>
                  </a:lnTo>
                  <a:lnTo>
                    <a:pt x="150" y="67"/>
                  </a:lnTo>
                  <a:lnTo>
                    <a:pt x="146" y="53"/>
                  </a:lnTo>
                  <a:lnTo>
                    <a:pt x="141" y="39"/>
                  </a:lnTo>
                  <a:lnTo>
                    <a:pt x="133" y="27"/>
                  </a:lnTo>
                  <a:lnTo>
                    <a:pt x="123" y="17"/>
                  </a:lnTo>
                  <a:lnTo>
                    <a:pt x="110" y="9"/>
                  </a:lnTo>
                  <a:lnTo>
                    <a:pt x="97" y="3"/>
                  </a:lnTo>
                  <a:lnTo>
                    <a:pt x="82" y="0"/>
                  </a:lnTo>
                  <a:lnTo>
                    <a:pt x="67" y="0"/>
                  </a:lnTo>
                  <a:lnTo>
                    <a:pt x="53" y="3"/>
                  </a:lnTo>
                  <a:lnTo>
                    <a:pt x="39" y="8"/>
                  </a:lnTo>
                  <a:lnTo>
                    <a:pt x="27" y="16"/>
                  </a:lnTo>
                  <a:lnTo>
                    <a:pt x="17" y="26"/>
                  </a:lnTo>
                  <a:lnTo>
                    <a:pt x="8" y="39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5" name="Freeform 267"/>
            <p:cNvSpPr>
              <a:spLocks/>
            </p:cNvSpPr>
            <p:nvPr/>
          </p:nvSpPr>
          <p:spPr bwMode="auto">
            <a:xfrm>
              <a:off x="3495" y="2100"/>
              <a:ext cx="47" cy="47"/>
            </a:xfrm>
            <a:custGeom>
              <a:avLst/>
              <a:gdLst>
                <a:gd name="T0" fmla="*/ 0 w 95"/>
                <a:gd name="T1" fmla="*/ 1 h 95"/>
                <a:gd name="T2" fmla="*/ 0 w 95"/>
                <a:gd name="T3" fmla="*/ 1 h 95"/>
                <a:gd name="T4" fmla="*/ 0 w 95"/>
                <a:gd name="T5" fmla="*/ 1 h 95"/>
                <a:gd name="T6" fmla="*/ 0 w 95"/>
                <a:gd name="T7" fmla="*/ 1 h 95"/>
                <a:gd name="T8" fmla="*/ 0 w 95"/>
                <a:gd name="T9" fmla="*/ 2 h 95"/>
                <a:gd name="T10" fmla="*/ 0 w 95"/>
                <a:gd name="T11" fmla="*/ 2 h 95"/>
                <a:gd name="T12" fmla="*/ 0 w 95"/>
                <a:gd name="T13" fmla="*/ 2 h 95"/>
                <a:gd name="T14" fmla="*/ 0 w 95"/>
                <a:gd name="T15" fmla="*/ 2 h 95"/>
                <a:gd name="T16" fmla="*/ 1 w 95"/>
                <a:gd name="T17" fmla="*/ 2 h 95"/>
                <a:gd name="T18" fmla="*/ 1 w 95"/>
                <a:gd name="T19" fmla="*/ 2 h 95"/>
                <a:gd name="T20" fmla="*/ 1 w 95"/>
                <a:gd name="T21" fmla="*/ 2 h 95"/>
                <a:gd name="T22" fmla="*/ 1 w 95"/>
                <a:gd name="T23" fmla="*/ 2 h 95"/>
                <a:gd name="T24" fmla="*/ 2 w 95"/>
                <a:gd name="T25" fmla="*/ 2 h 95"/>
                <a:gd name="T26" fmla="*/ 2 w 95"/>
                <a:gd name="T27" fmla="*/ 2 h 95"/>
                <a:gd name="T28" fmla="*/ 2 w 95"/>
                <a:gd name="T29" fmla="*/ 2 h 95"/>
                <a:gd name="T30" fmla="*/ 2 w 95"/>
                <a:gd name="T31" fmla="*/ 2 h 95"/>
                <a:gd name="T32" fmla="*/ 2 w 95"/>
                <a:gd name="T33" fmla="*/ 1 h 95"/>
                <a:gd name="T34" fmla="*/ 2 w 95"/>
                <a:gd name="T35" fmla="*/ 1 h 95"/>
                <a:gd name="T36" fmla="*/ 2 w 95"/>
                <a:gd name="T37" fmla="*/ 1 h 95"/>
                <a:gd name="T38" fmla="*/ 2 w 95"/>
                <a:gd name="T39" fmla="*/ 1 h 95"/>
                <a:gd name="T40" fmla="*/ 2 w 95"/>
                <a:gd name="T41" fmla="*/ 0 h 95"/>
                <a:gd name="T42" fmla="*/ 2 w 95"/>
                <a:gd name="T43" fmla="*/ 0 h 95"/>
                <a:gd name="T44" fmla="*/ 2 w 95"/>
                <a:gd name="T45" fmla="*/ 0 h 95"/>
                <a:gd name="T46" fmla="*/ 2 w 95"/>
                <a:gd name="T47" fmla="*/ 0 h 95"/>
                <a:gd name="T48" fmla="*/ 1 w 95"/>
                <a:gd name="T49" fmla="*/ 0 h 95"/>
                <a:gd name="T50" fmla="*/ 1 w 95"/>
                <a:gd name="T51" fmla="*/ 0 h 95"/>
                <a:gd name="T52" fmla="*/ 1 w 95"/>
                <a:gd name="T53" fmla="*/ 0 h 95"/>
                <a:gd name="T54" fmla="*/ 1 w 95"/>
                <a:gd name="T55" fmla="*/ 0 h 95"/>
                <a:gd name="T56" fmla="*/ 0 w 95"/>
                <a:gd name="T57" fmla="*/ 0 h 95"/>
                <a:gd name="T58" fmla="*/ 0 w 95"/>
                <a:gd name="T59" fmla="*/ 0 h 95"/>
                <a:gd name="T60" fmla="*/ 0 w 95"/>
                <a:gd name="T61" fmla="*/ 0 h 95"/>
                <a:gd name="T62" fmla="*/ 0 w 95"/>
                <a:gd name="T63" fmla="*/ 0 h 95"/>
                <a:gd name="T64" fmla="*/ 0 w 95"/>
                <a:gd name="T65" fmla="*/ 1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5" h="95">
                  <a:moveTo>
                    <a:pt x="3" y="34"/>
                  </a:moveTo>
                  <a:lnTo>
                    <a:pt x="0" y="43"/>
                  </a:lnTo>
                  <a:lnTo>
                    <a:pt x="0" y="52"/>
                  </a:lnTo>
                  <a:lnTo>
                    <a:pt x="3" y="62"/>
                  </a:lnTo>
                  <a:lnTo>
                    <a:pt x="6" y="70"/>
                  </a:lnTo>
                  <a:lnTo>
                    <a:pt x="11" y="78"/>
                  </a:lnTo>
                  <a:lnTo>
                    <a:pt x="18" y="83"/>
                  </a:lnTo>
                  <a:lnTo>
                    <a:pt x="25" y="89"/>
                  </a:lnTo>
                  <a:lnTo>
                    <a:pt x="34" y="93"/>
                  </a:lnTo>
                  <a:lnTo>
                    <a:pt x="43" y="95"/>
                  </a:lnTo>
                  <a:lnTo>
                    <a:pt x="52" y="95"/>
                  </a:lnTo>
                  <a:lnTo>
                    <a:pt x="61" y="93"/>
                  </a:lnTo>
                  <a:lnTo>
                    <a:pt x="70" y="89"/>
                  </a:lnTo>
                  <a:lnTo>
                    <a:pt x="76" y="85"/>
                  </a:lnTo>
                  <a:lnTo>
                    <a:pt x="83" y="78"/>
                  </a:lnTo>
                  <a:lnTo>
                    <a:pt x="89" y="71"/>
                  </a:lnTo>
                  <a:lnTo>
                    <a:pt x="93" y="62"/>
                  </a:lnTo>
                  <a:lnTo>
                    <a:pt x="95" y="52"/>
                  </a:lnTo>
                  <a:lnTo>
                    <a:pt x="95" y="43"/>
                  </a:lnTo>
                  <a:lnTo>
                    <a:pt x="93" y="34"/>
                  </a:lnTo>
                  <a:lnTo>
                    <a:pt x="89" y="26"/>
                  </a:lnTo>
                  <a:lnTo>
                    <a:pt x="85" y="19"/>
                  </a:lnTo>
                  <a:lnTo>
                    <a:pt x="78" y="12"/>
                  </a:lnTo>
                  <a:lnTo>
                    <a:pt x="71" y="6"/>
                  </a:lnTo>
                  <a:lnTo>
                    <a:pt x="61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34" y="3"/>
                  </a:lnTo>
                  <a:lnTo>
                    <a:pt x="26" y="6"/>
                  </a:lnTo>
                  <a:lnTo>
                    <a:pt x="18" y="11"/>
                  </a:lnTo>
                  <a:lnTo>
                    <a:pt x="12" y="18"/>
                  </a:lnTo>
                  <a:lnTo>
                    <a:pt x="6" y="25"/>
                  </a:lnTo>
                  <a:lnTo>
                    <a:pt x="3" y="34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6" name="Freeform 268"/>
            <p:cNvSpPr>
              <a:spLocks/>
            </p:cNvSpPr>
            <p:nvPr/>
          </p:nvSpPr>
          <p:spPr bwMode="auto">
            <a:xfrm>
              <a:off x="3513" y="2117"/>
              <a:ext cx="10" cy="10"/>
            </a:xfrm>
            <a:custGeom>
              <a:avLst/>
              <a:gdLst>
                <a:gd name="T0" fmla="*/ 1 w 20"/>
                <a:gd name="T1" fmla="*/ 1 h 19"/>
                <a:gd name="T2" fmla="*/ 1 w 20"/>
                <a:gd name="T3" fmla="*/ 0 h 19"/>
                <a:gd name="T4" fmla="*/ 1 w 20"/>
                <a:gd name="T5" fmla="*/ 1 h 19"/>
                <a:gd name="T6" fmla="*/ 1 w 20"/>
                <a:gd name="T7" fmla="*/ 1 h 19"/>
                <a:gd name="T8" fmla="*/ 1 w 20"/>
                <a:gd name="T9" fmla="*/ 1 h 19"/>
                <a:gd name="T10" fmla="*/ 1 w 20"/>
                <a:gd name="T11" fmla="*/ 1 h 19"/>
                <a:gd name="T12" fmla="*/ 1 w 20"/>
                <a:gd name="T13" fmla="*/ 1 h 19"/>
                <a:gd name="T14" fmla="*/ 0 w 20"/>
                <a:gd name="T15" fmla="*/ 1 h 19"/>
                <a:gd name="T16" fmla="*/ 1 w 20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9">
                  <a:moveTo>
                    <a:pt x="2" y="3"/>
                  </a:moveTo>
                  <a:lnTo>
                    <a:pt x="8" y="0"/>
                  </a:lnTo>
                  <a:lnTo>
                    <a:pt x="16" y="2"/>
                  </a:lnTo>
                  <a:lnTo>
                    <a:pt x="20" y="9"/>
                  </a:lnTo>
                  <a:lnTo>
                    <a:pt x="17" y="16"/>
                  </a:lnTo>
                  <a:lnTo>
                    <a:pt x="11" y="19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7" name="Freeform 269"/>
            <p:cNvSpPr>
              <a:spLocks/>
            </p:cNvSpPr>
            <p:nvPr/>
          </p:nvSpPr>
          <p:spPr bwMode="auto">
            <a:xfrm>
              <a:off x="3191" y="2101"/>
              <a:ext cx="108" cy="109"/>
            </a:xfrm>
            <a:custGeom>
              <a:avLst/>
              <a:gdLst>
                <a:gd name="T0" fmla="*/ 2 w 216"/>
                <a:gd name="T1" fmla="*/ 7 h 218"/>
                <a:gd name="T2" fmla="*/ 3 w 216"/>
                <a:gd name="T3" fmla="*/ 6 h 218"/>
                <a:gd name="T4" fmla="*/ 3 w 216"/>
                <a:gd name="T5" fmla="*/ 6 h 218"/>
                <a:gd name="T6" fmla="*/ 3 w 216"/>
                <a:gd name="T7" fmla="*/ 6 h 218"/>
                <a:gd name="T8" fmla="*/ 3 w 216"/>
                <a:gd name="T9" fmla="*/ 7 h 218"/>
                <a:gd name="T10" fmla="*/ 4 w 216"/>
                <a:gd name="T11" fmla="*/ 7 h 218"/>
                <a:gd name="T12" fmla="*/ 4 w 216"/>
                <a:gd name="T13" fmla="*/ 7 h 218"/>
                <a:gd name="T14" fmla="*/ 5 w 216"/>
                <a:gd name="T15" fmla="*/ 7 h 218"/>
                <a:gd name="T16" fmla="*/ 5 w 216"/>
                <a:gd name="T17" fmla="*/ 7 h 218"/>
                <a:gd name="T18" fmla="*/ 5 w 216"/>
                <a:gd name="T19" fmla="*/ 6 h 218"/>
                <a:gd name="T20" fmla="*/ 6 w 216"/>
                <a:gd name="T21" fmla="*/ 6 h 218"/>
                <a:gd name="T22" fmla="*/ 7 w 216"/>
                <a:gd name="T23" fmla="*/ 6 h 218"/>
                <a:gd name="T24" fmla="*/ 7 w 216"/>
                <a:gd name="T25" fmla="*/ 6 h 218"/>
                <a:gd name="T26" fmla="*/ 6 w 216"/>
                <a:gd name="T27" fmla="*/ 5 h 218"/>
                <a:gd name="T28" fmla="*/ 6 w 216"/>
                <a:gd name="T29" fmla="*/ 5 h 218"/>
                <a:gd name="T30" fmla="*/ 6 w 216"/>
                <a:gd name="T31" fmla="*/ 5 h 218"/>
                <a:gd name="T32" fmla="*/ 7 w 216"/>
                <a:gd name="T33" fmla="*/ 4 h 218"/>
                <a:gd name="T34" fmla="*/ 7 w 216"/>
                <a:gd name="T35" fmla="*/ 4 h 218"/>
                <a:gd name="T36" fmla="*/ 7 w 216"/>
                <a:gd name="T37" fmla="*/ 3 h 218"/>
                <a:gd name="T38" fmla="*/ 7 w 216"/>
                <a:gd name="T39" fmla="*/ 3 h 218"/>
                <a:gd name="T40" fmla="*/ 7 w 216"/>
                <a:gd name="T41" fmla="*/ 2 h 218"/>
                <a:gd name="T42" fmla="*/ 6 w 216"/>
                <a:gd name="T43" fmla="*/ 2 h 218"/>
                <a:gd name="T44" fmla="*/ 6 w 216"/>
                <a:gd name="T45" fmla="*/ 1 h 218"/>
                <a:gd name="T46" fmla="*/ 6 w 216"/>
                <a:gd name="T47" fmla="*/ 1 h 218"/>
                <a:gd name="T48" fmla="*/ 5 w 216"/>
                <a:gd name="T49" fmla="*/ 1 h 218"/>
                <a:gd name="T50" fmla="*/ 5 w 216"/>
                <a:gd name="T51" fmla="*/ 1 h 218"/>
                <a:gd name="T52" fmla="*/ 5 w 216"/>
                <a:gd name="T53" fmla="*/ 1 h 218"/>
                <a:gd name="T54" fmla="*/ 4 w 216"/>
                <a:gd name="T55" fmla="*/ 1 h 218"/>
                <a:gd name="T56" fmla="*/ 4 w 216"/>
                <a:gd name="T57" fmla="*/ 0 h 218"/>
                <a:gd name="T58" fmla="*/ 3 w 216"/>
                <a:gd name="T59" fmla="*/ 1 h 218"/>
                <a:gd name="T60" fmla="*/ 3 w 216"/>
                <a:gd name="T61" fmla="*/ 1 h 218"/>
                <a:gd name="T62" fmla="*/ 2 w 216"/>
                <a:gd name="T63" fmla="*/ 1 h 218"/>
                <a:gd name="T64" fmla="*/ 2 w 216"/>
                <a:gd name="T65" fmla="*/ 2 h 218"/>
                <a:gd name="T66" fmla="*/ 2 w 216"/>
                <a:gd name="T67" fmla="*/ 2 h 218"/>
                <a:gd name="T68" fmla="*/ 1 w 216"/>
                <a:gd name="T69" fmla="*/ 2 h 218"/>
                <a:gd name="T70" fmla="*/ 1 w 216"/>
                <a:gd name="T71" fmla="*/ 3 h 218"/>
                <a:gd name="T72" fmla="*/ 1 w 216"/>
                <a:gd name="T73" fmla="*/ 3 h 218"/>
                <a:gd name="T74" fmla="*/ 1 w 216"/>
                <a:gd name="T75" fmla="*/ 3 h 218"/>
                <a:gd name="T76" fmla="*/ 1 w 216"/>
                <a:gd name="T77" fmla="*/ 3 h 218"/>
                <a:gd name="T78" fmla="*/ 0 w 216"/>
                <a:gd name="T79" fmla="*/ 4 h 218"/>
                <a:gd name="T80" fmla="*/ 1 w 216"/>
                <a:gd name="T81" fmla="*/ 4 h 218"/>
                <a:gd name="T82" fmla="*/ 1 w 216"/>
                <a:gd name="T83" fmla="*/ 5 h 218"/>
                <a:gd name="T84" fmla="*/ 1 w 216"/>
                <a:gd name="T85" fmla="*/ 5 h 218"/>
                <a:gd name="T86" fmla="*/ 2 w 216"/>
                <a:gd name="T87" fmla="*/ 5 h 218"/>
                <a:gd name="T88" fmla="*/ 2 w 216"/>
                <a:gd name="T89" fmla="*/ 6 h 21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" h="218">
                  <a:moveTo>
                    <a:pt x="37" y="191"/>
                  </a:moveTo>
                  <a:lnTo>
                    <a:pt x="40" y="193"/>
                  </a:lnTo>
                  <a:lnTo>
                    <a:pt x="44" y="196"/>
                  </a:lnTo>
                  <a:lnTo>
                    <a:pt x="47" y="198"/>
                  </a:lnTo>
                  <a:lnTo>
                    <a:pt x="50" y="200"/>
                  </a:lnTo>
                  <a:lnTo>
                    <a:pt x="68" y="185"/>
                  </a:lnTo>
                  <a:lnTo>
                    <a:pt x="70" y="186"/>
                  </a:lnTo>
                  <a:lnTo>
                    <a:pt x="73" y="188"/>
                  </a:lnTo>
                  <a:lnTo>
                    <a:pt x="74" y="189"/>
                  </a:lnTo>
                  <a:lnTo>
                    <a:pt x="76" y="190"/>
                  </a:lnTo>
                  <a:lnTo>
                    <a:pt x="78" y="191"/>
                  </a:lnTo>
                  <a:lnTo>
                    <a:pt x="81" y="191"/>
                  </a:lnTo>
                  <a:lnTo>
                    <a:pt x="83" y="192"/>
                  </a:lnTo>
                  <a:lnTo>
                    <a:pt x="85" y="192"/>
                  </a:lnTo>
                  <a:lnTo>
                    <a:pt x="88" y="215"/>
                  </a:lnTo>
                  <a:lnTo>
                    <a:pt x="92" y="216"/>
                  </a:lnTo>
                  <a:lnTo>
                    <a:pt x="96" y="216"/>
                  </a:lnTo>
                  <a:lnTo>
                    <a:pt x="100" y="218"/>
                  </a:lnTo>
                  <a:lnTo>
                    <a:pt x="104" y="218"/>
                  </a:lnTo>
                  <a:lnTo>
                    <a:pt x="112" y="196"/>
                  </a:lnTo>
                  <a:lnTo>
                    <a:pt x="116" y="196"/>
                  </a:lnTo>
                  <a:lnTo>
                    <a:pt x="121" y="195"/>
                  </a:lnTo>
                  <a:lnTo>
                    <a:pt x="126" y="195"/>
                  </a:lnTo>
                  <a:lnTo>
                    <a:pt x="130" y="193"/>
                  </a:lnTo>
                  <a:lnTo>
                    <a:pt x="144" y="212"/>
                  </a:lnTo>
                  <a:lnTo>
                    <a:pt x="148" y="210"/>
                  </a:lnTo>
                  <a:lnTo>
                    <a:pt x="151" y="208"/>
                  </a:lnTo>
                  <a:lnTo>
                    <a:pt x="155" y="206"/>
                  </a:lnTo>
                  <a:lnTo>
                    <a:pt x="158" y="205"/>
                  </a:lnTo>
                  <a:lnTo>
                    <a:pt x="153" y="182"/>
                  </a:lnTo>
                  <a:lnTo>
                    <a:pt x="158" y="180"/>
                  </a:lnTo>
                  <a:lnTo>
                    <a:pt x="161" y="176"/>
                  </a:lnTo>
                  <a:lnTo>
                    <a:pt x="165" y="174"/>
                  </a:lnTo>
                  <a:lnTo>
                    <a:pt x="168" y="170"/>
                  </a:lnTo>
                  <a:lnTo>
                    <a:pt x="190" y="180"/>
                  </a:lnTo>
                  <a:lnTo>
                    <a:pt x="193" y="177"/>
                  </a:lnTo>
                  <a:lnTo>
                    <a:pt x="195" y="174"/>
                  </a:lnTo>
                  <a:lnTo>
                    <a:pt x="197" y="170"/>
                  </a:lnTo>
                  <a:lnTo>
                    <a:pt x="199" y="167"/>
                  </a:lnTo>
                  <a:lnTo>
                    <a:pt x="184" y="150"/>
                  </a:lnTo>
                  <a:lnTo>
                    <a:pt x="186" y="147"/>
                  </a:lnTo>
                  <a:lnTo>
                    <a:pt x="187" y="145"/>
                  </a:lnTo>
                  <a:lnTo>
                    <a:pt x="187" y="143"/>
                  </a:lnTo>
                  <a:lnTo>
                    <a:pt x="188" y="140"/>
                  </a:lnTo>
                  <a:lnTo>
                    <a:pt x="189" y="138"/>
                  </a:lnTo>
                  <a:lnTo>
                    <a:pt x="190" y="136"/>
                  </a:lnTo>
                  <a:lnTo>
                    <a:pt x="190" y="135"/>
                  </a:lnTo>
                  <a:lnTo>
                    <a:pt x="191" y="132"/>
                  </a:lnTo>
                  <a:lnTo>
                    <a:pt x="214" y="129"/>
                  </a:lnTo>
                  <a:lnTo>
                    <a:pt x="216" y="125"/>
                  </a:lnTo>
                  <a:lnTo>
                    <a:pt x="216" y="121"/>
                  </a:lnTo>
                  <a:lnTo>
                    <a:pt x="216" y="117"/>
                  </a:lnTo>
                  <a:lnTo>
                    <a:pt x="216" y="114"/>
                  </a:lnTo>
                  <a:lnTo>
                    <a:pt x="195" y="105"/>
                  </a:lnTo>
                  <a:lnTo>
                    <a:pt x="194" y="100"/>
                  </a:lnTo>
                  <a:lnTo>
                    <a:pt x="194" y="95"/>
                  </a:lnTo>
                  <a:lnTo>
                    <a:pt x="193" y="92"/>
                  </a:lnTo>
                  <a:lnTo>
                    <a:pt x="191" y="87"/>
                  </a:lnTo>
                  <a:lnTo>
                    <a:pt x="210" y="72"/>
                  </a:lnTo>
                  <a:lnTo>
                    <a:pt x="209" y="69"/>
                  </a:lnTo>
                  <a:lnTo>
                    <a:pt x="208" y="65"/>
                  </a:lnTo>
                  <a:lnTo>
                    <a:pt x="205" y="62"/>
                  </a:lnTo>
                  <a:lnTo>
                    <a:pt x="204" y="59"/>
                  </a:lnTo>
                  <a:lnTo>
                    <a:pt x="181" y="62"/>
                  </a:lnTo>
                  <a:lnTo>
                    <a:pt x="179" y="59"/>
                  </a:lnTo>
                  <a:lnTo>
                    <a:pt x="175" y="55"/>
                  </a:lnTo>
                  <a:lnTo>
                    <a:pt x="173" y="52"/>
                  </a:lnTo>
                  <a:lnTo>
                    <a:pt x="169" y="48"/>
                  </a:lnTo>
                  <a:lnTo>
                    <a:pt x="179" y="26"/>
                  </a:lnTo>
                  <a:lnTo>
                    <a:pt x="175" y="24"/>
                  </a:lnTo>
                  <a:lnTo>
                    <a:pt x="173" y="22"/>
                  </a:lnTo>
                  <a:lnTo>
                    <a:pt x="169" y="19"/>
                  </a:lnTo>
                  <a:lnTo>
                    <a:pt x="166" y="17"/>
                  </a:lnTo>
                  <a:lnTo>
                    <a:pt x="148" y="32"/>
                  </a:lnTo>
                  <a:lnTo>
                    <a:pt x="146" y="31"/>
                  </a:lnTo>
                  <a:lnTo>
                    <a:pt x="144" y="30"/>
                  </a:lnTo>
                  <a:lnTo>
                    <a:pt x="143" y="29"/>
                  </a:lnTo>
                  <a:lnTo>
                    <a:pt x="141" y="27"/>
                  </a:lnTo>
                  <a:lnTo>
                    <a:pt x="138" y="26"/>
                  </a:lnTo>
                  <a:lnTo>
                    <a:pt x="136" y="26"/>
                  </a:lnTo>
                  <a:lnTo>
                    <a:pt x="134" y="25"/>
                  </a:lnTo>
                  <a:lnTo>
                    <a:pt x="131" y="25"/>
                  </a:lnTo>
                  <a:lnTo>
                    <a:pt x="129" y="2"/>
                  </a:lnTo>
                  <a:lnTo>
                    <a:pt x="125" y="1"/>
                  </a:lnTo>
                  <a:lnTo>
                    <a:pt x="121" y="1"/>
                  </a:lnTo>
                  <a:lnTo>
                    <a:pt x="118" y="0"/>
                  </a:lnTo>
                  <a:lnTo>
                    <a:pt x="113" y="0"/>
                  </a:lnTo>
                  <a:lnTo>
                    <a:pt x="105" y="22"/>
                  </a:lnTo>
                  <a:lnTo>
                    <a:pt x="100" y="22"/>
                  </a:lnTo>
                  <a:lnTo>
                    <a:pt x="96" y="23"/>
                  </a:lnTo>
                  <a:lnTo>
                    <a:pt x="91" y="23"/>
                  </a:lnTo>
                  <a:lnTo>
                    <a:pt x="87" y="24"/>
                  </a:lnTo>
                  <a:lnTo>
                    <a:pt x="73" y="6"/>
                  </a:lnTo>
                  <a:lnTo>
                    <a:pt x="69" y="7"/>
                  </a:lnTo>
                  <a:lnTo>
                    <a:pt x="66" y="9"/>
                  </a:lnTo>
                  <a:lnTo>
                    <a:pt x="61" y="10"/>
                  </a:lnTo>
                  <a:lnTo>
                    <a:pt x="58" y="12"/>
                  </a:lnTo>
                  <a:lnTo>
                    <a:pt x="62" y="35"/>
                  </a:lnTo>
                  <a:lnTo>
                    <a:pt x="58" y="38"/>
                  </a:lnTo>
                  <a:lnTo>
                    <a:pt x="54" y="41"/>
                  </a:lnTo>
                  <a:lnTo>
                    <a:pt x="51" y="44"/>
                  </a:lnTo>
                  <a:lnTo>
                    <a:pt x="47" y="47"/>
                  </a:lnTo>
                  <a:lnTo>
                    <a:pt x="27" y="38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19" y="47"/>
                  </a:lnTo>
                  <a:lnTo>
                    <a:pt x="16" y="50"/>
                  </a:lnTo>
                  <a:lnTo>
                    <a:pt x="31" y="69"/>
                  </a:lnTo>
                  <a:lnTo>
                    <a:pt x="30" y="71"/>
                  </a:lnTo>
                  <a:lnTo>
                    <a:pt x="30" y="72"/>
                  </a:lnTo>
                  <a:lnTo>
                    <a:pt x="29" y="75"/>
                  </a:lnTo>
                  <a:lnTo>
                    <a:pt x="28" y="77"/>
                  </a:lnTo>
                  <a:lnTo>
                    <a:pt x="27" y="79"/>
                  </a:lnTo>
                  <a:lnTo>
                    <a:pt x="27" y="80"/>
                  </a:lnTo>
                  <a:lnTo>
                    <a:pt x="25" y="83"/>
                  </a:lnTo>
                  <a:lnTo>
                    <a:pt x="24" y="85"/>
                  </a:lnTo>
                  <a:lnTo>
                    <a:pt x="1" y="88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22" y="113"/>
                  </a:lnTo>
                  <a:lnTo>
                    <a:pt x="22" y="117"/>
                  </a:lnTo>
                  <a:lnTo>
                    <a:pt x="23" y="121"/>
                  </a:lnTo>
                  <a:lnTo>
                    <a:pt x="23" y="125"/>
                  </a:lnTo>
                  <a:lnTo>
                    <a:pt x="24" y="130"/>
                  </a:lnTo>
                  <a:lnTo>
                    <a:pt x="6" y="145"/>
                  </a:lnTo>
                  <a:lnTo>
                    <a:pt x="7" y="148"/>
                  </a:lnTo>
                  <a:lnTo>
                    <a:pt x="8" y="152"/>
                  </a:lnTo>
                  <a:lnTo>
                    <a:pt x="10" y="155"/>
                  </a:lnTo>
                  <a:lnTo>
                    <a:pt x="12" y="159"/>
                  </a:lnTo>
                  <a:lnTo>
                    <a:pt x="35" y="155"/>
                  </a:lnTo>
                  <a:lnTo>
                    <a:pt x="37" y="159"/>
                  </a:lnTo>
                  <a:lnTo>
                    <a:pt x="40" y="162"/>
                  </a:lnTo>
                  <a:lnTo>
                    <a:pt x="43" y="166"/>
                  </a:lnTo>
                  <a:lnTo>
                    <a:pt x="46" y="169"/>
                  </a:lnTo>
                  <a:lnTo>
                    <a:pt x="37" y="191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8" name="Freeform 270"/>
            <p:cNvSpPr>
              <a:spLocks/>
            </p:cNvSpPr>
            <p:nvPr/>
          </p:nvSpPr>
          <p:spPr bwMode="auto">
            <a:xfrm>
              <a:off x="3216" y="2127"/>
              <a:ext cx="57" cy="58"/>
            </a:xfrm>
            <a:custGeom>
              <a:avLst/>
              <a:gdLst>
                <a:gd name="T0" fmla="*/ 1 w 114"/>
                <a:gd name="T1" fmla="*/ 1 h 117"/>
                <a:gd name="T2" fmla="*/ 0 w 114"/>
                <a:gd name="T3" fmla="*/ 1 h 117"/>
                <a:gd name="T4" fmla="*/ 0 w 114"/>
                <a:gd name="T5" fmla="*/ 1 h 117"/>
                <a:gd name="T6" fmla="*/ 1 w 114"/>
                <a:gd name="T7" fmla="*/ 2 h 117"/>
                <a:gd name="T8" fmla="*/ 1 w 114"/>
                <a:gd name="T9" fmla="*/ 2 h 117"/>
                <a:gd name="T10" fmla="*/ 1 w 114"/>
                <a:gd name="T11" fmla="*/ 2 h 117"/>
                <a:gd name="T12" fmla="*/ 1 w 114"/>
                <a:gd name="T13" fmla="*/ 3 h 117"/>
                <a:gd name="T14" fmla="*/ 1 w 114"/>
                <a:gd name="T15" fmla="*/ 3 h 117"/>
                <a:gd name="T16" fmla="*/ 2 w 114"/>
                <a:gd name="T17" fmla="*/ 3 h 117"/>
                <a:gd name="T18" fmla="*/ 2 w 114"/>
                <a:gd name="T19" fmla="*/ 3 h 117"/>
                <a:gd name="T20" fmla="*/ 2 w 114"/>
                <a:gd name="T21" fmla="*/ 3 h 117"/>
                <a:gd name="T22" fmla="*/ 3 w 114"/>
                <a:gd name="T23" fmla="*/ 3 h 117"/>
                <a:gd name="T24" fmla="*/ 3 w 114"/>
                <a:gd name="T25" fmla="*/ 3 h 117"/>
                <a:gd name="T26" fmla="*/ 3 w 114"/>
                <a:gd name="T27" fmla="*/ 3 h 117"/>
                <a:gd name="T28" fmla="*/ 4 w 114"/>
                <a:gd name="T29" fmla="*/ 3 h 117"/>
                <a:gd name="T30" fmla="*/ 4 w 114"/>
                <a:gd name="T31" fmla="*/ 2 h 117"/>
                <a:gd name="T32" fmla="*/ 4 w 114"/>
                <a:gd name="T33" fmla="*/ 2 h 117"/>
                <a:gd name="T34" fmla="*/ 4 w 114"/>
                <a:gd name="T35" fmla="*/ 2 h 117"/>
                <a:gd name="T36" fmla="*/ 4 w 114"/>
                <a:gd name="T37" fmla="*/ 1 h 117"/>
                <a:gd name="T38" fmla="*/ 4 w 114"/>
                <a:gd name="T39" fmla="*/ 1 h 117"/>
                <a:gd name="T40" fmla="*/ 4 w 114"/>
                <a:gd name="T41" fmla="*/ 1 h 117"/>
                <a:gd name="T42" fmla="*/ 4 w 114"/>
                <a:gd name="T43" fmla="*/ 0 h 117"/>
                <a:gd name="T44" fmla="*/ 4 w 114"/>
                <a:gd name="T45" fmla="*/ 0 h 117"/>
                <a:gd name="T46" fmla="*/ 3 w 114"/>
                <a:gd name="T47" fmla="*/ 0 h 117"/>
                <a:gd name="T48" fmla="*/ 3 w 114"/>
                <a:gd name="T49" fmla="*/ 0 h 117"/>
                <a:gd name="T50" fmla="*/ 3 w 114"/>
                <a:gd name="T51" fmla="*/ 0 h 117"/>
                <a:gd name="T52" fmla="*/ 2 w 114"/>
                <a:gd name="T53" fmla="*/ 0 h 117"/>
                <a:gd name="T54" fmla="*/ 2 w 114"/>
                <a:gd name="T55" fmla="*/ 0 h 117"/>
                <a:gd name="T56" fmla="*/ 2 w 114"/>
                <a:gd name="T57" fmla="*/ 0 h 117"/>
                <a:gd name="T58" fmla="*/ 1 w 114"/>
                <a:gd name="T59" fmla="*/ 0 h 117"/>
                <a:gd name="T60" fmla="*/ 1 w 114"/>
                <a:gd name="T61" fmla="*/ 0 h 117"/>
                <a:gd name="T62" fmla="*/ 1 w 114"/>
                <a:gd name="T63" fmla="*/ 0 h 117"/>
                <a:gd name="T64" fmla="*/ 1 w 114"/>
                <a:gd name="T65" fmla="*/ 1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4" h="117">
                  <a:moveTo>
                    <a:pt x="3" y="37"/>
                  </a:moveTo>
                  <a:lnTo>
                    <a:pt x="0" y="49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4" y="81"/>
                  </a:lnTo>
                  <a:lnTo>
                    <a:pt x="10" y="92"/>
                  </a:lnTo>
                  <a:lnTo>
                    <a:pt x="17" y="100"/>
                  </a:lnTo>
                  <a:lnTo>
                    <a:pt x="26" y="107"/>
                  </a:lnTo>
                  <a:lnTo>
                    <a:pt x="37" y="112"/>
                  </a:lnTo>
                  <a:lnTo>
                    <a:pt x="48" y="116"/>
                  </a:lnTo>
                  <a:lnTo>
                    <a:pt x="59" y="117"/>
                  </a:lnTo>
                  <a:lnTo>
                    <a:pt x="70" y="116"/>
                  </a:lnTo>
                  <a:lnTo>
                    <a:pt x="80" y="112"/>
                  </a:lnTo>
                  <a:lnTo>
                    <a:pt x="90" y="107"/>
                  </a:lnTo>
                  <a:lnTo>
                    <a:pt x="98" y="100"/>
                  </a:lnTo>
                  <a:lnTo>
                    <a:pt x="105" y="90"/>
                  </a:lnTo>
                  <a:lnTo>
                    <a:pt x="110" y="80"/>
                  </a:lnTo>
                  <a:lnTo>
                    <a:pt x="114" y="68"/>
                  </a:lnTo>
                  <a:lnTo>
                    <a:pt x="114" y="57"/>
                  </a:lnTo>
                  <a:lnTo>
                    <a:pt x="113" y="47"/>
                  </a:lnTo>
                  <a:lnTo>
                    <a:pt x="109" y="35"/>
                  </a:lnTo>
                  <a:lnTo>
                    <a:pt x="105" y="26"/>
                  </a:lnTo>
                  <a:lnTo>
                    <a:pt x="98" y="18"/>
                  </a:lnTo>
                  <a:lnTo>
                    <a:pt x="89" y="11"/>
                  </a:lnTo>
                  <a:lnTo>
                    <a:pt x="79" y="5"/>
                  </a:lnTo>
                  <a:lnTo>
                    <a:pt x="68" y="2"/>
                  </a:lnTo>
                  <a:lnTo>
                    <a:pt x="56" y="0"/>
                  </a:lnTo>
                  <a:lnTo>
                    <a:pt x="45" y="3"/>
                  </a:lnTo>
                  <a:lnTo>
                    <a:pt x="34" y="5"/>
                  </a:lnTo>
                  <a:lnTo>
                    <a:pt x="24" y="11"/>
                  </a:lnTo>
                  <a:lnTo>
                    <a:pt x="16" y="18"/>
                  </a:lnTo>
                  <a:lnTo>
                    <a:pt x="9" y="27"/>
                  </a:lnTo>
                  <a:lnTo>
                    <a:pt x="3" y="3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89" name="Freeform 271"/>
            <p:cNvSpPr>
              <a:spLocks/>
            </p:cNvSpPr>
            <p:nvPr/>
          </p:nvSpPr>
          <p:spPr bwMode="auto">
            <a:xfrm>
              <a:off x="3227" y="2138"/>
              <a:ext cx="36" cy="36"/>
            </a:xfrm>
            <a:custGeom>
              <a:avLst/>
              <a:gdLst>
                <a:gd name="T0" fmla="*/ 1 w 72"/>
                <a:gd name="T1" fmla="*/ 0 h 73"/>
                <a:gd name="T2" fmla="*/ 0 w 72"/>
                <a:gd name="T3" fmla="*/ 1 h 73"/>
                <a:gd name="T4" fmla="*/ 1 w 72"/>
                <a:gd name="T5" fmla="*/ 1 h 73"/>
                <a:gd name="T6" fmla="*/ 1 w 72"/>
                <a:gd name="T7" fmla="*/ 1 h 73"/>
                <a:gd name="T8" fmla="*/ 1 w 72"/>
                <a:gd name="T9" fmla="*/ 2 h 73"/>
                <a:gd name="T10" fmla="*/ 1 w 72"/>
                <a:gd name="T11" fmla="*/ 2 h 73"/>
                <a:gd name="T12" fmla="*/ 2 w 72"/>
                <a:gd name="T13" fmla="*/ 2 h 73"/>
                <a:gd name="T14" fmla="*/ 2 w 72"/>
                <a:gd name="T15" fmla="*/ 2 h 73"/>
                <a:gd name="T16" fmla="*/ 2 w 72"/>
                <a:gd name="T17" fmla="*/ 2 h 73"/>
                <a:gd name="T18" fmla="*/ 2 w 72"/>
                <a:gd name="T19" fmla="*/ 2 h 73"/>
                <a:gd name="T20" fmla="*/ 2 w 72"/>
                <a:gd name="T21" fmla="*/ 1 h 73"/>
                <a:gd name="T22" fmla="*/ 3 w 72"/>
                <a:gd name="T23" fmla="*/ 1 h 73"/>
                <a:gd name="T24" fmla="*/ 3 w 72"/>
                <a:gd name="T25" fmla="*/ 1 h 73"/>
                <a:gd name="T26" fmla="*/ 3 w 72"/>
                <a:gd name="T27" fmla="*/ 1 h 73"/>
                <a:gd name="T28" fmla="*/ 3 w 72"/>
                <a:gd name="T29" fmla="*/ 0 h 73"/>
                <a:gd name="T30" fmla="*/ 2 w 72"/>
                <a:gd name="T31" fmla="*/ 0 h 73"/>
                <a:gd name="T32" fmla="*/ 2 w 72"/>
                <a:gd name="T33" fmla="*/ 0 h 73"/>
                <a:gd name="T34" fmla="*/ 2 w 72"/>
                <a:gd name="T35" fmla="*/ 0 h 73"/>
                <a:gd name="T36" fmla="*/ 2 w 72"/>
                <a:gd name="T37" fmla="*/ 0 h 73"/>
                <a:gd name="T38" fmla="*/ 1 w 72"/>
                <a:gd name="T39" fmla="*/ 0 h 73"/>
                <a:gd name="T40" fmla="*/ 1 w 72"/>
                <a:gd name="T41" fmla="*/ 0 h 73"/>
                <a:gd name="T42" fmla="*/ 1 w 72"/>
                <a:gd name="T43" fmla="*/ 0 h 73"/>
                <a:gd name="T44" fmla="*/ 1 w 72"/>
                <a:gd name="T45" fmla="*/ 0 h 73"/>
                <a:gd name="T46" fmla="*/ 1 w 72"/>
                <a:gd name="T47" fmla="*/ 0 h 73"/>
                <a:gd name="T48" fmla="*/ 1 w 72"/>
                <a:gd name="T49" fmla="*/ 0 h 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2" h="73">
                  <a:moveTo>
                    <a:pt x="3" y="23"/>
                  </a:moveTo>
                  <a:lnTo>
                    <a:pt x="0" y="37"/>
                  </a:lnTo>
                  <a:lnTo>
                    <a:pt x="3" y="51"/>
                  </a:lnTo>
                  <a:lnTo>
                    <a:pt x="11" y="63"/>
                  </a:lnTo>
                  <a:lnTo>
                    <a:pt x="23" y="71"/>
                  </a:lnTo>
                  <a:lnTo>
                    <a:pt x="30" y="73"/>
                  </a:lnTo>
                  <a:lnTo>
                    <a:pt x="38" y="73"/>
                  </a:lnTo>
                  <a:lnTo>
                    <a:pt x="44" y="72"/>
                  </a:lnTo>
                  <a:lnTo>
                    <a:pt x="51" y="70"/>
                  </a:lnTo>
                  <a:lnTo>
                    <a:pt x="57" y="66"/>
                  </a:lnTo>
                  <a:lnTo>
                    <a:pt x="62" y="61"/>
                  </a:lnTo>
                  <a:lnTo>
                    <a:pt x="66" y="57"/>
                  </a:lnTo>
                  <a:lnTo>
                    <a:pt x="70" y="50"/>
                  </a:lnTo>
                  <a:lnTo>
                    <a:pt x="72" y="36"/>
                  </a:lnTo>
                  <a:lnTo>
                    <a:pt x="70" y="22"/>
                  </a:lnTo>
                  <a:lnTo>
                    <a:pt x="62" y="11"/>
                  </a:lnTo>
                  <a:lnTo>
                    <a:pt x="50" y="3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8" y="2"/>
                  </a:lnTo>
                  <a:lnTo>
                    <a:pt x="21" y="4"/>
                  </a:lnTo>
                  <a:lnTo>
                    <a:pt x="16" y="7"/>
                  </a:lnTo>
                  <a:lnTo>
                    <a:pt x="11" y="12"/>
                  </a:lnTo>
                  <a:lnTo>
                    <a:pt x="6" y="16"/>
                  </a:lnTo>
                  <a:lnTo>
                    <a:pt x="3" y="23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0" name="Freeform 272"/>
            <p:cNvSpPr>
              <a:spLocks/>
            </p:cNvSpPr>
            <p:nvPr/>
          </p:nvSpPr>
          <p:spPr bwMode="auto">
            <a:xfrm>
              <a:off x="3241" y="2150"/>
              <a:ext cx="8" cy="8"/>
            </a:xfrm>
            <a:custGeom>
              <a:avLst/>
              <a:gdLst>
                <a:gd name="T0" fmla="*/ 1 w 15"/>
                <a:gd name="T1" fmla="*/ 1 h 15"/>
                <a:gd name="T2" fmla="*/ 1 w 15"/>
                <a:gd name="T3" fmla="*/ 0 h 15"/>
                <a:gd name="T4" fmla="*/ 1 w 15"/>
                <a:gd name="T5" fmla="*/ 1 h 15"/>
                <a:gd name="T6" fmla="*/ 1 w 15"/>
                <a:gd name="T7" fmla="*/ 1 h 15"/>
                <a:gd name="T8" fmla="*/ 1 w 15"/>
                <a:gd name="T9" fmla="*/ 1 h 15"/>
                <a:gd name="T10" fmla="*/ 1 w 15"/>
                <a:gd name="T11" fmla="*/ 1 h 15"/>
                <a:gd name="T12" fmla="*/ 1 w 15"/>
                <a:gd name="T13" fmla="*/ 1 h 15"/>
                <a:gd name="T14" fmla="*/ 0 w 15"/>
                <a:gd name="T15" fmla="*/ 1 h 15"/>
                <a:gd name="T16" fmla="*/ 1 w 15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5" y="8"/>
                  </a:lnTo>
                  <a:lnTo>
                    <a:pt x="13" y="12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8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1" name="Freeform 273"/>
            <p:cNvSpPr>
              <a:spLocks/>
            </p:cNvSpPr>
            <p:nvPr/>
          </p:nvSpPr>
          <p:spPr bwMode="auto">
            <a:xfrm>
              <a:off x="3283" y="2017"/>
              <a:ext cx="176" cy="177"/>
            </a:xfrm>
            <a:custGeom>
              <a:avLst/>
              <a:gdLst>
                <a:gd name="T0" fmla="*/ 2 w 354"/>
                <a:gd name="T1" fmla="*/ 11 h 354"/>
                <a:gd name="T2" fmla="*/ 4 w 354"/>
                <a:gd name="T3" fmla="*/ 10 h 354"/>
                <a:gd name="T4" fmla="*/ 4 w 354"/>
                <a:gd name="T5" fmla="*/ 10 h 354"/>
                <a:gd name="T6" fmla="*/ 4 w 354"/>
                <a:gd name="T7" fmla="*/ 10 h 354"/>
                <a:gd name="T8" fmla="*/ 5 w 354"/>
                <a:gd name="T9" fmla="*/ 12 h 354"/>
                <a:gd name="T10" fmla="*/ 5 w 354"/>
                <a:gd name="T11" fmla="*/ 12 h 354"/>
                <a:gd name="T12" fmla="*/ 6 w 354"/>
                <a:gd name="T13" fmla="*/ 10 h 354"/>
                <a:gd name="T14" fmla="*/ 7 w 354"/>
                <a:gd name="T15" fmla="*/ 10 h 354"/>
                <a:gd name="T16" fmla="*/ 8 w 354"/>
                <a:gd name="T17" fmla="*/ 11 h 354"/>
                <a:gd name="T18" fmla="*/ 8 w 354"/>
                <a:gd name="T19" fmla="*/ 9 h 354"/>
                <a:gd name="T20" fmla="*/ 8 w 354"/>
                <a:gd name="T21" fmla="*/ 9 h 354"/>
                <a:gd name="T22" fmla="*/ 10 w 354"/>
                <a:gd name="T23" fmla="*/ 9 h 354"/>
                <a:gd name="T24" fmla="*/ 10 w 354"/>
                <a:gd name="T25" fmla="*/ 8 h 354"/>
                <a:gd name="T26" fmla="*/ 9 w 354"/>
                <a:gd name="T27" fmla="*/ 7 h 354"/>
                <a:gd name="T28" fmla="*/ 9 w 354"/>
                <a:gd name="T29" fmla="*/ 7 h 354"/>
                <a:gd name="T30" fmla="*/ 9 w 354"/>
                <a:gd name="T31" fmla="*/ 7 h 354"/>
                <a:gd name="T32" fmla="*/ 11 w 354"/>
                <a:gd name="T33" fmla="*/ 6 h 354"/>
                <a:gd name="T34" fmla="*/ 9 w 354"/>
                <a:gd name="T35" fmla="*/ 5 h 354"/>
                <a:gd name="T36" fmla="*/ 9 w 354"/>
                <a:gd name="T37" fmla="*/ 5 h 354"/>
                <a:gd name="T38" fmla="*/ 10 w 354"/>
                <a:gd name="T39" fmla="*/ 3 h 354"/>
                <a:gd name="T40" fmla="*/ 10 w 354"/>
                <a:gd name="T41" fmla="*/ 3 h 354"/>
                <a:gd name="T42" fmla="*/ 8 w 354"/>
                <a:gd name="T43" fmla="*/ 3 h 354"/>
                <a:gd name="T44" fmla="*/ 8 w 354"/>
                <a:gd name="T45" fmla="*/ 1 h 354"/>
                <a:gd name="T46" fmla="*/ 8 w 354"/>
                <a:gd name="T47" fmla="*/ 1 h 354"/>
                <a:gd name="T48" fmla="*/ 6 w 354"/>
                <a:gd name="T49" fmla="*/ 2 h 354"/>
                <a:gd name="T50" fmla="*/ 6 w 354"/>
                <a:gd name="T51" fmla="*/ 2 h 354"/>
                <a:gd name="T52" fmla="*/ 6 w 354"/>
                <a:gd name="T53" fmla="*/ 2 h 354"/>
                <a:gd name="T54" fmla="*/ 5 w 354"/>
                <a:gd name="T55" fmla="*/ 0 h 354"/>
                <a:gd name="T56" fmla="*/ 5 w 354"/>
                <a:gd name="T57" fmla="*/ 1 h 354"/>
                <a:gd name="T58" fmla="*/ 4 w 354"/>
                <a:gd name="T59" fmla="*/ 2 h 354"/>
                <a:gd name="T60" fmla="*/ 3 w 354"/>
                <a:gd name="T61" fmla="*/ 1 h 354"/>
                <a:gd name="T62" fmla="*/ 2 w 354"/>
                <a:gd name="T63" fmla="*/ 1 h 354"/>
                <a:gd name="T64" fmla="*/ 2 w 354"/>
                <a:gd name="T65" fmla="*/ 3 h 354"/>
                <a:gd name="T66" fmla="*/ 2 w 354"/>
                <a:gd name="T67" fmla="*/ 3 h 354"/>
                <a:gd name="T68" fmla="*/ 0 w 354"/>
                <a:gd name="T69" fmla="*/ 3 h 354"/>
                <a:gd name="T70" fmla="*/ 1 w 354"/>
                <a:gd name="T71" fmla="*/ 4 h 354"/>
                <a:gd name="T72" fmla="*/ 1 w 354"/>
                <a:gd name="T73" fmla="*/ 5 h 354"/>
                <a:gd name="T74" fmla="*/ 1 w 354"/>
                <a:gd name="T75" fmla="*/ 5 h 354"/>
                <a:gd name="T76" fmla="*/ 0 w 354"/>
                <a:gd name="T77" fmla="*/ 6 h 354"/>
                <a:gd name="T78" fmla="*/ 0 w 354"/>
                <a:gd name="T79" fmla="*/ 6 h 354"/>
                <a:gd name="T80" fmla="*/ 1 w 354"/>
                <a:gd name="T81" fmla="*/ 7 h 354"/>
                <a:gd name="T82" fmla="*/ 1 w 354"/>
                <a:gd name="T83" fmla="*/ 8 h 354"/>
                <a:gd name="T84" fmla="*/ 0 w 354"/>
                <a:gd name="T85" fmla="*/ 9 h 354"/>
                <a:gd name="T86" fmla="*/ 2 w 354"/>
                <a:gd name="T87" fmla="*/ 9 h 354"/>
                <a:gd name="T88" fmla="*/ 2 w 354"/>
                <a:gd name="T89" fmla="*/ 9 h 3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54" h="354">
                  <a:moveTo>
                    <a:pt x="80" y="324"/>
                  </a:moveTo>
                  <a:lnTo>
                    <a:pt x="86" y="328"/>
                  </a:lnTo>
                  <a:lnTo>
                    <a:pt x="91" y="331"/>
                  </a:lnTo>
                  <a:lnTo>
                    <a:pt x="96" y="335"/>
                  </a:lnTo>
                  <a:lnTo>
                    <a:pt x="102" y="337"/>
                  </a:lnTo>
                  <a:lnTo>
                    <a:pt x="128" y="309"/>
                  </a:lnTo>
                  <a:lnTo>
                    <a:pt x="132" y="310"/>
                  </a:lnTo>
                  <a:lnTo>
                    <a:pt x="135" y="312"/>
                  </a:lnTo>
                  <a:lnTo>
                    <a:pt x="139" y="313"/>
                  </a:lnTo>
                  <a:lnTo>
                    <a:pt x="142" y="314"/>
                  </a:lnTo>
                  <a:lnTo>
                    <a:pt x="145" y="315"/>
                  </a:lnTo>
                  <a:lnTo>
                    <a:pt x="150" y="315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6" y="353"/>
                  </a:lnTo>
                  <a:lnTo>
                    <a:pt x="173" y="354"/>
                  </a:lnTo>
                  <a:lnTo>
                    <a:pt x="179" y="354"/>
                  </a:lnTo>
                  <a:lnTo>
                    <a:pt x="186" y="354"/>
                  </a:lnTo>
                  <a:lnTo>
                    <a:pt x="192" y="353"/>
                  </a:lnTo>
                  <a:lnTo>
                    <a:pt x="201" y="316"/>
                  </a:lnTo>
                  <a:lnTo>
                    <a:pt x="209" y="315"/>
                  </a:lnTo>
                  <a:lnTo>
                    <a:pt x="216" y="314"/>
                  </a:lnTo>
                  <a:lnTo>
                    <a:pt x="223" y="312"/>
                  </a:lnTo>
                  <a:lnTo>
                    <a:pt x="230" y="308"/>
                  </a:lnTo>
                  <a:lnTo>
                    <a:pt x="256" y="336"/>
                  </a:lnTo>
                  <a:lnTo>
                    <a:pt x="262" y="332"/>
                  </a:lnTo>
                  <a:lnTo>
                    <a:pt x="268" y="329"/>
                  </a:lnTo>
                  <a:lnTo>
                    <a:pt x="272" y="325"/>
                  </a:lnTo>
                  <a:lnTo>
                    <a:pt x="278" y="322"/>
                  </a:lnTo>
                  <a:lnTo>
                    <a:pt x="268" y="286"/>
                  </a:lnTo>
                  <a:lnTo>
                    <a:pt x="273" y="280"/>
                  </a:lnTo>
                  <a:lnTo>
                    <a:pt x="278" y="276"/>
                  </a:lnTo>
                  <a:lnTo>
                    <a:pt x="284" y="270"/>
                  </a:lnTo>
                  <a:lnTo>
                    <a:pt x="288" y="264"/>
                  </a:lnTo>
                  <a:lnTo>
                    <a:pt x="324" y="275"/>
                  </a:lnTo>
                  <a:lnTo>
                    <a:pt x="327" y="269"/>
                  </a:lnTo>
                  <a:lnTo>
                    <a:pt x="331" y="263"/>
                  </a:lnTo>
                  <a:lnTo>
                    <a:pt x="334" y="258"/>
                  </a:lnTo>
                  <a:lnTo>
                    <a:pt x="337" y="253"/>
                  </a:lnTo>
                  <a:lnTo>
                    <a:pt x="309" y="226"/>
                  </a:lnTo>
                  <a:lnTo>
                    <a:pt x="310" y="223"/>
                  </a:lnTo>
                  <a:lnTo>
                    <a:pt x="311" y="219"/>
                  </a:lnTo>
                  <a:lnTo>
                    <a:pt x="313" y="216"/>
                  </a:lnTo>
                  <a:lnTo>
                    <a:pt x="314" y="212"/>
                  </a:lnTo>
                  <a:lnTo>
                    <a:pt x="315" y="209"/>
                  </a:lnTo>
                  <a:lnTo>
                    <a:pt x="316" y="204"/>
                  </a:lnTo>
                  <a:lnTo>
                    <a:pt x="316" y="201"/>
                  </a:lnTo>
                  <a:lnTo>
                    <a:pt x="317" y="197"/>
                  </a:lnTo>
                  <a:lnTo>
                    <a:pt x="353" y="188"/>
                  </a:lnTo>
                  <a:lnTo>
                    <a:pt x="354" y="181"/>
                  </a:lnTo>
                  <a:lnTo>
                    <a:pt x="354" y="176"/>
                  </a:lnTo>
                  <a:lnTo>
                    <a:pt x="354" y="169"/>
                  </a:lnTo>
                  <a:lnTo>
                    <a:pt x="353" y="163"/>
                  </a:lnTo>
                  <a:lnTo>
                    <a:pt x="316" y="154"/>
                  </a:lnTo>
                  <a:lnTo>
                    <a:pt x="315" y="146"/>
                  </a:lnTo>
                  <a:lnTo>
                    <a:pt x="314" y="139"/>
                  </a:lnTo>
                  <a:lnTo>
                    <a:pt x="311" y="132"/>
                  </a:lnTo>
                  <a:lnTo>
                    <a:pt x="308" y="125"/>
                  </a:lnTo>
                  <a:lnTo>
                    <a:pt x="336" y="98"/>
                  </a:lnTo>
                  <a:lnTo>
                    <a:pt x="332" y="93"/>
                  </a:lnTo>
                  <a:lnTo>
                    <a:pt x="329" y="87"/>
                  </a:lnTo>
                  <a:lnTo>
                    <a:pt x="325" y="82"/>
                  </a:lnTo>
                  <a:lnTo>
                    <a:pt x="322" y="76"/>
                  </a:lnTo>
                  <a:lnTo>
                    <a:pt x="286" y="87"/>
                  </a:lnTo>
                  <a:lnTo>
                    <a:pt x="280" y="81"/>
                  </a:lnTo>
                  <a:lnTo>
                    <a:pt x="276" y="76"/>
                  </a:lnTo>
                  <a:lnTo>
                    <a:pt x="270" y="71"/>
                  </a:lnTo>
                  <a:lnTo>
                    <a:pt x="264" y="66"/>
                  </a:lnTo>
                  <a:lnTo>
                    <a:pt x="275" y="30"/>
                  </a:lnTo>
                  <a:lnTo>
                    <a:pt x="269" y="27"/>
                  </a:lnTo>
                  <a:lnTo>
                    <a:pt x="264" y="23"/>
                  </a:lnTo>
                  <a:lnTo>
                    <a:pt x="258" y="20"/>
                  </a:lnTo>
                  <a:lnTo>
                    <a:pt x="253" y="18"/>
                  </a:lnTo>
                  <a:lnTo>
                    <a:pt x="226" y="45"/>
                  </a:lnTo>
                  <a:lnTo>
                    <a:pt x="223" y="44"/>
                  </a:lnTo>
                  <a:lnTo>
                    <a:pt x="219" y="43"/>
                  </a:lnTo>
                  <a:lnTo>
                    <a:pt x="216" y="42"/>
                  </a:lnTo>
                  <a:lnTo>
                    <a:pt x="212" y="41"/>
                  </a:lnTo>
                  <a:lnTo>
                    <a:pt x="209" y="39"/>
                  </a:lnTo>
                  <a:lnTo>
                    <a:pt x="205" y="38"/>
                  </a:lnTo>
                  <a:lnTo>
                    <a:pt x="201" y="38"/>
                  </a:lnTo>
                  <a:lnTo>
                    <a:pt x="197" y="37"/>
                  </a:lnTo>
                  <a:lnTo>
                    <a:pt x="188" y="1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69" y="0"/>
                  </a:lnTo>
                  <a:lnTo>
                    <a:pt x="163" y="1"/>
                  </a:lnTo>
                  <a:lnTo>
                    <a:pt x="154" y="38"/>
                  </a:lnTo>
                  <a:lnTo>
                    <a:pt x="145" y="39"/>
                  </a:lnTo>
                  <a:lnTo>
                    <a:pt x="139" y="41"/>
                  </a:lnTo>
                  <a:lnTo>
                    <a:pt x="132" y="43"/>
                  </a:lnTo>
                  <a:lnTo>
                    <a:pt x="125" y="46"/>
                  </a:lnTo>
                  <a:lnTo>
                    <a:pt x="98" y="19"/>
                  </a:lnTo>
                  <a:lnTo>
                    <a:pt x="92" y="22"/>
                  </a:lnTo>
                  <a:lnTo>
                    <a:pt x="87" y="26"/>
                  </a:lnTo>
                  <a:lnTo>
                    <a:pt x="82" y="29"/>
                  </a:lnTo>
                  <a:lnTo>
                    <a:pt x="76" y="33"/>
                  </a:lnTo>
                  <a:lnTo>
                    <a:pt x="87" y="68"/>
                  </a:lnTo>
                  <a:lnTo>
                    <a:pt x="82" y="74"/>
                  </a:lnTo>
                  <a:lnTo>
                    <a:pt x="76" y="79"/>
                  </a:lnTo>
                  <a:lnTo>
                    <a:pt x="72" y="84"/>
                  </a:lnTo>
                  <a:lnTo>
                    <a:pt x="66" y="90"/>
                  </a:lnTo>
                  <a:lnTo>
                    <a:pt x="30" y="80"/>
                  </a:lnTo>
                  <a:lnTo>
                    <a:pt x="27" y="86"/>
                  </a:lnTo>
                  <a:lnTo>
                    <a:pt x="23" y="90"/>
                  </a:lnTo>
                  <a:lnTo>
                    <a:pt x="20" y="96"/>
                  </a:lnTo>
                  <a:lnTo>
                    <a:pt x="18" y="102"/>
                  </a:lnTo>
                  <a:lnTo>
                    <a:pt x="45" y="128"/>
                  </a:lnTo>
                  <a:lnTo>
                    <a:pt x="44" y="132"/>
                  </a:lnTo>
                  <a:lnTo>
                    <a:pt x="43" y="135"/>
                  </a:lnTo>
                  <a:lnTo>
                    <a:pt x="42" y="139"/>
                  </a:lnTo>
                  <a:lnTo>
                    <a:pt x="41" y="142"/>
                  </a:lnTo>
                  <a:lnTo>
                    <a:pt x="39" y="146"/>
                  </a:lnTo>
                  <a:lnTo>
                    <a:pt x="39" y="149"/>
                  </a:lnTo>
                  <a:lnTo>
                    <a:pt x="38" y="154"/>
                  </a:lnTo>
                  <a:lnTo>
                    <a:pt x="37" y="157"/>
                  </a:lnTo>
                  <a:lnTo>
                    <a:pt x="1" y="166"/>
                  </a:lnTo>
                  <a:lnTo>
                    <a:pt x="0" y="173"/>
                  </a:lnTo>
                  <a:lnTo>
                    <a:pt x="0" y="179"/>
                  </a:lnTo>
                  <a:lnTo>
                    <a:pt x="0" y="186"/>
                  </a:lnTo>
                  <a:lnTo>
                    <a:pt x="1" y="192"/>
                  </a:lnTo>
                  <a:lnTo>
                    <a:pt x="38" y="201"/>
                  </a:lnTo>
                  <a:lnTo>
                    <a:pt x="39" y="209"/>
                  </a:lnTo>
                  <a:lnTo>
                    <a:pt x="41" y="216"/>
                  </a:lnTo>
                  <a:lnTo>
                    <a:pt x="43" y="223"/>
                  </a:lnTo>
                  <a:lnTo>
                    <a:pt x="46" y="230"/>
                  </a:lnTo>
                  <a:lnTo>
                    <a:pt x="19" y="256"/>
                  </a:lnTo>
                  <a:lnTo>
                    <a:pt x="22" y="262"/>
                  </a:lnTo>
                  <a:lnTo>
                    <a:pt x="26" y="268"/>
                  </a:lnTo>
                  <a:lnTo>
                    <a:pt x="29" y="272"/>
                  </a:lnTo>
                  <a:lnTo>
                    <a:pt x="33" y="278"/>
                  </a:lnTo>
                  <a:lnTo>
                    <a:pt x="68" y="268"/>
                  </a:lnTo>
                  <a:lnTo>
                    <a:pt x="74" y="272"/>
                  </a:lnTo>
                  <a:lnTo>
                    <a:pt x="79" y="278"/>
                  </a:lnTo>
                  <a:lnTo>
                    <a:pt x="84" y="283"/>
                  </a:lnTo>
                  <a:lnTo>
                    <a:pt x="90" y="288"/>
                  </a:lnTo>
                  <a:lnTo>
                    <a:pt x="80" y="324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2" name="Freeform 274"/>
            <p:cNvSpPr>
              <a:spLocks/>
            </p:cNvSpPr>
            <p:nvPr/>
          </p:nvSpPr>
          <p:spPr bwMode="auto">
            <a:xfrm>
              <a:off x="3312" y="2046"/>
              <a:ext cx="118" cy="118"/>
            </a:xfrm>
            <a:custGeom>
              <a:avLst/>
              <a:gdLst>
                <a:gd name="T0" fmla="*/ 1 w 235"/>
                <a:gd name="T1" fmla="*/ 3 h 235"/>
                <a:gd name="T2" fmla="*/ 0 w 235"/>
                <a:gd name="T3" fmla="*/ 4 h 235"/>
                <a:gd name="T4" fmla="*/ 1 w 235"/>
                <a:gd name="T5" fmla="*/ 5 h 235"/>
                <a:gd name="T6" fmla="*/ 1 w 235"/>
                <a:gd name="T7" fmla="*/ 5 h 235"/>
                <a:gd name="T8" fmla="*/ 1 w 235"/>
                <a:gd name="T9" fmla="*/ 6 h 235"/>
                <a:gd name="T10" fmla="*/ 1 w 235"/>
                <a:gd name="T11" fmla="*/ 7 h 235"/>
                <a:gd name="T12" fmla="*/ 2 w 235"/>
                <a:gd name="T13" fmla="*/ 7 h 235"/>
                <a:gd name="T14" fmla="*/ 3 w 235"/>
                <a:gd name="T15" fmla="*/ 7 h 235"/>
                <a:gd name="T16" fmla="*/ 3 w 235"/>
                <a:gd name="T17" fmla="*/ 8 h 235"/>
                <a:gd name="T18" fmla="*/ 4 w 235"/>
                <a:gd name="T19" fmla="*/ 8 h 235"/>
                <a:gd name="T20" fmla="*/ 5 w 235"/>
                <a:gd name="T21" fmla="*/ 8 h 235"/>
                <a:gd name="T22" fmla="*/ 5 w 235"/>
                <a:gd name="T23" fmla="*/ 8 h 235"/>
                <a:gd name="T24" fmla="*/ 6 w 235"/>
                <a:gd name="T25" fmla="*/ 7 h 235"/>
                <a:gd name="T26" fmla="*/ 7 w 235"/>
                <a:gd name="T27" fmla="*/ 7 h 235"/>
                <a:gd name="T28" fmla="*/ 7 w 235"/>
                <a:gd name="T29" fmla="*/ 6 h 235"/>
                <a:gd name="T30" fmla="*/ 7 w 235"/>
                <a:gd name="T31" fmla="*/ 6 h 235"/>
                <a:gd name="T32" fmla="*/ 8 w 235"/>
                <a:gd name="T33" fmla="*/ 5 h 235"/>
                <a:gd name="T34" fmla="*/ 8 w 235"/>
                <a:gd name="T35" fmla="*/ 4 h 235"/>
                <a:gd name="T36" fmla="*/ 8 w 235"/>
                <a:gd name="T37" fmla="*/ 4 h 235"/>
                <a:gd name="T38" fmla="*/ 8 w 235"/>
                <a:gd name="T39" fmla="*/ 3 h 235"/>
                <a:gd name="T40" fmla="*/ 7 w 235"/>
                <a:gd name="T41" fmla="*/ 2 h 235"/>
                <a:gd name="T42" fmla="*/ 7 w 235"/>
                <a:gd name="T43" fmla="*/ 2 h 235"/>
                <a:gd name="T44" fmla="*/ 6 w 235"/>
                <a:gd name="T45" fmla="*/ 1 h 235"/>
                <a:gd name="T46" fmla="*/ 6 w 235"/>
                <a:gd name="T47" fmla="*/ 1 h 235"/>
                <a:gd name="T48" fmla="*/ 5 w 235"/>
                <a:gd name="T49" fmla="*/ 1 h 235"/>
                <a:gd name="T50" fmla="*/ 4 w 235"/>
                <a:gd name="T51" fmla="*/ 0 h 235"/>
                <a:gd name="T52" fmla="*/ 4 w 235"/>
                <a:gd name="T53" fmla="*/ 1 h 235"/>
                <a:gd name="T54" fmla="*/ 3 w 235"/>
                <a:gd name="T55" fmla="*/ 1 h 235"/>
                <a:gd name="T56" fmla="*/ 2 w 235"/>
                <a:gd name="T57" fmla="*/ 1 h 235"/>
                <a:gd name="T58" fmla="*/ 2 w 235"/>
                <a:gd name="T59" fmla="*/ 1 h 235"/>
                <a:gd name="T60" fmla="*/ 1 w 235"/>
                <a:gd name="T61" fmla="*/ 2 h 235"/>
                <a:gd name="T62" fmla="*/ 1 w 235"/>
                <a:gd name="T63" fmla="*/ 3 h 235"/>
                <a:gd name="T64" fmla="*/ 1 w 235"/>
                <a:gd name="T65" fmla="*/ 3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5" h="235">
                  <a:moveTo>
                    <a:pt x="4" y="89"/>
                  </a:moveTo>
                  <a:lnTo>
                    <a:pt x="0" y="113"/>
                  </a:lnTo>
                  <a:lnTo>
                    <a:pt x="1" y="136"/>
                  </a:lnTo>
                  <a:lnTo>
                    <a:pt x="7" y="158"/>
                  </a:lnTo>
                  <a:lnTo>
                    <a:pt x="17" y="179"/>
                  </a:lnTo>
                  <a:lnTo>
                    <a:pt x="30" y="197"/>
                  </a:lnTo>
                  <a:lnTo>
                    <a:pt x="47" y="212"/>
                  </a:lnTo>
                  <a:lnTo>
                    <a:pt x="67" y="224"/>
                  </a:lnTo>
                  <a:lnTo>
                    <a:pt x="89" y="232"/>
                  </a:lnTo>
                  <a:lnTo>
                    <a:pt x="113" y="235"/>
                  </a:lnTo>
                  <a:lnTo>
                    <a:pt x="136" y="234"/>
                  </a:lnTo>
                  <a:lnTo>
                    <a:pt x="158" y="228"/>
                  </a:lnTo>
                  <a:lnTo>
                    <a:pt x="177" y="219"/>
                  </a:lnTo>
                  <a:lnTo>
                    <a:pt x="196" y="206"/>
                  </a:lnTo>
                  <a:lnTo>
                    <a:pt x="211" y="189"/>
                  </a:lnTo>
                  <a:lnTo>
                    <a:pt x="224" y="170"/>
                  </a:lnTo>
                  <a:lnTo>
                    <a:pt x="232" y="148"/>
                  </a:lnTo>
                  <a:lnTo>
                    <a:pt x="235" y="123"/>
                  </a:lnTo>
                  <a:lnTo>
                    <a:pt x="234" y="100"/>
                  </a:lnTo>
                  <a:lnTo>
                    <a:pt x="228" y="78"/>
                  </a:lnTo>
                  <a:lnTo>
                    <a:pt x="219" y="58"/>
                  </a:lnTo>
                  <a:lnTo>
                    <a:pt x="206" y="39"/>
                  </a:lnTo>
                  <a:lnTo>
                    <a:pt x="189" y="24"/>
                  </a:lnTo>
                  <a:lnTo>
                    <a:pt x="169" y="12"/>
                  </a:lnTo>
                  <a:lnTo>
                    <a:pt x="148" y="4"/>
                  </a:lnTo>
                  <a:lnTo>
                    <a:pt x="123" y="0"/>
                  </a:lnTo>
                  <a:lnTo>
                    <a:pt x="100" y="1"/>
                  </a:lnTo>
                  <a:lnTo>
                    <a:pt x="78" y="7"/>
                  </a:lnTo>
                  <a:lnTo>
                    <a:pt x="58" y="17"/>
                  </a:lnTo>
                  <a:lnTo>
                    <a:pt x="39" y="30"/>
                  </a:lnTo>
                  <a:lnTo>
                    <a:pt x="24" y="47"/>
                  </a:lnTo>
                  <a:lnTo>
                    <a:pt x="12" y="67"/>
                  </a:lnTo>
                  <a:lnTo>
                    <a:pt x="4" y="8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3" name="Freeform 275"/>
            <p:cNvSpPr>
              <a:spLocks/>
            </p:cNvSpPr>
            <p:nvPr/>
          </p:nvSpPr>
          <p:spPr bwMode="auto">
            <a:xfrm>
              <a:off x="3339" y="2073"/>
              <a:ext cx="65" cy="65"/>
            </a:xfrm>
            <a:custGeom>
              <a:avLst/>
              <a:gdLst>
                <a:gd name="T0" fmla="*/ 1 w 130"/>
                <a:gd name="T1" fmla="*/ 2 h 130"/>
                <a:gd name="T2" fmla="*/ 0 w 130"/>
                <a:gd name="T3" fmla="*/ 2 h 130"/>
                <a:gd name="T4" fmla="*/ 1 w 130"/>
                <a:gd name="T5" fmla="*/ 3 h 130"/>
                <a:gd name="T6" fmla="*/ 1 w 130"/>
                <a:gd name="T7" fmla="*/ 3 h 130"/>
                <a:gd name="T8" fmla="*/ 1 w 130"/>
                <a:gd name="T9" fmla="*/ 4 h 130"/>
                <a:gd name="T10" fmla="*/ 1 w 130"/>
                <a:gd name="T11" fmla="*/ 4 h 130"/>
                <a:gd name="T12" fmla="*/ 1 w 130"/>
                <a:gd name="T13" fmla="*/ 4 h 130"/>
                <a:gd name="T14" fmla="*/ 2 w 130"/>
                <a:gd name="T15" fmla="*/ 4 h 130"/>
                <a:gd name="T16" fmla="*/ 2 w 130"/>
                <a:gd name="T17" fmla="*/ 4 h 130"/>
                <a:gd name="T18" fmla="*/ 2 w 130"/>
                <a:gd name="T19" fmla="*/ 5 h 130"/>
                <a:gd name="T20" fmla="*/ 3 w 130"/>
                <a:gd name="T21" fmla="*/ 5 h 130"/>
                <a:gd name="T22" fmla="*/ 3 w 130"/>
                <a:gd name="T23" fmla="*/ 4 h 130"/>
                <a:gd name="T24" fmla="*/ 4 w 130"/>
                <a:gd name="T25" fmla="*/ 4 h 130"/>
                <a:gd name="T26" fmla="*/ 4 w 130"/>
                <a:gd name="T27" fmla="*/ 4 h 130"/>
                <a:gd name="T28" fmla="*/ 4 w 130"/>
                <a:gd name="T29" fmla="*/ 4 h 130"/>
                <a:gd name="T30" fmla="*/ 4 w 130"/>
                <a:gd name="T31" fmla="*/ 3 h 130"/>
                <a:gd name="T32" fmla="*/ 4 w 130"/>
                <a:gd name="T33" fmla="*/ 3 h 130"/>
                <a:gd name="T34" fmla="*/ 5 w 130"/>
                <a:gd name="T35" fmla="*/ 3 h 130"/>
                <a:gd name="T36" fmla="*/ 5 w 130"/>
                <a:gd name="T37" fmla="*/ 2 h 130"/>
                <a:gd name="T38" fmla="*/ 4 w 130"/>
                <a:gd name="T39" fmla="*/ 2 h 130"/>
                <a:gd name="T40" fmla="*/ 4 w 130"/>
                <a:gd name="T41" fmla="*/ 1 h 130"/>
                <a:gd name="T42" fmla="*/ 4 w 130"/>
                <a:gd name="T43" fmla="*/ 1 h 130"/>
                <a:gd name="T44" fmla="*/ 4 w 130"/>
                <a:gd name="T45" fmla="*/ 1 h 130"/>
                <a:gd name="T46" fmla="*/ 3 w 130"/>
                <a:gd name="T47" fmla="*/ 1 h 130"/>
                <a:gd name="T48" fmla="*/ 3 w 130"/>
                <a:gd name="T49" fmla="*/ 1 h 130"/>
                <a:gd name="T50" fmla="*/ 3 w 130"/>
                <a:gd name="T51" fmla="*/ 0 h 130"/>
                <a:gd name="T52" fmla="*/ 2 w 130"/>
                <a:gd name="T53" fmla="*/ 1 h 130"/>
                <a:gd name="T54" fmla="*/ 2 w 130"/>
                <a:gd name="T55" fmla="*/ 1 h 130"/>
                <a:gd name="T56" fmla="*/ 1 w 130"/>
                <a:gd name="T57" fmla="*/ 1 h 130"/>
                <a:gd name="T58" fmla="*/ 1 w 130"/>
                <a:gd name="T59" fmla="*/ 1 h 130"/>
                <a:gd name="T60" fmla="*/ 1 w 130"/>
                <a:gd name="T61" fmla="*/ 1 h 130"/>
                <a:gd name="T62" fmla="*/ 1 w 130"/>
                <a:gd name="T63" fmla="*/ 2 h 130"/>
                <a:gd name="T64" fmla="*/ 1 w 130"/>
                <a:gd name="T65" fmla="*/ 2 h 1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30" h="130">
                  <a:moveTo>
                    <a:pt x="2" y="50"/>
                  </a:moveTo>
                  <a:lnTo>
                    <a:pt x="0" y="62"/>
                  </a:lnTo>
                  <a:lnTo>
                    <a:pt x="1" y="75"/>
                  </a:lnTo>
                  <a:lnTo>
                    <a:pt x="4" y="88"/>
                  </a:lnTo>
                  <a:lnTo>
                    <a:pt x="9" y="98"/>
                  </a:lnTo>
                  <a:lnTo>
                    <a:pt x="16" y="108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50" y="128"/>
                  </a:lnTo>
                  <a:lnTo>
                    <a:pt x="62" y="130"/>
                  </a:lnTo>
                  <a:lnTo>
                    <a:pt x="75" y="129"/>
                  </a:lnTo>
                  <a:lnTo>
                    <a:pt x="88" y="126"/>
                  </a:lnTo>
                  <a:lnTo>
                    <a:pt x="98" y="121"/>
                  </a:lnTo>
                  <a:lnTo>
                    <a:pt x="108" y="113"/>
                  </a:lnTo>
                  <a:lnTo>
                    <a:pt x="116" y="104"/>
                  </a:lnTo>
                  <a:lnTo>
                    <a:pt x="123" y="93"/>
                  </a:lnTo>
                  <a:lnTo>
                    <a:pt x="128" y="81"/>
                  </a:lnTo>
                  <a:lnTo>
                    <a:pt x="130" y="68"/>
                  </a:lnTo>
                  <a:lnTo>
                    <a:pt x="129" y="55"/>
                  </a:lnTo>
                  <a:lnTo>
                    <a:pt x="126" y="43"/>
                  </a:lnTo>
                  <a:lnTo>
                    <a:pt x="121" y="32"/>
                  </a:lnTo>
                  <a:lnTo>
                    <a:pt x="113" y="22"/>
                  </a:lnTo>
                  <a:lnTo>
                    <a:pt x="104" y="14"/>
                  </a:lnTo>
                  <a:lnTo>
                    <a:pt x="93" y="7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55" y="1"/>
                  </a:lnTo>
                  <a:lnTo>
                    <a:pt x="43" y="5"/>
                  </a:lnTo>
                  <a:lnTo>
                    <a:pt x="32" y="9"/>
                  </a:lnTo>
                  <a:lnTo>
                    <a:pt x="22" y="17"/>
                  </a:lnTo>
                  <a:lnTo>
                    <a:pt x="14" y="27"/>
                  </a:lnTo>
                  <a:lnTo>
                    <a:pt x="7" y="37"/>
                  </a:lnTo>
                  <a:lnTo>
                    <a:pt x="2" y="5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4" name="Freeform 276"/>
            <p:cNvSpPr>
              <a:spLocks/>
            </p:cNvSpPr>
            <p:nvPr/>
          </p:nvSpPr>
          <p:spPr bwMode="auto">
            <a:xfrm>
              <a:off x="3364" y="2097"/>
              <a:ext cx="12" cy="12"/>
            </a:xfrm>
            <a:custGeom>
              <a:avLst/>
              <a:gdLst>
                <a:gd name="T0" fmla="*/ 1 w 24"/>
                <a:gd name="T1" fmla="*/ 1 h 24"/>
                <a:gd name="T2" fmla="*/ 1 w 24"/>
                <a:gd name="T3" fmla="*/ 0 h 24"/>
                <a:gd name="T4" fmla="*/ 1 w 24"/>
                <a:gd name="T5" fmla="*/ 1 h 24"/>
                <a:gd name="T6" fmla="*/ 1 w 24"/>
                <a:gd name="T7" fmla="*/ 1 h 24"/>
                <a:gd name="T8" fmla="*/ 1 w 24"/>
                <a:gd name="T9" fmla="*/ 1 h 24"/>
                <a:gd name="T10" fmla="*/ 1 w 24"/>
                <a:gd name="T11" fmla="*/ 1 h 24"/>
                <a:gd name="T12" fmla="*/ 1 w 24"/>
                <a:gd name="T13" fmla="*/ 1 h 24"/>
                <a:gd name="T14" fmla="*/ 0 w 24"/>
                <a:gd name="T15" fmla="*/ 1 h 24"/>
                <a:gd name="T16" fmla="*/ 1 w 24"/>
                <a:gd name="T17" fmla="*/ 1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24">
                  <a:moveTo>
                    <a:pt x="2" y="4"/>
                  </a:moveTo>
                  <a:lnTo>
                    <a:pt x="10" y="0"/>
                  </a:lnTo>
                  <a:lnTo>
                    <a:pt x="19" y="2"/>
                  </a:lnTo>
                  <a:lnTo>
                    <a:pt x="24" y="10"/>
                  </a:lnTo>
                  <a:lnTo>
                    <a:pt x="22" y="19"/>
                  </a:lnTo>
                  <a:lnTo>
                    <a:pt x="14" y="24"/>
                  </a:lnTo>
                  <a:lnTo>
                    <a:pt x="4" y="21"/>
                  </a:lnTo>
                  <a:lnTo>
                    <a:pt x="0" y="13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5" name="Freeform 277"/>
            <p:cNvSpPr>
              <a:spLocks/>
            </p:cNvSpPr>
            <p:nvPr/>
          </p:nvSpPr>
          <p:spPr bwMode="auto">
            <a:xfrm>
              <a:off x="3471" y="1890"/>
              <a:ext cx="132" cy="101"/>
            </a:xfrm>
            <a:custGeom>
              <a:avLst/>
              <a:gdLst>
                <a:gd name="T0" fmla="*/ 8 w 264"/>
                <a:gd name="T1" fmla="*/ 7 h 202"/>
                <a:gd name="T2" fmla="*/ 9 w 264"/>
                <a:gd name="T3" fmla="*/ 0 h 202"/>
                <a:gd name="T4" fmla="*/ 0 w 264"/>
                <a:gd name="T5" fmla="*/ 0 h 202"/>
                <a:gd name="T6" fmla="*/ 1 w 264"/>
                <a:gd name="T7" fmla="*/ 7 h 202"/>
                <a:gd name="T8" fmla="*/ 8 w 264"/>
                <a:gd name="T9" fmla="*/ 7 h 2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4" h="202">
                  <a:moveTo>
                    <a:pt x="248" y="202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17" y="202"/>
                  </a:lnTo>
                  <a:lnTo>
                    <a:pt x="248" y="20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6" name="Rectangle 278"/>
            <p:cNvSpPr>
              <a:spLocks noChangeArrowheads="1"/>
            </p:cNvSpPr>
            <p:nvPr/>
          </p:nvSpPr>
          <p:spPr bwMode="auto">
            <a:xfrm>
              <a:off x="3487" y="1904"/>
              <a:ext cx="100" cy="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797" name="Freeform 279"/>
            <p:cNvSpPr>
              <a:spLocks/>
            </p:cNvSpPr>
            <p:nvPr/>
          </p:nvSpPr>
          <p:spPr bwMode="auto">
            <a:xfrm>
              <a:off x="3546" y="1938"/>
              <a:ext cx="41" cy="20"/>
            </a:xfrm>
            <a:custGeom>
              <a:avLst/>
              <a:gdLst>
                <a:gd name="T0" fmla="*/ 2 w 83"/>
                <a:gd name="T1" fmla="*/ 0 h 41"/>
                <a:gd name="T2" fmla="*/ 2 w 83"/>
                <a:gd name="T3" fmla="*/ 0 h 41"/>
                <a:gd name="T4" fmla="*/ 2 w 83"/>
                <a:gd name="T5" fmla="*/ 0 h 41"/>
                <a:gd name="T6" fmla="*/ 1 w 83"/>
                <a:gd name="T7" fmla="*/ 0 h 41"/>
                <a:gd name="T8" fmla="*/ 1 w 83"/>
                <a:gd name="T9" fmla="*/ 0 h 41"/>
                <a:gd name="T10" fmla="*/ 1 w 83"/>
                <a:gd name="T11" fmla="*/ 0 h 41"/>
                <a:gd name="T12" fmla="*/ 0 w 83"/>
                <a:gd name="T13" fmla="*/ 0 h 41"/>
                <a:gd name="T14" fmla="*/ 0 w 83"/>
                <a:gd name="T15" fmla="*/ 0 h 41"/>
                <a:gd name="T16" fmla="*/ 0 w 83"/>
                <a:gd name="T17" fmla="*/ 0 h 41"/>
                <a:gd name="T18" fmla="*/ 0 w 83"/>
                <a:gd name="T19" fmla="*/ 0 h 41"/>
                <a:gd name="T20" fmla="*/ 0 w 83"/>
                <a:gd name="T21" fmla="*/ 0 h 41"/>
                <a:gd name="T22" fmla="*/ 0 w 83"/>
                <a:gd name="T23" fmla="*/ 0 h 41"/>
                <a:gd name="T24" fmla="*/ 0 w 83"/>
                <a:gd name="T25" fmla="*/ 0 h 41"/>
                <a:gd name="T26" fmla="*/ 0 w 83"/>
                <a:gd name="T27" fmla="*/ 0 h 41"/>
                <a:gd name="T28" fmla="*/ 0 w 83"/>
                <a:gd name="T29" fmla="*/ 0 h 41"/>
                <a:gd name="T30" fmla="*/ 1 w 83"/>
                <a:gd name="T31" fmla="*/ 0 h 41"/>
                <a:gd name="T32" fmla="*/ 1 w 83"/>
                <a:gd name="T33" fmla="*/ 0 h 41"/>
                <a:gd name="T34" fmla="*/ 1 w 83"/>
                <a:gd name="T35" fmla="*/ 0 h 41"/>
                <a:gd name="T36" fmla="*/ 2 w 83"/>
                <a:gd name="T37" fmla="*/ 0 h 41"/>
                <a:gd name="T38" fmla="*/ 2 w 83"/>
                <a:gd name="T39" fmla="*/ 1 h 41"/>
                <a:gd name="T40" fmla="*/ 2 w 83"/>
                <a:gd name="T41" fmla="*/ 1 h 41"/>
                <a:gd name="T42" fmla="*/ 2 w 83"/>
                <a:gd name="T43" fmla="*/ 0 h 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3" h="41">
                  <a:moveTo>
                    <a:pt x="83" y="30"/>
                  </a:moveTo>
                  <a:lnTo>
                    <a:pt x="74" y="23"/>
                  </a:lnTo>
                  <a:lnTo>
                    <a:pt x="64" y="18"/>
                  </a:lnTo>
                  <a:lnTo>
                    <a:pt x="54" y="13"/>
                  </a:lnTo>
                  <a:lnTo>
                    <a:pt x="44" y="10"/>
                  </a:lnTo>
                  <a:lnTo>
                    <a:pt x="33" y="6"/>
                  </a:lnTo>
                  <a:lnTo>
                    <a:pt x="22" y="4"/>
                  </a:lnTo>
                  <a:lnTo>
                    <a:pt x="11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1" y="10"/>
                  </a:lnTo>
                  <a:lnTo>
                    <a:pt x="22" y="12"/>
                  </a:lnTo>
                  <a:lnTo>
                    <a:pt x="33" y="14"/>
                  </a:lnTo>
                  <a:lnTo>
                    <a:pt x="44" y="18"/>
                  </a:lnTo>
                  <a:lnTo>
                    <a:pt x="54" y="22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3" y="41"/>
                  </a:lnTo>
                  <a:lnTo>
                    <a:pt x="83" y="3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8" name="Freeform 280"/>
            <p:cNvSpPr>
              <a:spLocks/>
            </p:cNvSpPr>
            <p:nvPr/>
          </p:nvSpPr>
          <p:spPr bwMode="auto">
            <a:xfrm>
              <a:off x="3487" y="1937"/>
              <a:ext cx="55" cy="23"/>
            </a:xfrm>
            <a:custGeom>
              <a:avLst/>
              <a:gdLst>
                <a:gd name="T0" fmla="*/ 3 w 110"/>
                <a:gd name="T1" fmla="*/ 1 h 45"/>
                <a:gd name="T2" fmla="*/ 2 w 110"/>
                <a:gd name="T3" fmla="*/ 1 h 45"/>
                <a:gd name="T4" fmla="*/ 2 w 110"/>
                <a:gd name="T5" fmla="*/ 1 h 45"/>
                <a:gd name="T6" fmla="*/ 2 w 110"/>
                <a:gd name="T7" fmla="*/ 1 h 45"/>
                <a:gd name="T8" fmla="*/ 1 w 110"/>
                <a:gd name="T9" fmla="*/ 1 h 45"/>
                <a:gd name="T10" fmla="*/ 1 w 110"/>
                <a:gd name="T11" fmla="*/ 1 h 45"/>
                <a:gd name="T12" fmla="*/ 1 w 110"/>
                <a:gd name="T13" fmla="*/ 1 h 45"/>
                <a:gd name="T14" fmla="*/ 1 w 110"/>
                <a:gd name="T15" fmla="*/ 1 h 45"/>
                <a:gd name="T16" fmla="*/ 0 w 110"/>
                <a:gd name="T17" fmla="*/ 2 h 45"/>
                <a:gd name="T18" fmla="*/ 0 w 110"/>
                <a:gd name="T19" fmla="*/ 2 h 45"/>
                <a:gd name="T20" fmla="*/ 1 w 110"/>
                <a:gd name="T21" fmla="*/ 2 h 45"/>
                <a:gd name="T22" fmla="*/ 1 w 110"/>
                <a:gd name="T23" fmla="*/ 2 h 45"/>
                <a:gd name="T24" fmla="*/ 1 w 110"/>
                <a:gd name="T25" fmla="*/ 1 h 45"/>
                <a:gd name="T26" fmla="*/ 1 w 110"/>
                <a:gd name="T27" fmla="*/ 1 h 45"/>
                <a:gd name="T28" fmla="*/ 2 w 110"/>
                <a:gd name="T29" fmla="*/ 1 h 45"/>
                <a:gd name="T30" fmla="*/ 2 w 110"/>
                <a:gd name="T31" fmla="*/ 1 h 45"/>
                <a:gd name="T32" fmla="*/ 2 w 110"/>
                <a:gd name="T33" fmla="*/ 1 h 45"/>
                <a:gd name="T34" fmla="*/ 3 w 110"/>
                <a:gd name="T35" fmla="*/ 1 h 45"/>
                <a:gd name="T36" fmla="*/ 3 w 110"/>
                <a:gd name="T37" fmla="*/ 1 h 45"/>
                <a:gd name="T38" fmla="*/ 3 w 110"/>
                <a:gd name="T39" fmla="*/ 1 h 45"/>
                <a:gd name="T40" fmla="*/ 3 w 110"/>
                <a:gd name="T41" fmla="*/ 1 h 45"/>
                <a:gd name="T42" fmla="*/ 3 w 110"/>
                <a:gd name="T43" fmla="*/ 1 h 45"/>
                <a:gd name="T44" fmla="*/ 3 w 110"/>
                <a:gd name="T45" fmla="*/ 1 h 45"/>
                <a:gd name="T46" fmla="*/ 4 w 110"/>
                <a:gd name="T47" fmla="*/ 1 h 45"/>
                <a:gd name="T48" fmla="*/ 4 w 110"/>
                <a:gd name="T49" fmla="*/ 1 h 45"/>
                <a:gd name="T50" fmla="*/ 4 w 110"/>
                <a:gd name="T51" fmla="*/ 1 h 45"/>
                <a:gd name="T52" fmla="*/ 4 w 110"/>
                <a:gd name="T53" fmla="*/ 1 h 45"/>
                <a:gd name="T54" fmla="*/ 4 w 110"/>
                <a:gd name="T55" fmla="*/ 1 h 45"/>
                <a:gd name="T56" fmla="*/ 4 w 110"/>
                <a:gd name="T57" fmla="*/ 1 h 45"/>
                <a:gd name="T58" fmla="*/ 4 w 110"/>
                <a:gd name="T59" fmla="*/ 0 h 45"/>
                <a:gd name="T60" fmla="*/ 4 w 110"/>
                <a:gd name="T61" fmla="*/ 0 h 45"/>
                <a:gd name="T62" fmla="*/ 4 w 110"/>
                <a:gd name="T63" fmla="*/ 0 h 45"/>
                <a:gd name="T64" fmla="*/ 3 w 110"/>
                <a:gd name="T65" fmla="*/ 0 h 45"/>
                <a:gd name="T66" fmla="*/ 3 w 110"/>
                <a:gd name="T67" fmla="*/ 0 h 45"/>
                <a:gd name="T68" fmla="*/ 3 w 110"/>
                <a:gd name="T69" fmla="*/ 1 h 45"/>
                <a:gd name="T70" fmla="*/ 3 w 110"/>
                <a:gd name="T71" fmla="*/ 1 h 45"/>
                <a:gd name="T72" fmla="*/ 3 w 110"/>
                <a:gd name="T73" fmla="*/ 1 h 45"/>
                <a:gd name="T74" fmla="*/ 3 w 110"/>
                <a:gd name="T75" fmla="*/ 1 h 4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0" h="45">
                  <a:moveTo>
                    <a:pt x="67" y="4"/>
                  </a:moveTo>
                  <a:lnTo>
                    <a:pt x="58" y="6"/>
                  </a:lnTo>
                  <a:lnTo>
                    <a:pt x="49" y="8"/>
                  </a:lnTo>
                  <a:lnTo>
                    <a:pt x="39" y="12"/>
                  </a:lnTo>
                  <a:lnTo>
                    <a:pt x="31" y="15"/>
                  </a:lnTo>
                  <a:lnTo>
                    <a:pt x="23" y="19"/>
                  </a:lnTo>
                  <a:lnTo>
                    <a:pt x="15" y="23"/>
                  </a:lnTo>
                  <a:lnTo>
                    <a:pt x="7" y="28"/>
                  </a:lnTo>
                  <a:lnTo>
                    <a:pt x="0" y="34"/>
                  </a:lnTo>
                  <a:lnTo>
                    <a:pt x="0" y="45"/>
                  </a:lnTo>
                  <a:lnTo>
                    <a:pt x="7" y="39"/>
                  </a:lnTo>
                  <a:lnTo>
                    <a:pt x="15" y="34"/>
                  </a:lnTo>
                  <a:lnTo>
                    <a:pt x="23" y="29"/>
                  </a:lnTo>
                  <a:lnTo>
                    <a:pt x="31" y="24"/>
                  </a:lnTo>
                  <a:lnTo>
                    <a:pt x="41" y="20"/>
                  </a:lnTo>
                  <a:lnTo>
                    <a:pt x="49" y="16"/>
                  </a:lnTo>
                  <a:lnTo>
                    <a:pt x="59" y="14"/>
                  </a:lnTo>
                  <a:lnTo>
                    <a:pt x="68" y="12"/>
                  </a:lnTo>
                  <a:lnTo>
                    <a:pt x="73" y="11"/>
                  </a:lnTo>
                  <a:lnTo>
                    <a:pt x="79" y="11"/>
                  </a:lnTo>
                  <a:lnTo>
                    <a:pt x="83" y="9"/>
                  </a:lnTo>
                  <a:lnTo>
                    <a:pt x="89" y="9"/>
                  </a:lnTo>
                  <a:lnTo>
                    <a:pt x="94" y="8"/>
                  </a:lnTo>
                  <a:lnTo>
                    <a:pt x="99" y="8"/>
                  </a:lnTo>
                  <a:lnTo>
                    <a:pt x="104" y="8"/>
                  </a:lnTo>
                  <a:lnTo>
                    <a:pt x="110" y="8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3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98" y="0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3" y="1"/>
                  </a:lnTo>
                  <a:lnTo>
                    <a:pt x="77" y="1"/>
                  </a:lnTo>
                  <a:lnTo>
                    <a:pt x="73" y="3"/>
                  </a:lnTo>
                  <a:lnTo>
                    <a:pt x="67" y="4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9" name="Freeform 281"/>
            <p:cNvSpPr>
              <a:spLocks/>
            </p:cNvSpPr>
            <p:nvPr/>
          </p:nvSpPr>
          <p:spPr bwMode="auto">
            <a:xfrm>
              <a:off x="3540" y="1918"/>
              <a:ext cx="8" cy="61"/>
            </a:xfrm>
            <a:custGeom>
              <a:avLst/>
              <a:gdLst>
                <a:gd name="T0" fmla="*/ 1 w 16"/>
                <a:gd name="T1" fmla="*/ 0 h 121"/>
                <a:gd name="T2" fmla="*/ 1 w 16"/>
                <a:gd name="T3" fmla="*/ 0 h 121"/>
                <a:gd name="T4" fmla="*/ 1 w 16"/>
                <a:gd name="T5" fmla="*/ 1 h 121"/>
                <a:gd name="T6" fmla="*/ 1 w 16"/>
                <a:gd name="T7" fmla="*/ 1 h 121"/>
                <a:gd name="T8" fmla="*/ 1 w 16"/>
                <a:gd name="T9" fmla="*/ 1 h 121"/>
                <a:gd name="T10" fmla="*/ 1 w 16"/>
                <a:gd name="T11" fmla="*/ 1 h 121"/>
                <a:gd name="T12" fmla="*/ 1 w 16"/>
                <a:gd name="T13" fmla="*/ 1 h 121"/>
                <a:gd name="T14" fmla="*/ 1 w 16"/>
                <a:gd name="T15" fmla="*/ 1 h 121"/>
                <a:gd name="T16" fmla="*/ 1 w 16"/>
                <a:gd name="T17" fmla="*/ 2 h 121"/>
                <a:gd name="T18" fmla="*/ 1 w 16"/>
                <a:gd name="T19" fmla="*/ 2 h 121"/>
                <a:gd name="T20" fmla="*/ 1 w 16"/>
                <a:gd name="T21" fmla="*/ 2 h 121"/>
                <a:gd name="T22" fmla="*/ 1 w 16"/>
                <a:gd name="T23" fmla="*/ 2 h 121"/>
                <a:gd name="T24" fmla="*/ 1 w 16"/>
                <a:gd name="T25" fmla="*/ 2 h 121"/>
                <a:gd name="T26" fmla="*/ 1 w 16"/>
                <a:gd name="T27" fmla="*/ 3 h 121"/>
                <a:gd name="T28" fmla="*/ 1 w 16"/>
                <a:gd name="T29" fmla="*/ 4 h 121"/>
                <a:gd name="T30" fmla="*/ 0 w 16"/>
                <a:gd name="T31" fmla="*/ 4 h 121"/>
                <a:gd name="T32" fmla="*/ 0 w 16"/>
                <a:gd name="T33" fmla="*/ 4 h 121"/>
                <a:gd name="T34" fmla="*/ 1 w 16"/>
                <a:gd name="T35" fmla="*/ 4 h 121"/>
                <a:gd name="T36" fmla="*/ 1 w 16"/>
                <a:gd name="T37" fmla="*/ 4 h 121"/>
                <a:gd name="T38" fmla="*/ 1 w 16"/>
                <a:gd name="T39" fmla="*/ 4 h 121"/>
                <a:gd name="T40" fmla="*/ 1 w 16"/>
                <a:gd name="T41" fmla="*/ 3 h 121"/>
                <a:gd name="T42" fmla="*/ 1 w 16"/>
                <a:gd name="T43" fmla="*/ 2 h 121"/>
                <a:gd name="T44" fmla="*/ 1 w 16"/>
                <a:gd name="T45" fmla="*/ 2 h 121"/>
                <a:gd name="T46" fmla="*/ 1 w 16"/>
                <a:gd name="T47" fmla="*/ 2 h 121"/>
                <a:gd name="T48" fmla="*/ 1 w 16"/>
                <a:gd name="T49" fmla="*/ 2 h 121"/>
                <a:gd name="T50" fmla="*/ 1 w 16"/>
                <a:gd name="T51" fmla="*/ 2 h 121"/>
                <a:gd name="T52" fmla="*/ 1 w 16"/>
                <a:gd name="T53" fmla="*/ 2 h 121"/>
                <a:gd name="T54" fmla="*/ 1 w 16"/>
                <a:gd name="T55" fmla="*/ 2 h 121"/>
                <a:gd name="T56" fmla="*/ 1 w 16"/>
                <a:gd name="T57" fmla="*/ 2 h 121"/>
                <a:gd name="T58" fmla="*/ 1 w 16"/>
                <a:gd name="T59" fmla="*/ 2 h 121"/>
                <a:gd name="T60" fmla="*/ 1 w 16"/>
                <a:gd name="T61" fmla="*/ 1 h 121"/>
                <a:gd name="T62" fmla="*/ 1 w 16"/>
                <a:gd name="T63" fmla="*/ 1 h 121"/>
                <a:gd name="T64" fmla="*/ 1 w 16"/>
                <a:gd name="T65" fmla="*/ 1 h 121"/>
                <a:gd name="T66" fmla="*/ 1 w 16"/>
                <a:gd name="T67" fmla="*/ 1 h 121"/>
                <a:gd name="T68" fmla="*/ 1 w 16"/>
                <a:gd name="T69" fmla="*/ 1 h 121"/>
                <a:gd name="T70" fmla="*/ 1 w 16"/>
                <a:gd name="T71" fmla="*/ 1 h 121"/>
                <a:gd name="T72" fmla="*/ 1 w 16"/>
                <a:gd name="T73" fmla="*/ 0 h 121"/>
                <a:gd name="T74" fmla="*/ 1 w 16"/>
                <a:gd name="T75" fmla="*/ 0 h 12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" h="121">
                  <a:moveTo>
                    <a:pt x="12" y="0"/>
                  </a:moveTo>
                  <a:lnTo>
                    <a:pt x="10" y="0"/>
                  </a:lnTo>
                  <a:lnTo>
                    <a:pt x="8" y="1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12"/>
                  </a:lnTo>
                  <a:lnTo>
                    <a:pt x="6" y="21"/>
                  </a:lnTo>
                  <a:lnTo>
                    <a:pt x="6" y="29"/>
                  </a:lnTo>
                  <a:lnTo>
                    <a:pt x="5" y="38"/>
                  </a:lnTo>
                  <a:lnTo>
                    <a:pt x="5" y="41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5" y="46"/>
                  </a:lnTo>
                  <a:lnTo>
                    <a:pt x="4" y="74"/>
                  </a:lnTo>
                  <a:lnTo>
                    <a:pt x="1" y="97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8" y="121"/>
                  </a:lnTo>
                  <a:lnTo>
                    <a:pt x="8" y="114"/>
                  </a:lnTo>
                  <a:lnTo>
                    <a:pt x="9" y="97"/>
                  </a:lnTo>
                  <a:lnTo>
                    <a:pt x="10" y="75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3" y="47"/>
                  </a:lnTo>
                  <a:lnTo>
                    <a:pt x="13" y="45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4" y="30"/>
                  </a:lnTo>
                  <a:lnTo>
                    <a:pt x="15" y="22"/>
                  </a:lnTo>
                  <a:lnTo>
                    <a:pt x="15" y="13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0" name="Freeform 282"/>
            <p:cNvSpPr>
              <a:spLocks/>
            </p:cNvSpPr>
            <p:nvPr/>
          </p:nvSpPr>
          <p:spPr bwMode="auto">
            <a:xfrm>
              <a:off x="3489" y="1912"/>
              <a:ext cx="15" cy="29"/>
            </a:xfrm>
            <a:custGeom>
              <a:avLst/>
              <a:gdLst>
                <a:gd name="T0" fmla="*/ 1 w 30"/>
                <a:gd name="T1" fmla="*/ 1 h 57"/>
                <a:gd name="T2" fmla="*/ 1 w 30"/>
                <a:gd name="T3" fmla="*/ 1 h 57"/>
                <a:gd name="T4" fmla="*/ 1 w 30"/>
                <a:gd name="T5" fmla="*/ 1 h 57"/>
                <a:gd name="T6" fmla="*/ 1 w 30"/>
                <a:gd name="T7" fmla="*/ 1 h 57"/>
                <a:gd name="T8" fmla="*/ 1 w 30"/>
                <a:gd name="T9" fmla="*/ 1 h 57"/>
                <a:gd name="T10" fmla="*/ 1 w 30"/>
                <a:gd name="T11" fmla="*/ 1 h 57"/>
                <a:gd name="T12" fmla="*/ 1 w 30"/>
                <a:gd name="T13" fmla="*/ 1 h 57"/>
                <a:gd name="T14" fmla="*/ 1 w 30"/>
                <a:gd name="T15" fmla="*/ 1 h 57"/>
                <a:gd name="T16" fmla="*/ 1 w 30"/>
                <a:gd name="T17" fmla="*/ 1 h 57"/>
                <a:gd name="T18" fmla="*/ 1 w 30"/>
                <a:gd name="T19" fmla="*/ 1 h 57"/>
                <a:gd name="T20" fmla="*/ 1 w 30"/>
                <a:gd name="T21" fmla="*/ 1 h 57"/>
                <a:gd name="T22" fmla="*/ 1 w 30"/>
                <a:gd name="T23" fmla="*/ 1 h 57"/>
                <a:gd name="T24" fmla="*/ 1 w 30"/>
                <a:gd name="T25" fmla="*/ 1 h 57"/>
                <a:gd name="T26" fmla="*/ 1 w 30"/>
                <a:gd name="T27" fmla="*/ 1 h 57"/>
                <a:gd name="T28" fmla="*/ 1 w 30"/>
                <a:gd name="T29" fmla="*/ 1 h 57"/>
                <a:gd name="T30" fmla="*/ 1 w 30"/>
                <a:gd name="T31" fmla="*/ 1 h 57"/>
                <a:gd name="T32" fmla="*/ 1 w 30"/>
                <a:gd name="T33" fmla="*/ 1 h 57"/>
                <a:gd name="T34" fmla="*/ 1 w 30"/>
                <a:gd name="T35" fmla="*/ 1 h 57"/>
                <a:gd name="T36" fmla="*/ 1 w 30"/>
                <a:gd name="T37" fmla="*/ 2 h 57"/>
                <a:gd name="T38" fmla="*/ 1 w 30"/>
                <a:gd name="T39" fmla="*/ 2 h 57"/>
                <a:gd name="T40" fmla="*/ 1 w 30"/>
                <a:gd name="T41" fmla="*/ 2 h 57"/>
                <a:gd name="T42" fmla="*/ 1 w 30"/>
                <a:gd name="T43" fmla="*/ 2 h 57"/>
                <a:gd name="T44" fmla="*/ 1 w 30"/>
                <a:gd name="T45" fmla="*/ 2 h 57"/>
                <a:gd name="T46" fmla="*/ 1 w 30"/>
                <a:gd name="T47" fmla="*/ 2 h 57"/>
                <a:gd name="T48" fmla="*/ 1 w 30"/>
                <a:gd name="T49" fmla="*/ 2 h 57"/>
                <a:gd name="T50" fmla="*/ 1 w 30"/>
                <a:gd name="T51" fmla="*/ 2 h 57"/>
                <a:gd name="T52" fmla="*/ 1 w 30"/>
                <a:gd name="T53" fmla="*/ 2 h 57"/>
                <a:gd name="T54" fmla="*/ 1 w 30"/>
                <a:gd name="T55" fmla="*/ 2 h 57"/>
                <a:gd name="T56" fmla="*/ 0 w 30"/>
                <a:gd name="T57" fmla="*/ 2 h 57"/>
                <a:gd name="T58" fmla="*/ 1 w 30"/>
                <a:gd name="T59" fmla="*/ 2 h 57"/>
                <a:gd name="T60" fmla="*/ 1 w 30"/>
                <a:gd name="T61" fmla="*/ 2 h 57"/>
                <a:gd name="T62" fmla="*/ 1 w 30"/>
                <a:gd name="T63" fmla="*/ 2 h 57"/>
                <a:gd name="T64" fmla="*/ 1 w 30"/>
                <a:gd name="T65" fmla="*/ 2 h 57"/>
                <a:gd name="T66" fmla="*/ 1 w 30"/>
                <a:gd name="T67" fmla="*/ 2 h 57"/>
                <a:gd name="T68" fmla="*/ 1 w 30"/>
                <a:gd name="T69" fmla="*/ 2 h 57"/>
                <a:gd name="T70" fmla="*/ 1 w 30"/>
                <a:gd name="T71" fmla="*/ 2 h 57"/>
                <a:gd name="T72" fmla="*/ 1 w 30"/>
                <a:gd name="T73" fmla="*/ 2 h 57"/>
                <a:gd name="T74" fmla="*/ 1 w 30"/>
                <a:gd name="T75" fmla="*/ 2 h 57"/>
                <a:gd name="T76" fmla="*/ 1 w 30"/>
                <a:gd name="T77" fmla="*/ 2 h 57"/>
                <a:gd name="T78" fmla="*/ 1 w 30"/>
                <a:gd name="T79" fmla="*/ 2 h 57"/>
                <a:gd name="T80" fmla="*/ 1 w 30"/>
                <a:gd name="T81" fmla="*/ 2 h 57"/>
                <a:gd name="T82" fmla="*/ 1 w 30"/>
                <a:gd name="T83" fmla="*/ 2 h 57"/>
                <a:gd name="T84" fmla="*/ 1 w 30"/>
                <a:gd name="T85" fmla="*/ 1 h 57"/>
                <a:gd name="T86" fmla="*/ 1 w 30"/>
                <a:gd name="T87" fmla="*/ 1 h 57"/>
                <a:gd name="T88" fmla="*/ 1 w 30"/>
                <a:gd name="T89" fmla="*/ 1 h 57"/>
                <a:gd name="T90" fmla="*/ 1 w 30"/>
                <a:gd name="T91" fmla="*/ 1 h 57"/>
                <a:gd name="T92" fmla="*/ 0 w 30"/>
                <a:gd name="T93" fmla="*/ 1 h 57"/>
                <a:gd name="T94" fmla="*/ 0 w 30"/>
                <a:gd name="T95" fmla="*/ 1 h 57"/>
                <a:gd name="T96" fmla="*/ 0 w 30"/>
                <a:gd name="T97" fmla="*/ 1 h 57"/>
                <a:gd name="T98" fmla="*/ 1 w 30"/>
                <a:gd name="T99" fmla="*/ 1 h 57"/>
                <a:gd name="T100" fmla="*/ 1 w 30"/>
                <a:gd name="T101" fmla="*/ 1 h 57"/>
                <a:gd name="T102" fmla="*/ 1 w 30"/>
                <a:gd name="T103" fmla="*/ 1 h 57"/>
                <a:gd name="T104" fmla="*/ 1 w 30"/>
                <a:gd name="T105" fmla="*/ 0 h 57"/>
                <a:gd name="T106" fmla="*/ 1 w 30"/>
                <a:gd name="T107" fmla="*/ 1 h 57"/>
                <a:gd name="T108" fmla="*/ 1 w 30"/>
                <a:gd name="T109" fmla="*/ 1 h 57"/>
                <a:gd name="T110" fmla="*/ 1 w 30"/>
                <a:gd name="T111" fmla="*/ 1 h 57"/>
                <a:gd name="T112" fmla="*/ 1 w 30"/>
                <a:gd name="T113" fmla="*/ 1 h 57"/>
                <a:gd name="T114" fmla="*/ 1 w 30"/>
                <a:gd name="T115" fmla="*/ 1 h 57"/>
                <a:gd name="T116" fmla="*/ 1 w 30"/>
                <a:gd name="T117" fmla="*/ 1 h 57"/>
                <a:gd name="T118" fmla="*/ 1 w 30"/>
                <a:gd name="T119" fmla="*/ 1 h 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0" h="57">
                  <a:moveTo>
                    <a:pt x="29" y="18"/>
                  </a:moveTo>
                  <a:lnTo>
                    <a:pt x="16" y="18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5" y="10"/>
                  </a:lnTo>
                  <a:lnTo>
                    <a:pt x="14" y="10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14" y="18"/>
                  </a:lnTo>
                  <a:lnTo>
                    <a:pt x="15" y="19"/>
                  </a:lnTo>
                  <a:lnTo>
                    <a:pt x="17" y="22"/>
                  </a:lnTo>
                  <a:lnTo>
                    <a:pt x="19" y="23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5" y="25"/>
                  </a:lnTo>
                  <a:lnTo>
                    <a:pt x="26" y="26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30"/>
                  </a:lnTo>
                  <a:lnTo>
                    <a:pt x="29" y="31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30" y="35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29" y="43"/>
                  </a:lnTo>
                  <a:lnTo>
                    <a:pt x="27" y="46"/>
                  </a:lnTo>
                  <a:lnTo>
                    <a:pt x="26" y="48"/>
                  </a:lnTo>
                  <a:lnTo>
                    <a:pt x="25" y="49"/>
                  </a:lnTo>
                  <a:lnTo>
                    <a:pt x="23" y="50"/>
                  </a:lnTo>
                  <a:lnTo>
                    <a:pt x="20" y="52"/>
                  </a:lnTo>
                  <a:lnTo>
                    <a:pt x="17" y="53"/>
                  </a:lnTo>
                  <a:lnTo>
                    <a:pt x="17" y="57"/>
                  </a:lnTo>
                  <a:lnTo>
                    <a:pt x="11" y="57"/>
                  </a:lnTo>
                  <a:lnTo>
                    <a:pt x="11" y="52"/>
                  </a:lnTo>
                  <a:lnTo>
                    <a:pt x="9" y="52"/>
                  </a:lnTo>
                  <a:lnTo>
                    <a:pt x="8" y="50"/>
                  </a:lnTo>
                  <a:lnTo>
                    <a:pt x="6" y="49"/>
                  </a:lnTo>
                  <a:lnTo>
                    <a:pt x="3" y="48"/>
                  </a:lnTo>
                  <a:lnTo>
                    <a:pt x="2" y="46"/>
                  </a:lnTo>
                  <a:lnTo>
                    <a:pt x="1" y="43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40"/>
                  </a:lnTo>
                  <a:lnTo>
                    <a:pt x="12" y="42"/>
                  </a:lnTo>
                  <a:lnTo>
                    <a:pt x="12" y="43"/>
                  </a:lnTo>
                  <a:lnTo>
                    <a:pt x="12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3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6" y="35"/>
                  </a:lnTo>
                  <a:lnTo>
                    <a:pt x="16" y="34"/>
                  </a:lnTo>
                  <a:lnTo>
                    <a:pt x="15" y="33"/>
                  </a:lnTo>
                  <a:lnTo>
                    <a:pt x="14" y="33"/>
                  </a:lnTo>
                  <a:lnTo>
                    <a:pt x="12" y="32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2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1" y="9"/>
                  </a:lnTo>
                  <a:lnTo>
                    <a:pt x="2" y="7"/>
                  </a:lnTo>
                  <a:lnTo>
                    <a:pt x="4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17" y="3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9" y="14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1" name="Freeform 283"/>
            <p:cNvSpPr>
              <a:spLocks/>
            </p:cNvSpPr>
            <p:nvPr/>
          </p:nvSpPr>
          <p:spPr bwMode="auto">
            <a:xfrm>
              <a:off x="3571" y="1912"/>
              <a:ext cx="15" cy="29"/>
            </a:xfrm>
            <a:custGeom>
              <a:avLst/>
              <a:gdLst>
                <a:gd name="T0" fmla="*/ 1 w 30"/>
                <a:gd name="T1" fmla="*/ 1 h 57"/>
                <a:gd name="T2" fmla="*/ 1 w 30"/>
                <a:gd name="T3" fmla="*/ 1 h 57"/>
                <a:gd name="T4" fmla="*/ 1 w 30"/>
                <a:gd name="T5" fmla="*/ 1 h 57"/>
                <a:gd name="T6" fmla="*/ 1 w 30"/>
                <a:gd name="T7" fmla="*/ 1 h 57"/>
                <a:gd name="T8" fmla="*/ 1 w 30"/>
                <a:gd name="T9" fmla="*/ 1 h 57"/>
                <a:gd name="T10" fmla="*/ 1 w 30"/>
                <a:gd name="T11" fmla="*/ 1 h 57"/>
                <a:gd name="T12" fmla="*/ 1 w 30"/>
                <a:gd name="T13" fmla="*/ 1 h 57"/>
                <a:gd name="T14" fmla="*/ 1 w 30"/>
                <a:gd name="T15" fmla="*/ 1 h 57"/>
                <a:gd name="T16" fmla="*/ 1 w 30"/>
                <a:gd name="T17" fmla="*/ 1 h 57"/>
                <a:gd name="T18" fmla="*/ 1 w 30"/>
                <a:gd name="T19" fmla="*/ 1 h 57"/>
                <a:gd name="T20" fmla="*/ 1 w 30"/>
                <a:gd name="T21" fmla="*/ 1 h 57"/>
                <a:gd name="T22" fmla="*/ 1 w 30"/>
                <a:gd name="T23" fmla="*/ 1 h 57"/>
                <a:gd name="T24" fmla="*/ 1 w 30"/>
                <a:gd name="T25" fmla="*/ 1 h 57"/>
                <a:gd name="T26" fmla="*/ 1 w 30"/>
                <a:gd name="T27" fmla="*/ 1 h 57"/>
                <a:gd name="T28" fmla="*/ 1 w 30"/>
                <a:gd name="T29" fmla="*/ 1 h 57"/>
                <a:gd name="T30" fmla="*/ 1 w 30"/>
                <a:gd name="T31" fmla="*/ 1 h 57"/>
                <a:gd name="T32" fmla="*/ 1 w 30"/>
                <a:gd name="T33" fmla="*/ 1 h 57"/>
                <a:gd name="T34" fmla="*/ 1 w 30"/>
                <a:gd name="T35" fmla="*/ 1 h 57"/>
                <a:gd name="T36" fmla="*/ 1 w 30"/>
                <a:gd name="T37" fmla="*/ 2 h 57"/>
                <a:gd name="T38" fmla="*/ 1 w 30"/>
                <a:gd name="T39" fmla="*/ 2 h 57"/>
                <a:gd name="T40" fmla="*/ 1 w 30"/>
                <a:gd name="T41" fmla="*/ 2 h 57"/>
                <a:gd name="T42" fmla="*/ 1 w 30"/>
                <a:gd name="T43" fmla="*/ 2 h 57"/>
                <a:gd name="T44" fmla="*/ 1 w 30"/>
                <a:gd name="T45" fmla="*/ 2 h 57"/>
                <a:gd name="T46" fmla="*/ 1 w 30"/>
                <a:gd name="T47" fmla="*/ 2 h 57"/>
                <a:gd name="T48" fmla="*/ 1 w 30"/>
                <a:gd name="T49" fmla="*/ 2 h 57"/>
                <a:gd name="T50" fmla="*/ 1 w 30"/>
                <a:gd name="T51" fmla="*/ 2 h 57"/>
                <a:gd name="T52" fmla="*/ 1 w 30"/>
                <a:gd name="T53" fmla="*/ 2 h 57"/>
                <a:gd name="T54" fmla="*/ 1 w 30"/>
                <a:gd name="T55" fmla="*/ 2 h 57"/>
                <a:gd name="T56" fmla="*/ 0 w 30"/>
                <a:gd name="T57" fmla="*/ 2 h 57"/>
                <a:gd name="T58" fmla="*/ 1 w 30"/>
                <a:gd name="T59" fmla="*/ 2 h 57"/>
                <a:gd name="T60" fmla="*/ 1 w 30"/>
                <a:gd name="T61" fmla="*/ 2 h 57"/>
                <a:gd name="T62" fmla="*/ 1 w 30"/>
                <a:gd name="T63" fmla="*/ 2 h 57"/>
                <a:gd name="T64" fmla="*/ 1 w 30"/>
                <a:gd name="T65" fmla="*/ 2 h 57"/>
                <a:gd name="T66" fmla="*/ 1 w 30"/>
                <a:gd name="T67" fmla="*/ 2 h 57"/>
                <a:gd name="T68" fmla="*/ 1 w 30"/>
                <a:gd name="T69" fmla="*/ 2 h 57"/>
                <a:gd name="T70" fmla="*/ 1 w 30"/>
                <a:gd name="T71" fmla="*/ 2 h 57"/>
                <a:gd name="T72" fmla="*/ 1 w 30"/>
                <a:gd name="T73" fmla="*/ 2 h 57"/>
                <a:gd name="T74" fmla="*/ 1 w 30"/>
                <a:gd name="T75" fmla="*/ 2 h 57"/>
                <a:gd name="T76" fmla="*/ 1 w 30"/>
                <a:gd name="T77" fmla="*/ 2 h 57"/>
                <a:gd name="T78" fmla="*/ 1 w 30"/>
                <a:gd name="T79" fmla="*/ 2 h 57"/>
                <a:gd name="T80" fmla="*/ 1 w 30"/>
                <a:gd name="T81" fmla="*/ 2 h 57"/>
                <a:gd name="T82" fmla="*/ 1 w 30"/>
                <a:gd name="T83" fmla="*/ 2 h 57"/>
                <a:gd name="T84" fmla="*/ 1 w 30"/>
                <a:gd name="T85" fmla="*/ 1 h 57"/>
                <a:gd name="T86" fmla="*/ 1 w 30"/>
                <a:gd name="T87" fmla="*/ 1 h 57"/>
                <a:gd name="T88" fmla="*/ 1 w 30"/>
                <a:gd name="T89" fmla="*/ 1 h 57"/>
                <a:gd name="T90" fmla="*/ 1 w 30"/>
                <a:gd name="T91" fmla="*/ 1 h 57"/>
                <a:gd name="T92" fmla="*/ 0 w 30"/>
                <a:gd name="T93" fmla="*/ 1 h 57"/>
                <a:gd name="T94" fmla="*/ 0 w 30"/>
                <a:gd name="T95" fmla="*/ 1 h 57"/>
                <a:gd name="T96" fmla="*/ 0 w 30"/>
                <a:gd name="T97" fmla="*/ 1 h 57"/>
                <a:gd name="T98" fmla="*/ 1 w 30"/>
                <a:gd name="T99" fmla="*/ 1 h 57"/>
                <a:gd name="T100" fmla="*/ 1 w 30"/>
                <a:gd name="T101" fmla="*/ 1 h 57"/>
                <a:gd name="T102" fmla="*/ 1 w 30"/>
                <a:gd name="T103" fmla="*/ 1 h 57"/>
                <a:gd name="T104" fmla="*/ 1 w 30"/>
                <a:gd name="T105" fmla="*/ 0 h 57"/>
                <a:gd name="T106" fmla="*/ 1 w 30"/>
                <a:gd name="T107" fmla="*/ 1 h 57"/>
                <a:gd name="T108" fmla="*/ 1 w 30"/>
                <a:gd name="T109" fmla="*/ 1 h 57"/>
                <a:gd name="T110" fmla="*/ 1 w 30"/>
                <a:gd name="T111" fmla="*/ 1 h 57"/>
                <a:gd name="T112" fmla="*/ 1 w 30"/>
                <a:gd name="T113" fmla="*/ 1 h 57"/>
                <a:gd name="T114" fmla="*/ 1 w 30"/>
                <a:gd name="T115" fmla="*/ 1 h 57"/>
                <a:gd name="T116" fmla="*/ 1 w 30"/>
                <a:gd name="T117" fmla="*/ 1 h 57"/>
                <a:gd name="T118" fmla="*/ 1 w 30"/>
                <a:gd name="T119" fmla="*/ 1 h 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0" h="57">
                  <a:moveTo>
                    <a:pt x="29" y="18"/>
                  </a:moveTo>
                  <a:lnTo>
                    <a:pt x="16" y="18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5" y="10"/>
                  </a:lnTo>
                  <a:lnTo>
                    <a:pt x="14" y="10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4" y="18"/>
                  </a:lnTo>
                  <a:lnTo>
                    <a:pt x="15" y="19"/>
                  </a:lnTo>
                  <a:lnTo>
                    <a:pt x="18" y="22"/>
                  </a:lnTo>
                  <a:lnTo>
                    <a:pt x="20" y="23"/>
                  </a:lnTo>
                  <a:lnTo>
                    <a:pt x="22" y="24"/>
                  </a:lnTo>
                  <a:lnTo>
                    <a:pt x="25" y="24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9" y="31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30" y="35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29" y="43"/>
                  </a:lnTo>
                  <a:lnTo>
                    <a:pt x="28" y="46"/>
                  </a:lnTo>
                  <a:lnTo>
                    <a:pt x="27" y="48"/>
                  </a:lnTo>
                  <a:lnTo>
                    <a:pt x="25" y="49"/>
                  </a:lnTo>
                  <a:lnTo>
                    <a:pt x="23" y="50"/>
                  </a:lnTo>
                  <a:lnTo>
                    <a:pt x="21" y="52"/>
                  </a:lnTo>
                  <a:lnTo>
                    <a:pt x="18" y="53"/>
                  </a:lnTo>
                  <a:lnTo>
                    <a:pt x="18" y="57"/>
                  </a:lnTo>
                  <a:lnTo>
                    <a:pt x="12" y="57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7" y="50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3" y="46"/>
                  </a:lnTo>
                  <a:lnTo>
                    <a:pt x="1" y="43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2" y="42"/>
                  </a:lnTo>
                  <a:lnTo>
                    <a:pt x="12" y="43"/>
                  </a:lnTo>
                  <a:lnTo>
                    <a:pt x="13" y="43"/>
                  </a:lnTo>
                  <a:lnTo>
                    <a:pt x="13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3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6" y="35"/>
                  </a:lnTo>
                  <a:lnTo>
                    <a:pt x="15" y="34"/>
                  </a:lnTo>
                  <a:lnTo>
                    <a:pt x="14" y="33"/>
                  </a:lnTo>
                  <a:lnTo>
                    <a:pt x="13" y="33"/>
                  </a:lnTo>
                  <a:lnTo>
                    <a:pt x="12" y="32"/>
                  </a:lnTo>
                  <a:lnTo>
                    <a:pt x="10" y="31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5" y="27"/>
                  </a:lnTo>
                  <a:lnTo>
                    <a:pt x="4" y="26"/>
                  </a:lnTo>
                  <a:lnTo>
                    <a:pt x="4" y="25"/>
                  </a:lnTo>
                  <a:lnTo>
                    <a:pt x="3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1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4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29" y="14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2" name="Rectangle 284"/>
            <p:cNvSpPr>
              <a:spLocks noChangeArrowheads="1"/>
            </p:cNvSpPr>
            <p:nvPr/>
          </p:nvSpPr>
          <p:spPr bwMode="auto">
            <a:xfrm>
              <a:off x="3140" y="2259"/>
              <a:ext cx="541" cy="5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en-US"/>
            </a:p>
          </p:txBody>
        </p:sp>
        <p:sp>
          <p:nvSpPr>
            <p:cNvPr id="28803" name="Freeform 285"/>
            <p:cNvSpPr>
              <a:spLocks/>
            </p:cNvSpPr>
            <p:nvPr/>
          </p:nvSpPr>
          <p:spPr bwMode="auto">
            <a:xfrm>
              <a:off x="3158" y="2276"/>
              <a:ext cx="13" cy="13"/>
            </a:xfrm>
            <a:custGeom>
              <a:avLst/>
              <a:gdLst>
                <a:gd name="T0" fmla="*/ 0 w 26"/>
                <a:gd name="T1" fmla="*/ 1 h 25"/>
                <a:gd name="T2" fmla="*/ 1 w 26"/>
                <a:gd name="T3" fmla="*/ 1 h 25"/>
                <a:gd name="T4" fmla="*/ 1 w 26"/>
                <a:gd name="T5" fmla="*/ 1 h 25"/>
                <a:gd name="T6" fmla="*/ 1 w 26"/>
                <a:gd name="T7" fmla="*/ 1 h 25"/>
                <a:gd name="T8" fmla="*/ 1 w 26"/>
                <a:gd name="T9" fmla="*/ 1 h 25"/>
                <a:gd name="T10" fmla="*/ 1 w 26"/>
                <a:gd name="T11" fmla="*/ 1 h 25"/>
                <a:gd name="T12" fmla="*/ 1 w 26"/>
                <a:gd name="T13" fmla="*/ 1 h 25"/>
                <a:gd name="T14" fmla="*/ 1 w 26"/>
                <a:gd name="T15" fmla="*/ 1 h 25"/>
                <a:gd name="T16" fmla="*/ 1 w 26"/>
                <a:gd name="T17" fmla="*/ 1 h 25"/>
                <a:gd name="T18" fmla="*/ 1 w 26"/>
                <a:gd name="T19" fmla="*/ 1 h 25"/>
                <a:gd name="T20" fmla="*/ 1 w 26"/>
                <a:gd name="T21" fmla="*/ 1 h 25"/>
                <a:gd name="T22" fmla="*/ 1 w 26"/>
                <a:gd name="T23" fmla="*/ 1 h 25"/>
                <a:gd name="T24" fmla="*/ 1 w 26"/>
                <a:gd name="T25" fmla="*/ 0 h 25"/>
                <a:gd name="T26" fmla="*/ 1 w 26"/>
                <a:gd name="T27" fmla="*/ 1 h 25"/>
                <a:gd name="T28" fmla="*/ 1 w 26"/>
                <a:gd name="T29" fmla="*/ 1 h 25"/>
                <a:gd name="T30" fmla="*/ 1 w 26"/>
                <a:gd name="T31" fmla="*/ 1 h 25"/>
                <a:gd name="T32" fmla="*/ 0 w 26"/>
                <a:gd name="T33" fmla="*/ 1 h 25"/>
                <a:gd name="T34" fmla="*/ 0 w 26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0" y="13"/>
                  </a:moveTo>
                  <a:lnTo>
                    <a:pt x="2" y="17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8" y="24"/>
                  </a:lnTo>
                  <a:lnTo>
                    <a:pt x="22" y="22"/>
                  </a:lnTo>
                  <a:lnTo>
                    <a:pt x="25" y="17"/>
                  </a:lnTo>
                  <a:lnTo>
                    <a:pt x="26" y="13"/>
                  </a:lnTo>
                  <a:lnTo>
                    <a:pt x="25" y="8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4" y="3"/>
                  </a:lnTo>
                  <a:lnTo>
                    <a:pt x="2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4" name="Freeform 286"/>
            <p:cNvSpPr>
              <a:spLocks/>
            </p:cNvSpPr>
            <p:nvPr/>
          </p:nvSpPr>
          <p:spPr bwMode="auto">
            <a:xfrm>
              <a:off x="3191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5" name="Freeform 287"/>
            <p:cNvSpPr>
              <a:spLocks/>
            </p:cNvSpPr>
            <p:nvPr/>
          </p:nvSpPr>
          <p:spPr bwMode="auto">
            <a:xfrm>
              <a:off x="3224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6" name="Freeform 288"/>
            <p:cNvSpPr>
              <a:spLocks/>
            </p:cNvSpPr>
            <p:nvPr/>
          </p:nvSpPr>
          <p:spPr bwMode="auto">
            <a:xfrm>
              <a:off x="3256" y="2276"/>
              <a:ext cx="12" cy="13"/>
            </a:xfrm>
            <a:custGeom>
              <a:avLst/>
              <a:gdLst>
                <a:gd name="T0" fmla="*/ 0 w 25"/>
                <a:gd name="T1" fmla="*/ 1 h 25"/>
                <a:gd name="T2" fmla="*/ 0 w 25"/>
                <a:gd name="T3" fmla="*/ 1 h 25"/>
                <a:gd name="T4" fmla="*/ 0 w 25"/>
                <a:gd name="T5" fmla="*/ 1 h 25"/>
                <a:gd name="T6" fmla="*/ 0 w 25"/>
                <a:gd name="T7" fmla="*/ 1 h 25"/>
                <a:gd name="T8" fmla="*/ 0 w 25"/>
                <a:gd name="T9" fmla="*/ 1 h 25"/>
                <a:gd name="T10" fmla="*/ 0 w 25"/>
                <a:gd name="T11" fmla="*/ 1 h 25"/>
                <a:gd name="T12" fmla="*/ 0 w 25"/>
                <a:gd name="T13" fmla="*/ 1 h 25"/>
                <a:gd name="T14" fmla="*/ 0 w 25"/>
                <a:gd name="T15" fmla="*/ 1 h 25"/>
                <a:gd name="T16" fmla="*/ 0 w 25"/>
                <a:gd name="T17" fmla="*/ 1 h 25"/>
                <a:gd name="T18" fmla="*/ 0 w 25"/>
                <a:gd name="T19" fmla="*/ 1 h 25"/>
                <a:gd name="T20" fmla="*/ 0 w 25"/>
                <a:gd name="T21" fmla="*/ 1 h 25"/>
                <a:gd name="T22" fmla="*/ 0 w 25"/>
                <a:gd name="T23" fmla="*/ 1 h 25"/>
                <a:gd name="T24" fmla="*/ 0 w 25"/>
                <a:gd name="T25" fmla="*/ 0 h 25"/>
                <a:gd name="T26" fmla="*/ 0 w 25"/>
                <a:gd name="T27" fmla="*/ 1 h 25"/>
                <a:gd name="T28" fmla="*/ 0 w 25"/>
                <a:gd name="T29" fmla="*/ 1 h 25"/>
                <a:gd name="T30" fmla="*/ 0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8" y="24"/>
                  </a:lnTo>
                  <a:lnTo>
                    <a:pt x="21" y="22"/>
                  </a:lnTo>
                  <a:lnTo>
                    <a:pt x="23" y="17"/>
                  </a:lnTo>
                  <a:lnTo>
                    <a:pt x="25" y="13"/>
                  </a:lnTo>
                  <a:lnTo>
                    <a:pt x="23" y="8"/>
                  </a:lnTo>
                  <a:lnTo>
                    <a:pt x="21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7" name="Freeform 289"/>
            <p:cNvSpPr>
              <a:spLocks/>
            </p:cNvSpPr>
            <p:nvPr/>
          </p:nvSpPr>
          <p:spPr bwMode="auto">
            <a:xfrm>
              <a:off x="3288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8" name="Freeform 290"/>
            <p:cNvSpPr>
              <a:spLocks/>
            </p:cNvSpPr>
            <p:nvPr/>
          </p:nvSpPr>
          <p:spPr bwMode="auto">
            <a:xfrm>
              <a:off x="3321" y="2276"/>
              <a:ext cx="12" cy="13"/>
            </a:xfrm>
            <a:custGeom>
              <a:avLst/>
              <a:gdLst>
                <a:gd name="T0" fmla="*/ 0 w 26"/>
                <a:gd name="T1" fmla="*/ 1 h 25"/>
                <a:gd name="T2" fmla="*/ 0 w 26"/>
                <a:gd name="T3" fmla="*/ 1 h 25"/>
                <a:gd name="T4" fmla="*/ 0 w 26"/>
                <a:gd name="T5" fmla="*/ 1 h 25"/>
                <a:gd name="T6" fmla="*/ 0 w 26"/>
                <a:gd name="T7" fmla="*/ 1 h 25"/>
                <a:gd name="T8" fmla="*/ 0 w 26"/>
                <a:gd name="T9" fmla="*/ 1 h 25"/>
                <a:gd name="T10" fmla="*/ 0 w 26"/>
                <a:gd name="T11" fmla="*/ 1 h 25"/>
                <a:gd name="T12" fmla="*/ 0 w 26"/>
                <a:gd name="T13" fmla="*/ 1 h 25"/>
                <a:gd name="T14" fmla="*/ 0 w 26"/>
                <a:gd name="T15" fmla="*/ 1 h 25"/>
                <a:gd name="T16" fmla="*/ 0 w 26"/>
                <a:gd name="T17" fmla="*/ 1 h 25"/>
                <a:gd name="T18" fmla="*/ 0 w 26"/>
                <a:gd name="T19" fmla="*/ 1 h 25"/>
                <a:gd name="T20" fmla="*/ 0 w 26"/>
                <a:gd name="T21" fmla="*/ 1 h 25"/>
                <a:gd name="T22" fmla="*/ 0 w 26"/>
                <a:gd name="T23" fmla="*/ 1 h 25"/>
                <a:gd name="T24" fmla="*/ 0 w 26"/>
                <a:gd name="T25" fmla="*/ 0 h 25"/>
                <a:gd name="T26" fmla="*/ 0 w 26"/>
                <a:gd name="T27" fmla="*/ 1 h 25"/>
                <a:gd name="T28" fmla="*/ 0 w 26"/>
                <a:gd name="T29" fmla="*/ 1 h 25"/>
                <a:gd name="T30" fmla="*/ 0 w 26"/>
                <a:gd name="T31" fmla="*/ 1 h 25"/>
                <a:gd name="T32" fmla="*/ 0 w 26"/>
                <a:gd name="T33" fmla="*/ 1 h 25"/>
                <a:gd name="T34" fmla="*/ 0 w 26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0" y="13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8" y="24"/>
                  </a:lnTo>
                  <a:lnTo>
                    <a:pt x="22" y="22"/>
                  </a:lnTo>
                  <a:lnTo>
                    <a:pt x="25" y="17"/>
                  </a:lnTo>
                  <a:lnTo>
                    <a:pt x="26" y="13"/>
                  </a:lnTo>
                  <a:lnTo>
                    <a:pt x="25" y="8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9" name="Freeform 291"/>
            <p:cNvSpPr>
              <a:spLocks/>
            </p:cNvSpPr>
            <p:nvPr/>
          </p:nvSpPr>
          <p:spPr bwMode="auto">
            <a:xfrm>
              <a:off x="3353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0" name="Freeform 292"/>
            <p:cNvSpPr>
              <a:spLocks/>
            </p:cNvSpPr>
            <p:nvPr/>
          </p:nvSpPr>
          <p:spPr bwMode="auto">
            <a:xfrm>
              <a:off x="3386" y="2276"/>
              <a:ext cx="12" cy="13"/>
            </a:xfrm>
            <a:custGeom>
              <a:avLst/>
              <a:gdLst>
                <a:gd name="T0" fmla="*/ 0 w 25"/>
                <a:gd name="T1" fmla="*/ 1 h 25"/>
                <a:gd name="T2" fmla="*/ 0 w 25"/>
                <a:gd name="T3" fmla="*/ 1 h 25"/>
                <a:gd name="T4" fmla="*/ 0 w 25"/>
                <a:gd name="T5" fmla="*/ 1 h 25"/>
                <a:gd name="T6" fmla="*/ 0 w 25"/>
                <a:gd name="T7" fmla="*/ 1 h 25"/>
                <a:gd name="T8" fmla="*/ 0 w 25"/>
                <a:gd name="T9" fmla="*/ 1 h 25"/>
                <a:gd name="T10" fmla="*/ 0 w 25"/>
                <a:gd name="T11" fmla="*/ 1 h 25"/>
                <a:gd name="T12" fmla="*/ 0 w 25"/>
                <a:gd name="T13" fmla="*/ 1 h 25"/>
                <a:gd name="T14" fmla="*/ 0 w 25"/>
                <a:gd name="T15" fmla="*/ 1 h 25"/>
                <a:gd name="T16" fmla="*/ 0 w 25"/>
                <a:gd name="T17" fmla="*/ 1 h 25"/>
                <a:gd name="T18" fmla="*/ 0 w 25"/>
                <a:gd name="T19" fmla="*/ 1 h 25"/>
                <a:gd name="T20" fmla="*/ 0 w 25"/>
                <a:gd name="T21" fmla="*/ 1 h 25"/>
                <a:gd name="T22" fmla="*/ 0 w 25"/>
                <a:gd name="T23" fmla="*/ 1 h 25"/>
                <a:gd name="T24" fmla="*/ 0 w 25"/>
                <a:gd name="T25" fmla="*/ 0 h 25"/>
                <a:gd name="T26" fmla="*/ 0 w 25"/>
                <a:gd name="T27" fmla="*/ 1 h 25"/>
                <a:gd name="T28" fmla="*/ 0 w 25"/>
                <a:gd name="T29" fmla="*/ 1 h 25"/>
                <a:gd name="T30" fmla="*/ 0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1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1" name="Freeform 293"/>
            <p:cNvSpPr>
              <a:spLocks/>
            </p:cNvSpPr>
            <p:nvPr/>
          </p:nvSpPr>
          <p:spPr bwMode="auto">
            <a:xfrm>
              <a:off x="3419" y="2276"/>
              <a:ext cx="12" cy="13"/>
            </a:xfrm>
            <a:custGeom>
              <a:avLst/>
              <a:gdLst>
                <a:gd name="T0" fmla="*/ 0 w 26"/>
                <a:gd name="T1" fmla="*/ 1 h 25"/>
                <a:gd name="T2" fmla="*/ 0 w 26"/>
                <a:gd name="T3" fmla="*/ 1 h 25"/>
                <a:gd name="T4" fmla="*/ 0 w 26"/>
                <a:gd name="T5" fmla="*/ 1 h 25"/>
                <a:gd name="T6" fmla="*/ 0 w 26"/>
                <a:gd name="T7" fmla="*/ 1 h 25"/>
                <a:gd name="T8" fmla="*/ 0 w 26"/>
                <a:gd name="T9" fmla="*/ 1 h 25"/>
                <a:gd name="T10" fmla="*/ 0 w 26"/>
                <a:gd name="T11" fmla="*/ 1 h 25"/>
                <a:gd name="T12" fmla="*/ 0 w 26"/>
                <a:gd name="T13" fmla="*/ 1 h 25"/>
                <a:gd name="T14" fmla="*/ 0 w 26"/>
                <a:gd name="T15" fmla="*/ 1 h 25"/>
                <a:gd name="T16" fmla="*/ 0 w 26"/>
                <a:gd name="T17" fmla="*/ 1 h 25"/>
                <a:gd name="T18" fmla="*/ 0 w 26"/>
                <a:gd name="T19" fmla="*/ 1 h 25"/>
                <a:gd name="T20" fmla="*/ 0 w 26"/>
                <a:gd name="T21" fmla="*/ 1 h 25"/>
                <a:gd name="T22" fmla="*/ 0 w 26"/>
                <a:gd name="T23" fmla="*/ 1 h 25"/>
                <a:gd name="T24" fmla="*/ 0 w 26"/>
                <a:gd name="T25" fmla="*/ 0 h 25"/>
                <a:gd name="T26" fmla="*/ 0 w 26"/>
                <a:gd name="T27" fmla="*/ 1 h 25"/>
                <a:gd name="T28" fmla="*/ 0 w 26"/>
                <a:gd name="T29" fmla="*/ 1 h 25"/>
                <a:gd name="T30" fmla="*/ 0 w 26"/>
                <a:gd name="T31" fmla="*/ 1 h 25"/>
                <a:gd name="T32" fmla="*/ 0 w 26"/>
                <a:gd name="T33" fmla="*/ 1 h 25"/>
                <a:gd name="T34" fmla="*/ 0 w 26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0" y="13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6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2" name="Freeform 294"/>
            <p:cNvSpPr>
              <a:spLocks/>
            </p:cNvSpPr>
            <p:nvPr/>
          </p:nvSpPr>
          <p:spPr bwMode="auto">
            <a:xfrm>
              <a:off x="3450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1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3" name="Freeform 295"/>
            <p:cNvSpPr>
              <a:spLocks/>
            </p:cNvSpPr>
            <p:nvPr/>
          </p:nvSpPr>
          <p:spPr bwMode="auto">
            <a:xfrm>
              <a:off x="3483" y="2276"/>
              <a:ext cx="13" cy="13"/>
            </a:xfrm>
            <a:custGeom>
              <a:avLst/>
              <a:gdLst>
                <a:gd name="T0" fmla="*/ 0 w 26"/>
                <a:gd name="T1" fmla="*/ 1 h 25"/>
                <a:gd name="T2" fmla="*/ 1 w 26"/>
                <a:gd name="T3" fmla="*/ 1 h 25"/>
                <a:gd name="T4" fmla="*/ 1 w 26"/>
                <a:gd name="T5" fmla="*/ 1 h 25"/>
                <a:gd name="T6" fmla="*/ 1 w 26"/>
                <a:gd name="T7" fmla="*/ 1 h 25"/>
                <a:gd name="T8" fmla="*/ 1 w 26"/>
                <a:gd name="T9" fmla="*/ 1 h 25"/>
                <a:gd name="T10" fmla="*/ 1 w 26"/>
                <a:gd name="T11" fmla="*/ 1 h 25"/>
                <a:gd name="T12" fmla="*/ 1 w 26"/>
                <a:gd name="T13" fmla="*/ 1 h 25"/>
                <a:gd name="T14" fmla="*/ 1 w 26"/>
                <a:gd name="T15" fmla="*/ 1 h 25"/>
                <a:gd name="T16" fmla="*/ 1 w 26"/>
                <a:gd name="T17" fmla="*/ 1 h 25"/>
                <a:gd name="T18" fmla="*/ 1 w 26"/>
                <a:gd name="T19" fmla="*/ 1 h 25"/>
                <a:gd name="T20" fmla="*/ 1 w 26"/>
                <a:gd name="T21" fmla="*/ 1 h 25"/>
                <a:gd name="T22" fmla="*/ 1 w 26"/>
                <a:gd name="T23" fmla="*/ 1 h 25"/>
                <a:gd name="T24" fmla="*/ 1 w 26"/>
                <a:gd name="T25" fmla="*/ 0 h 25"/>
                <a:gd name="T26" fmla="*/ 1 w 26"/>
                <a:gd name="T27" fmla="*/ 1 h 25"/>
                <a:gd name="T28" fmla="*/ 1 w 26"/>
                <a:gd name="T29" fmla="*/ 1 h 25"/>
                <a:gd name="T30" fmla="*/ 1 w 26"/>
                <a:gd name="T31" fmla="*/ 1 h 25"/>
                <a:gd name="T32" fmla="*/ 0 w 26"/>
                <a:gd name="T33" fmla="*/ 1 h 25"/>
                <a:gd name="T34" fmla="*/ 0 w 26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0" y="13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8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6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4" name="Freeform 296"/>
            <p:cNvSpPr>
              <a:spLocks/>
            </p:cNvSpPr>
            <p:nvPr/>
          </p:nvSpPr>
          <p:spPr bwMode="auto">
            <a:xfrm>
              <a:off x="3516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5" name="Freeform 297"/>
            <p:cNvSpPr>
              <a:spLocks/>
            </p:cNvSpPr>
            <p:nvPr/>
          </p:nvSpPr>
          <p:spPr bwMode="auto">
            <a:xfrm>
              <a:off x="3548" y="2276"/>
              <a:ext cx="13" cy="13"/>
            </a:xfrm>
            <a:custGeom>
              <a:avLst/>
              <a:gdLst>
                <a:gd name="T0" fmla="*/ 0 w 27"/>
                <a:gd name="T1" fmla="*/ 1 h 25"/>
                <a:gd name="T2" fmla="*/ 0 w 27"/>
                <a:gd name="T3" fmla="*/ 1 h 25"/>
                <a:gd name="T4" fmla="*/ 0 w 27"/>
                <a:gd name="T5" fmla="*/ 1 h 25"/>
                <a:gd name="T6" fmla="*/ 0 w 27"/>
                <a:gd name="T7" fmla="*/ 1 h 25"/>
                <a:gd name="T8" fmla="*/ 0 w 27"/>
                <a:gd name="T9" fmla="*/ 1 h 25"/>
                <a:gd name="T10" fmla="*/ 0 w 27"/>
                <a:gd name="T11" fmla="*/ 1 h 25"/>
                <a:gd name="T12" fmla="*/ 0 w 27"/>
                <a:gd name="T13" fmla="*/ 1 h 25"/>
                <a:gd name="T14" fmla="*/ 0 w 27"/>
                <a:gd name="T15" fmla="*/ 1 h 25"/>
                <a:gd name="T16" fmla="*/ 0 w 27"/>
                <a:gd name="T17" fmla="*/ 1 h 25"/>
                <a:gd name="T18" fmla="*/ 0 w 27"/>
                <a:gd name="T19" fmla="*/ 1 h 25"/>
                <a:gd name="T20" fmla="*/ 0 w 27"/>
                <a:gd name="T21" fmla="*/ 1 h 25"/>
                <a:gd name="T22" fmla="*/ 0 w 27"/>
                <a:gd name="T23" fmla="*/ 1 h 25"/>
                <a:gd name="T24" fmla="*/ 0 w 27"/>
                <a:gd name="T25" fmla="*/ 0 h 25"/>
                <a:gd name="T26" fmla="*/ 0 w 27"/>
                <a:gd name="T27" fmla="*/ 1 h 25"/>
                <a:gd name="T28" fmla="*/ 0 w 27"/>
                <a:gd name="T29" fmla="*/ 1 h 25"/>
                <a:gd name="T30" fmla="*/ 0 w 27"/>
                <a:gd name="T31" fmla="*/ 1 h 25"/>
                <a:gd name="T32" fmla="*/ 0 w 27"/>
                <a:gd name="T33" fmla="*/ 1 h 25"/>
                <a:gd name="T34" fmla="*/ 0 w 27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5">
                  <a:moveTo>
                    <a:pt x="0" y="13"/>
                  </a:moveTo>
                  <a:lnTo>
                    <a:pt x="2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9" y="24"/>
                  </a:lnTo>
                  <a:lnTo>
                    <a:pt x="23" y="22"/>
                  </a:lnTo>
                  <a:lnTo>
                    <a:pt x="26" y="17"/>
                  </a:lnTo>
                  <a:lnTo>
                    <a:pt x="27" y="13"/>
                  </a:lnTo>
                  <a:lnTo>
                    <a:pt x="26" y="8"/>
                  </a:lnTo>
                  <a:lnTo>
                    <a:pt x="23" y="3"/>
                  </a:lnTo>
                  <a:lnTo>
                    <a:pt x="19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6" name="Freeform 298"/>
            <p:cNvSpPr>
              <a:spLocks/>
            </p:cNvSpPr>
            <p:nvPr/>
          </p:nvSpPr>
          <p:spPr bwMode="auto">
            <a:xfrm>
              <a:off x="3580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7" name="Freeform 299"/>
            <p:cNvSpPr>
              <a:spLocks/>
            </p:cNvSpPr>
            <p:nvPr/>
          </p:nvSpPr>
          <p:spPr bwMode="auto">
            <a:xfrm>
              <a:off x="3613" y="2276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1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8" name="Freeform 300"/>
            <p:cNvSpPr>
              <a:spLocks/>
            </p:cNvSpPr>
            <p:nvPr/>
          </p:nvSpPr>
          <p:spPr bwMode="auto">
            <a:xfrm>
              <a:off x="3646" y="2276"/>
              <a:ext cx="13" cy="13"/>
            </a:xfrm>
            <a:custGeom>
              <a:avLst/>
              <a:gdLst>
                <a:gd name="T0" fmla="*/ 0 w 27"/>
                <a:gd name="T1" fmla="*/ 1 h 25"/>
                <a:gd name="T2" fmla="*/ 0 w 27"/>
                <a:gd name="T3" fmla="*/ 1 h 25"/>
                <a:gd name="T4" fmla="*/ 0 w 27"/>
                <a:gd name="T5" fmla="*/ 1 h 25"/>
                <a:gd name="T6" fmla="*/ 0 w 27"/>
                <a:gd name="T7" fmla="*/ 1 h 25"/>
                <a:gd name="T8" fmla="*/ 0 w 27"/>
                <a:gd name="T9" fmla="*/ 1 h 25"/>
                <a:gd name="T10" fmla="*/ 0 w 27"/>
                <a:gd name="T11" fmla="*/ 1 h 25"/>
                <a:gd name="T12" fmla="*/ 0 w 27"/>
                <a:gd name="T13" fmla="*/ 1 h 25"/>
                <a:gd name="T14" fmla="*/ 0 w 27"/>
                <a:gd name="T15" fmla="*/ 1 h 25"/>
                <a:gd name="T16" fmla="*/ 0 w 27"/>
                <a:gd name="T17" fmla="*/ 1 h 25"/>
                <a:gd name="T18" fmla="*/ 0 w 27"/>
                <a:gd name="T19" fmla="*/ 1 h 25"/>
                <a:gd name="T20" fmla="*/ 0 w 27"/>
                <a:gd name="T21" fmla="*/ 1 h 25"/>
                <a:gd name="T22" fmla="*/ 0 w 27"/>
                <a:gd name="T23" fmla="*/ 1 h 25"/>
                <a:gd name="T24" fmla="*/ 0 w 27"/>
                <a:gd name="T25" fmla="*/ 0 h 25"/>
                <a:gd name="T26" fmla="*/ 0 w 27"/>
                <a:gd name="T27" fmla="*/ 1 h 25"/>
                <a:gd name="T28" fmla="*/ 0 w 27"/>
                <a:gd name="T29" fmla="*/ 1 h 25"/>
                <a:gd name="T30" fmla="*/ 0 w 27"/>
                <a:gd name="T31" fmla="*/ 1 h 25"/>
                <a:gd name="T32" fmla="*/ 0 w 27"/>
                <a:gd name="T33" fmla="*/ 1 h 25"/>
                <a:gd name="T34" fmla="*/ 0 w 27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5">
                  <a:moveTo>
                    <a:pt x="0" y="13"/>
                  </a:moveTo>
                  <a:lnTo>
                    <a:pt x="1" y="17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5"/>
                  </a:lnTo>
                  <a:lnTo>
                    <a:pt x="19" y="24"/>
                  </a:lnTo>
                  <a:lnTo>
                    <a:pt x="23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3" y="3"/>
                  </a:lnTo>
                  <a:lnTo>
                    <a:pt x="19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19" name="Freeform 301"/>
            <p:cNvSpPr>
              <a:spLocks/>
            </p:cNvSpPr>
            <p:nvPr/>
          </p:nvSpPr>
          <p:spPr bwMode="auto">
            <a:xfrm>
              <a:off x="3311" y="1733"/>
              <a:ext cx="13" cy="12"/>
            </a:xfrm>
            <a:custGeom>
              <a:avLst/>
              <a:gdLst>
                <a:gd name="T0" fmla="*/ 0 w 25"/>
                <a:gd name="T1" fmla="*/ 0 h 25"/>
                <a:gd name="T2" fmla="*/ 1 w 25"/>
                <a:gd name="T3" fmla="*/ 0 h 25"/>
                <a:gd name="T4" fmla="*/ 1 w 25"/>
                <a:gd name="T5" fmla="*/ 0 h 25"/>
                <a:gd name="T6" fmla="*/ 1 w 25"/>
                <a:gd name="T7" fmla="*/ 0 h 25"/>
                <a:gd name="T8" fmla="*/ 1 w 25"/>
                <a:gd name="T9" fmla="*/ 0 h 25"/>
                <a:gd name="T10" fmla="*/ 1 w 25"/>
                <a:gd name="T11" fmla="*/ 0 h 25"/>
                <a:gd name="T12" fmla="*/ 1 w 25"/>
                <a:gd name="T13" fmla="*/ 0 h 25"/>
                <a:gd name="T14" fmla="*/ 1 w 25"/>
                <a:gd name="T15" fmla="*/ 0 h 25"/>
                <a:gd name="T16" fmla="*/ 1 w 25"/>
                <a:gd name="T17" fmla="*/ 0 h 25"/>
                <a:gd name="T18" fmla="*/ 1 w 25"/>
                <a:gd name="T19" fmla="*/ 0 h 25"/>
                <a:gd name="T20" fmla="*/ 1 w 25"/>
                <a:gd name="T21" fmla="*/ 0 h 25"/>
                <a:gd name="T22" fmla="*/ 1 w 25"/>
                <a:gd name="T23" fmla="*/ 0 h 25"/>
                <a:gd name="T24" fmla="*/ 1 w 25"/>
                <a:gd name="T25" fmla="*/ 0 h 25"/>
                <a:gd name="T26" fmla="*/ 1 w 25"/>
                <a:gd name="T27" fmla="*/ 0 h 25"/>
                <a:gd name="T28" fmla="*/ 1 w 25"/>
                <a:gd name="T29" fmla="*/ 0 h 25"/>
                <a:gd name="T30" fmla="*/ 1 w 25"/>
                <a:gd name="T31" fmla="*/ 0 h 25"/>
                <a:gd name="T32" fmla="*/ 0 w 25"/>
                <a:gd name="T33" fmla="*/ 0 h 25"/>
                <a:gd name="T34" fmla="*/ 0 w 25"/>
                <a:gd name="T35" fmla="*/ 0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7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0" name="Freeform 302"/>
            <p:cNvSpPr>
              <a:spLocks/>
            </p:cNvSpPr>
            <p:nvPr/>
          </p:nvSpPr>
          <p:spPr bwMode="auto">
            <a:xfrm>
              <a:off x="3311" y="1762"/>
              <a:ext cx="13" cy="13"/>
            </a:xfrm>
            <a:custGeom>
              <a:avLst/>
              <a:gdLst>
                <a:gd name="T0" fmla="*/ 0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1 w 25"/>
                <a:gd name="T19" fmla="*/ 1 h 25"/>
                <a:gd name="T20" fmla="*/ 1 w 25"/>
                <a:gd name="T21" fmla="*/ 1 h 25"/>
                <a:gd name="T22" fmla="*/ 1 w 25"/>
                <a:gd name="T23" fmla="*/ 1 h 25"/>
                <a:gd name="T24" fmla="*/ 1 w 25"/>
                <a:gd name="T25" fmla="*/ 0 h 25"/>
                <a:gd name="T26" fmla="*/ 1 w 25"/>
                <a:gd name="T27" fmla="*/ 1 h 25"/>
                <a:gd name="T28" fmla="*/ 1 w 25"/>
                <a:gd name="T29" fmla="*/ 1 h 25"/>
                <a:gd name="T30" fmla="*/ 1 w 25"/>
                <a:gd name="T31" fmla="*/ 1 h 25"/>
                <a:gd name="T32" fmla="*/ 0 w 25"/>
                <a:gd name="T33" fmla="*/ 1 h 25"/>
                <a:gd name="T34" fmla="*/ 0 w 25"/>
                <a:gd name="T35" fmla="*/ 1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" h="25">
                  <a:moveTo>
                    <a:pt x="0" y="13"/>
                  </a:moveTo>
                  <a:lnTo>
                    <a:pt x="1" y="17"/>
                  </a:lnTo>
                  <a:lnTo>
                    <a:pt x="3" y="22"/>
                  </a:lnTo>
                  <a:lnTo>
                    <a:pt x="7" y="24"/>
                  </a:lnTo>
                  <a:lnTo>
                    <a:pt x="12" y="25"/>
                  </a:lnTo>
                  <a:lnTo>
                    <a:pt x="17" y="24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25" y="13"/>
                  </a:lnTo>
                  <a:lnTo>
                    <a:pt x="24" y="7"/>
                  </a:lnTo>
                  <a:lnTo>
                    <a:pt x="22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1" name="Freeform 303"/>
            <p:cNvSpPr>
              <a:spLocks/>
            </p:cNvSpPr>
            <p:nvPr/>
          </p:nvSpPr>
          <p:spPr bwMode="auto">
            <a:xfrm>
              <a:off x="3132" y="1989"/>
              <a:ext cx="44" cy="21"/>
            </a:xfrm>
            <a:custGeom>
              <a:avLst/>
              <a:gdLst>
                <a:gd name="T0" fmla="*/ 1 w 87"/>
                <a:gd name="T1" fmla="*/ 1 h 41"/>
                <a:gd name="T2" fmla="*/ 0 w 87"/>
                <a:gd name="T3" fmla="*/ 1 h 41"/>
                <a:gd name="T4" fmla="*/ 1 w 87"/>
                <a:gd name="T5" fmla="*/ 1 h 41"/>
                <a:gd name="T6" fmla="*/ 1 w 87"/>
                <a:gd name="T7" fmla="*/ 1 h 41"/>
                <a:gd name="T8" fmla="*/ 1 w 87"/>
                <a:gd name="T9" fmla="*/ 1 h 41"/>
                <a:gd name="T10" fmla="*/ 1 w 87"/>
                <a:gd name="T11" fmla="*/ 1 h 41"/>
                <a:gd name="T12" fmla="*/ 2 w 87"/>
                <a:gd name="T13" fmla="*/ 1 h 41"/>
                <a:gd name="T14" fmla="*/ 2 w 87"/>
                <a:gd name="T15" fmla="*/ 1 h 41"/>
                <a:gd name="T16" fmla="*/ 2 w 87"/>
                <a:gd name="T17" fmla="*/ 1 h 41"/>
                <a:gd name="T18" fmla="*/ 2 w 87"/>
                <a:gd name="T19" fmla="*/ 1 h 41"/>
                <a:gd name="T20" fmla="*/ 2 w 87"/>
                <a:gd name="T21" fmla="*/ 1 h 41"/>
                <a:gd name="T22" fmla="*/ 2 w 87"/>
                <a:gd name="T23" fmla="*/ 2 h 41"/>
                <a:gd name="T24" fmla="*/ 2 w 87"/>
                <a:gd name="T25" fmla="*/ 2 h 41"/>
                <a:gd name="T26" fmla="*/ 3 w 87"/>
                <a:gd name="T27" fmla="*/ 2 h 41"/>
                <a:gd name="T28" fmla="*/ 3 w 87"/>
                <a:gd name="T29" fmla="*/ 2 h 41"/>
                <a:gd name="T30" fmla="*/ 3 w 87"/>
                <a:gd name="T31" fmla="*/ 2 h 41"/>
                <a:gd name="T32" fmla="*/ 3 w 87"/>
                <a:gd name="T33" fmla="*/ 2 h 41"/>
                <a:gd name="T34" fmla="*/ 3 w 87"/>
                <a:gd name="T35" fmla="*/ 2 h 41"/>
                <a:gd name="T36" fmla="*/ 3 w 87"/>
                <a:gd name="T37" fmla="*/ 2 h 41"/>
                <a:gd name="T38" fmla="*/ 3 w 87"/>
                <a:gd name="T39" fmla="*/ 2 h 41"/>
                <a:gd name="T40" fmla="*/ 3 w 87"/>
                <a:gd name="T41" fmla="*/ 2 h 41"/>
                <a:gd name="T42" fmla="*/ 3 w 87"/>
                <a:gd name="T43" fmla="*/ 1 h 41"/>
                <a:gd name="T44" fmla="*/ 3 w 87"/>
                <a:gd name="T45" fmla="*/ 1 h 41"/>
                <a:gd name="T46" fmla="*/ 2 w 87"/>
                <a:gd name="T47" fmla="*/ 1 h 41"/>
                <a:gd name="T48" fmla="*/ 2 w 87"/>
                <a:gd name="T49" fmla="*/ 1 h 41"/>
                <a:gd name="T50" fmla="*/ 2 w 87"/>
                <a:gd name="T51" fmla="*/ 1 h 41"/>
                <a:gd name="T52" fmla="*/ 1 w 87"/>
                <a:gd name="T53" fmla="*/ 0 h 41"/>
                <a:gd name="T54" fmla="*/ 1 w 87"/>
                <a:gd name="T55" fmla="*/ 1 h 41"/>
                <a:gd name="T56" fmla="*/ 1 w 87"/>
                <a:gd name="T57" fmla="*/ 1 h 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7" h="41">
                  <a:moveTo>
                    <a:pt x="1" y="10"/>
                  </a:moveTo>
                  <a:lnTo>
                    <a:pt x="0" y="14"/>
                  </a:lnTo>
                  <a:lnTo>
                    <a:pt x="3" y="15"/>
                  </a:lnTo>
                  <a:lnTo>
                    <a:pt x="11" y="16"/>
                  </a:lnTo>
                  <a:lnTo>
                    <a:pt x="20" y="18"/>
                  </a:lnTo>
                  <a:lnTo>
                    <a:pt x="27" y="21"/>
                  </a:lnTo>
                  <a:lnTo>
                    <a:pt x="33" y="22"/>
                  </a:lnTo>
                  <a:lnTo>
                    <a:pt x="39" y="24"/>
                  </a:lnTo>
                  <a:lnTo>
                    <a:pt x="43" y="25"/>
                  </a:lnTo>
                  <a:lnTo>
                    <a:pt x="50" y="29"/>
                  </a:lnTo>
                  <a:lnTo>
                    <a:pt x="56" y="31"/>
                  </a:lnTo>
                  <a:lnTo>
                    <a:pt x="61" y="35"/>
                  </a:lnTo>
                  <a:lnTo>
                    <a:pt x="64" y="36"/>
                  </a:lnTo>
                  <a:lnTo>
                    <a:pt x="69" y="38"/>
                  </a:lnTo>
                  <a:lnTo>
                    <a:pt x="73" y="40"/>
                  </a:lnTo>
                  <a:lnTo>
                    <a:pt x="76" y="41"/>
                  </a:lnTo>
                  <a:lnTo>
                    <a:pt x="78" y="38"/>
                  </a:lnTo>
                  <a:lnTo>
                    <a:pt x="80" y="39"/>
                  </a:lnTo>
                  <a:lnTo>
                    <a:pt x="84" y="39"/>
                  </a:lnTo>
                  <a:lnTo>
                    <a:pt x="87" y="39"/>
                  </a:lnTo>
                  <a:lnTo>
                    <a:pt x="87" y="35"/>
                  </a:lnTo>
                  <a:lnTo>
                    <a:pt x="80" y="28"/>
                  </a:lnTo>
                  <a:lnTo>
                    <a:pt x="72" y="20"/>
                  </a:lnTo>
                  <a:lnTo>
                    <a:pt x="62" y="13"/>
                  </a:lnTo>
                  <a:lnTo>
                    <a:pt x="50" y="6"/>
                  </a:lnTo>
                  <a:lnTo>
                    <a:pt x="39" y="1"/>
                  </a:lnTo>
                  <a:lnTo>
                    <a:pt x="26" y="0"/>
                  </a:lnTo>
                  <a:lnTo>
                    <a:pt x="13" y="2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E5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2" name="Freeform 304"/>
            <p:cNvSpPr>
              <a:spLocks/>
            </p:cNvSpPr>
            <p:nvPr/>
          </p:nvSpPr>
          <p:spPr bwMode="auto">
            <a:xfrm>
              <a:off x="3151" y="1988"/>
              <a:ext cx="30" cy="17"/>
            </a:xfrm>
            <a:custGeom>
              <a:avLst/>
              <a:gdLst>
                <a:gd name="T0" fmla="*/ 2 w 58"/>
                <a:gd name="T1" fmla="*/ 1 h 33"/>
                <a:gd name="T2" fmla="*/ 2 w 58"/>
                <a:gd name="T3" fmla="*/ 1 h 33"/>
                <a:gd name="T4" fmla="*/ 2 w 58"/>
                <a:gd name="T5" fmla="*/ 1 h 33"/>
                <a:gd name="T6" fmla="*/ 2 w 58"/>
                <a:gd name="T7" fmla="*/ 1 h 33"/>
                <a:gd name="T8" fmla="*/ 2 w 58"/>
                <a:gd name="T9" fmla="*/ 1 h 33"/>
                <a:gd name="T10" fmla="*/ 2 w 58"/>
                <a:gd name="T11" fmla="*/ 1 h 33"/>
                <a:gd name="T12" fmla="*/ 2 w 58"/>
                <a:gd name="T13" fmla="*/ 1 h 33"/>
                <a:gd name="T14" fmla="*/ 1 w 58"/>
                <a:gd name="T15" fmla="*/ 1 h 33"/>
                <a:gd name="T16" fmla="*/ 1 w 58"/>
                <a:gd name="T17" fmla="*/ 1 h 33"/>
                <a:gd name="T18" fmla="*/ 1 w 58"/>
                <a:gd name="T19" fmla="*/ 0 h 33"/>
                <a:gd name="T20" fmla="*/ 1 w 58"/>
                <a:gd name="T21" fmla="*/ 1 h 33"/>
                <a:gd name="T22" fmla="*/ 1 w 58"/>
                <a:gd name="T23" fmla="*/ 1 h 33"/>
                <a:gd name="T24" fmla="*/ 0 w 58"/>
                <a:gd name="T25" fmla="*/ 1 h 33"/>
                <a:gd name="T26" fmla="*/ 1 w 58"/>
                <a:gd name="T27" fmla="*/ 1 h 33"/>
                <a:gd name="T28" fmla="*/ 1 w 58"/>
                <a:gd name="T29" fmla="*/ 1 h 33"/>
                <a:gd name="T30" fmla="*/ 1 w 58"/>
                <a:gd name="T31" fmla="*/ 1 h 33"/>
                <a:gd name="T32" fmla="*/ 1 w 58"/>
                <a:gd name="T33" fmla="*/ 1 h 33"/>
                <a:gd name="T34" fmla="*/ 1 w 58"/>
                <a:gd name="T35" fmla="*/ 1 h 33"/>
                <a:gd name="T36" fmla="*/ 1 w 58"/>
                <a:gd name="T37" fmla="*/ 1 h 33"/>
                <a:gd name="T38" fmla="*/ 1 w 58"/>
                <a:gd name="T39" fmla="*/ 1 h 33"/>
                <a:gd name="T40" fmla="*/ 2 w 58"/>
                <a:gd name="T41" fmla="*/ 1 h 33"/>
                <a:gd name="T42" fmla="*/ 2 w 58"/>
                <a:gd name="T43" fmla="*/ 1 h 33"/>
                <a:gd name="T44" fmla="*/ 2 w 58"/>
                <a:gd name="T45" fmla="*/ 1 h 33"/>
                <a:gd name="T46" fmla="*/ 2 w 58"/>
                <a:gd name="T47" fmla="*/ 2 h 33"/>
                <a:gd name="T48" fmla="*/ 2 w 58"/>
                <a:gd name="T49" fmla="*/ 2 h 33"/>
                <a:gd name="T50" fmla="*/ 2 w 58"/>
                <a:gd name="T51" fmla="*/ 1 h 33"/>
                <a:gd name="T52" fmla="*/ 2 w 58"/>
                <a:gd name="T53" fmla="*/ 1 h 33"/>
                <a:gd name="T54" fmla="*/ 2 w 58"/>
                <a:gd name="T55" fmla="*/ 1 h 33"/>
                <a:gd name="T56" fmla="*/ 2 w 58"/>
                <a:gd name="T57" fmla="*/ 1 h 3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8" h="33">
                  <a:moveTo>
                    <a:pt x="47" y="20"/>
                  </a:moveTo>
                  <a:lnTo>
                    <a:pt x="47" y="20"/>
                  </a:lnTo>
                  <a:lnTo>
                    <a:pt x="48" y="20"/>
                  </a:lnTo>
                  <a:lnTo>
                    <a:pt x="41" y="16"/>
                  </a:lnTo>
                  <a:lnTo>
                    <a:pt x="32" y="11"/>
                  </a:lnTo>
                  <a:lnTo>
                    <a:pt x="24" y="5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4" y="10"/>
                  </a:lnTo>
                  <a:lnTo>
                    <a:pt x="7" y="9"/>
                  </a:lnTo>
                  <a:lnTo>
                    <a:pt x="9" y="9"/>
                  </a:lnTo>
                  <a:lnTo>
                    <a:pt x="16" y="11"/>
                  </a:lnTo>
                  <a:lnTo>
                    <a:pt x="24" y="15"/>
                  </a:lnTo>
                  <a:lnTo>
                    <a:pt x="31" y="19"/>
                  </a:lnTo>
                  <a:lnTo>
                    <a:pt x="38" y="23"/>
                  </a:lnTo>
                  <a:lnTo>
                    <a:pt x="43" y="27"/>
                  </a:lnTo>
                  <a:lnTo>
                    <a:pt x="48" y="31"/>
                  </a:lnTo>
                  <a:lnTo>
                    <a:pt x="53" y="33"/>
                  </a:lnTo>
                  <a:lnTo>
                    <a:pt x="55" y="33"/>
                  </a:lnTo>
                  <a:lnTo>
                    <a:pt x="58" y="32"/>
                  </a:lnTo>
                  <a:lnTo>
                    <a:pt x="57" y="30"/>
                  </a:lnTo>
                  <a:lnTo>
                    <a:pt x="54" y="25"/>
                  </a:lnTo>
                  <a:lnTo>
                    <a:pt x="47" y="20"/>
                  </a:lnTo>
                  <a:close/>
                </a:path>
              </a:pathLst>
            </a:custGeom>
            <a:solidFill>
              <a:srgbClr val="E5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3" name="Freeform 305"/>
            <p:cNvSpPr>
              <a:spLocks/>
            </p:cNvSpPr>
            <p:nvPr/>
          </p:nvSpPr>
          <p:spPr bwMode="auto">
            <a:xfrm>
              <a:off x="3123" y="1981"/>
              <a:ext cx="58" cy="22"/>
            </a:xfrm>
            <a:custGeom>
              <a:avLst/>
              <a:gdLst>
                <a:gd name="T0" fmla="*/ 3 w 115"/>
                <a:gd name="T1" fmla="*/ 0 h 45"/>
                <a:gd name="T2" fmla="*/ 3 w 115"/>
                <a:gd name="T3" fmla="*/ 0 h 45"/>
                <a:gd name="T4" fmla="*/ 3 w 115"/>
                <a:gd name="T5" fmla="*/ 0 h 45"/>
                <a:gd name="T6" fmla="*/ 4 w 115"/>
                <a:gd name="T7" fmla="*/ 0 h 45"/>
                <a:gd name="T8" fmla="*/ 4 w 115"/>
                <a:gd name="T9" fmla="*/ 1 h 45"/>
                <a:gd name="T10" fmla="*/ 4 w 115"/>
                <a:gd name="T11" fmla="*/ 1 h 45"/>
                <a:gd name="T12" fmla="*/ 4 w 115"/>
                <a:gd name="T13" fmla="*/ 1 h 45"/>
                <a:gd name="T14" fmla="*/ 4 w 115"/>
                <a:gd name="T15" fmla="*/ 1 h 45"/>
                <a:gd name="T16" fmla="*/ 4 w 115"/>
                <a:gd name="T17" fmla="*/ 0 h 45"/>
                <a:gd name="T18" fmla="*/ 4 w 115"/>
                <a:gd name="T19" fmla="*/ 0 h 45"/>
                <a:gd name="T20" fmla="*/ 4 w 115"/>
                <a:gd name="T21" fmla="*/ 0 h 45"/>
                <a:gd name="T22" fmla="*/ 3 w 115"/>
                <a:gd name="T23" fmla="*/ 0 h 45"/>
                <a:gd name="T24" fmla="*/ 3 w 115"/>
                <a:gd name="T25" fmla="*/ 0 h 45"/>
                <a:gd name="T26" fmla="*/ 3 w 115"/>
                <a:gd name="T27" fmla="*/ 0 h 45"/>
                <a:gd name="T28" fmla="*/ 2 w 115"/>
                <a:gd name="T29" fmla="*/ 0 h 45"/>
                <a:gd name="T30" fmla="*/ 2 w 115"/>
                <a:gd name="T31" fmla="*/ 0 h 45"/>
                <a:gd name="T32" fmla="*/ 1 w 115"/>
                <a:gd name="T33" fmla="*/ 0 h 45"/>
                <a:gd name="T34" fmla="*/ 1 w 115"/>
                <a:gd name="T35" fmla="*/ 0 h 45"/>
                <a:gd name="T36" fmla="*/ 1 w 115"/>
                <a:gd name="T37" fmla="*/ 0 h 45"/>
                <a:gd name="T38" fmla="*/ 1 w 115"/>
                <a:gd name="T39" fmla="*/ 0 h 45"/>
                <a:gd name="T40" fmla="*/ 1 w 115"/>
                <a:gd name="T41" fmla="*/ 0 h 45"/>
                <a:gd name="T42" fmla="*/ 1 w 115"/>
                <a:gd name="T43" fmla="*/ 0 h 45"/>
                <a:gd name="T44" fmla="*/ 0 w 115"/>
                <a:gd name="T45" fmla="*/ 1 h 45"/>
                <a:gd name="T46" fmla="*/ 1 w 115"/>
                <a:gd name="T47" fmla="*/ 1 h 45"/>
                <a:gd name="T48" fmla="*/ 1 w 115"/>
                <a:gd name="T49" fmla="*/ 1 h 45"/>
                <a:gd name="T50" fmla="*/ 1 w 115"/>
                <a:gd name="T51" fmla="*/ 1 h 45"/>
                <a:gd name="T52" fmla="*/ 1 w 115"/>
                <a:gd name="T53" fmla="*/ 1 h 45"/>
                <a:gd name="T54" fmla="*/ 1 w 115"/>
                <a:gd name="T55" fmla="*/ 1 h 45"/>
                <a:gd name="T56" fmla="*/ 1 w 115"/>
                <a:gd name="T57" fmla="*/ 1 h 45"/>
                <a:gd name="T58" fmla="*/ 2 w 115"/>
                <a:gd name="T59" fmla="*/ 1 h 45"/>
                <a:gd name="T60" fmla="*/ 2 w 115"/>
                <a:gd name="T61" fmla="*/ 1 h 45"/>
                <a:gd name="T62" fmla="*/ 2 w 115"/>
                <a:gd name="T63" fmla="*/ 1 h 45"/>
                <a:gd name="T64" fmla="*/ 2 w 115"/>
                <a:gd name="T65" fmla="*/ 0 h 45"/>
                <a:gd name="T66" fmla="*/ 2 w 115"/>
                <a:gd name="T67" fmla="*/ 0 h 45"/>
                <a:gd name="T68" fmla="*/ 2 w 115"/>
                <a:gd name="T69" fmla="*/ 0 h 45"/>
                <a:gd name="T70" fmla="*/ 3 w 115"/>
                <a:gd name="T71" fmla="*/ 0 h 45"/>
                <a:gd name="T72" fmla="*/ 3 w 115"/>
                <a:gd name="T73" fmla="*/ 0 h 4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5" h="45">
                  <a:moveTo>
                    <a:pt x="75" y="18"/>
                  </a:moveTo>
                  <a:lnTo>
                    <a:pt x="83" y="22"/>
                  </a:lnTo>
                  <a:lnTo>
                    <a:pt x="90" y="25"/>
                  </a:lnTo>
                  <a:lnTo>
                    <a:pt x="97" y="29"/>
                  </a:lnTo>
                  <a:lnTo>
                    <a:pt x="103" y="33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5" y="34"/>
                  </a:lnTo>
                  <a:lnTo>
                    <a:pt x="112" y="29"/>
                  </a:lnTo>
                  <a:lnTo>
                    <a:pt x="108" y="25"/>
                  </a:lnTo>
                  <a:lnTo>
                    <a:pt x="100" y="19"/>
                  </a:lnTo>
                  <a:lnTo>
                    <a:pt x="91" y="13"/>
                  </a:lnTo>
                  <a:lnTo>
                    <a:pt x="79" y="7"/>
                  </a:lnTo>
                  <a:lnTo>
                    <a:pt x="66" y="2"/>
                  </a:lnTo>
                  <a:lnTo>
                    <a:pt x="52" y="0"/>
                  </a:lnTo>
                  <a:lnTo>
                    <a:pt x="38" y="1"/>
                  </a:lnTo>
                  <a:lnTo>
                    <a:pt x="27" y="8"/>
                  </a:lnTo>
                  <a:lnTo>
                    <a:pt x="24" y="10"/>
                  </a:lnTo>
                  <a:lnTo>
                    <a:pt x="22" y="11"/>
                  </a:lnTo>
                  <a:lnTo>
                    <a:pt x="20" y="14"/>
                  </a:lnTo>
                  <a:lnTo>
                    <a:pt x="17" y="16"/>
                  </a:lnTo>
                  <a:lnTo>
                    <a:pt x="4" y="25"/>
                  </a:lnTo>
                  <a:lnTo>
                    <a:pt x="0" y="34"/>
                  </a:lnTo>
                  <a:lnTo>
                    <a:pt x="5" y="41"/>
                  </a:lnTo>
                  <a:lnTo>
                    <a:pt x="14" y="45"/>
                  </a:lnTo>
                  <a:lnTo>
                    <a:pt x="16" y="42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24" y="44"/>
                  </a:lnTo>
                  <a:lnTo>
                    <a:pt x="34" y="45"/>
                  </a:lnTo>
                  <a:lnTo>
                    <a:pt x="41" y="41"/>
                  </a:lnTo>
                  <a:lnTo>
                    <a:pt x="47" y="36"/>
                  </a:lnTo>
                  <a:lnTo>
                    <a:pt x="53" y="30"/>
                  </a:lnTo>
                  <a:lnTo>
                    <a:pt x="57" y="22"/>
                  </a:lnTo>
                  <a:lnTo>
                    <a:pt x="61" y="18"/>
                  </a:lnTo>
                  <a:lnTo>
                    <a:pt x="68" y="17"/>
                  </a:lnTo>
                  <a:lnTo>
                    <a:pt x="75" y="18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4" name="Freeform 306"/>
            <p:cNvSpPr>
              <a:spLocks/>
            </p:cNvSpPr>
            <p:nvPr/>
          </p:nvSpPr>
          <p:spPr bwMode="auto">
            <a:xfrm>
              <a:off x="3140" y="1973"/>
              <a:ext cx="40" cy="53"/>
            </a:xfrm>
            <a:custGeom>
              <a:avLst/>
              <a:gdLst>
                <a:gd name="T0" fmla="*/ 2 w 79"/>
                <a:gd name="T1" fmla="*/ 1 h 105"/>
                <a:gd name="T2" fmla="*/ 2 w 79"/>
                <a:gd name="T3" fmla="*/ 1 h 105"/>
                <a:gd name="T4" fmla="*/ 1 w 79"/>
                <a:gd name="T5" fmla="*/ 1 h 105"/>
                <a:gd name="T6" fmla="*/ 1 w 79"/>
                <a:gd name="T7" fmla="*/ 0 h 105"/>
                <a:gd name="T8" fmla="*/ 1 w 79"/>
                <a:gd name="T9" fmla="*/ 0 h 105"/>
                <a:gd name="T10" fmla="*/ 1 w 79"/>
                <a:gd name="T11" fmla="*/ 1 h 105"/>
                <a:gd name="T12" fmla="*/ 1 w 79"/>
                <a:gd name="T13" fmla="*/ 1 h 105"/>
                <a:gd name="T14" fmla="*/ 0 w 79"/>
                <a:gd name="T15" fmla="*/ 1 h 105"/>
                <a:gd name="T16" fmla="*/ 1 w 79"/>
                <a:gd name="T17" fmla="*/ 1 h 105"/>
                <a:gd name="T18" fmla="*/ 2 w 79"/>
                <a:gd name="T19" fmla="*/ 4 h 105"/>
                <a:gd name="T20" fmla="*/ 3 w 79"/>
                <a:gd name="T21" fmla="*/ 3 h 105"/>
                <a:gd name="T22" fmla="*/ 2 w 79"/>
                <a:gd name="T23" fmla="*/ 1 h 10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" h="105">
                  <a:moveTo>
                    <a:pt x="41" y="13"/>
                  </a:moveTo>
                  <a:lnTo>
                    <a:pt x="39" y="10"/>
                  </a:lnTo>
                  <a:lnTo>
                    <a:pt x="31" y="4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7" y="4"/>
                  </a:lnTo>
                  <a:lnTo>
                    <a:pt x="1" y="11"/>
                  </a:lnTo>
                  <a:lnTo>
                    <a:pt x="0" y="19"/>
                  </a:lnTo>
                  <a:lnTo>
                    <a:pt x="1" y="28"/>
                  </a:lnTo>
                  <a:lnTo>
                    <a:pt x="46" y="105"/>
                  </a:lnTo>
                  <a:lnTo>
                    <a:pt x="79" y="85"/>
                  </a:lnTo>
                  <a:lnTo>
                    <a:pt x="41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5" name="Freeform 307"/>
            <p:cNvSpPr>
              <a:spLocks/>
            </p:cNvSpPr>
            <p:nvPr/>
          </p:nvSpPr>
          <p:spPr bwMode="auto">
            <a:xfrm>
              <a:off x="3163" y="2016"/>
              <a:ext cx="90" cy="146"/>
            </a:xfrm>
            <a:custGeom>
              <a:avLst/>
              <a:gdLst>
                <a:gd name="T0" fmla="*/ 5 w 181"/>
                <a:gd name="T1" fmla="*/ 8 h 293"/>
                <a:gd name="T2" fmla="*/ 1 w 181"/>
                <a:gd name="T3" fmla="*/ 0 h 293"/>
                <a:gd name="T4" fmla="*/ 0 w 181"/>
                <a:gd name="T5" fmla="*/ 0 h 293"/>
                <a:gd name="T6" fmla="*/ 4 w 181"/>
                <a:gd name="T7" fmla="*/ 8 h 293"/>
                <a:gd name="T8" fmla="*/ 4 w 181"/>
                <a:gd name="T9" fmla="*/ 8 h 293"/>
                <a:gd name="T10" fmla="*/ 4 w 181"/>
                <a:gd name="T11" fmla="*/ 9 h 293"/>
                <a:gd name="T12" fmla="*/ 5 w 181"/>
                <a:gd name="T13" fmla="*/ 9 h 293"/>
                <a:gd name="T14" fmla="*/ 5 w 181"/>
                <a:gd name="T15" fmla="*/ 9 h 293"/>
                <a:gd name="T16" fmla="*/ 5 w 181"/>
                <a:gd name="T17" fmla="*/ 8 h 293"/>
                <a:gd name="T18" fmla="*/ 5 w 181"/>
                <a:gd name="T19" fmla="*/ 8 h 293"/>
                <a:gd name="T20" fmla="*/ 5 w 181"/>
                <a:gd name="T21" fmla="*/ 8 h 293"/>
                <a:gd name="T22" fmla="*/ 5 w 181"/>
                <a:gd name="T23" fmla="*/ 8 h 29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" h="293">
                  <a:moveTo>
                    <a:pt x="178" y="269"/>
                  </a:moveTo>
                  <a:lnTo>
                    <a:pt x="33" y="0"/>
                  </a:lnTo>
                  <a:lnTo>
                    <a:pt x="0" y="20"/>
                  </a:lnTo>
                  <a:lnTo>
                    <a:pt x="151" y="284"/>
                  </a:lnTo>
                  <a:lnTo>
                    <a:pt x="152" y="286"/>
                  </a:lnTo>
                  <a:lnTo>
                    <a:pt x="158" y="289"/>
                  </a:lnTo>
                  <a:lnTo>
                    <a:pt x="164" y="293"/>
                  </a:lnTo>
                  <a:lnTo>
                    <a:pt x="174" y="291"/>
                  </a:lnTo>
                  <a:lnTo>
                    <a:pt x="179" y="285"/>
                  </a:lnTo>
                  <a:lnTo>
                    <a:pt x="181" y="278"/>
                  </a:lnTo>
                  <a:lnTo>
                    <a:pt x="179" y="271"/>
                  </a:lnTo>
                  <a:lnTo>
                    <a:pt x="178" y="26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6" name="Freeform 308"/>
            <p:cNvSpPr>
              <a:spLocks/>
            </p:cNvSpPr>
            <p:nvPr/>
          </p:nvSpPr>
          <p:spPr bwMode="auto">
            <a:xfrm>
              <a:off x="3137" y="1990"/>
              <a:ext cx="26" cy="13"/>
            </a:xfrm>
            <a:custGeom>
              <a:avLst/>
              <a:gdLst>
                <a:gd name="T0" fmla="*/ 1 w 52"/>
                <a:gd name="T1" fmla="*/ 0 h 28"/>
                <a:gd name="T2" fmla="*/ 1 w 52"/>
                <a:gd name="T3" fmla="*/ 0 h 28"/>
                <a:gd name="T4" fmla="*/ 1 w 52"/>
                <a:gd name="T5" fmla="*/ 0 h 28"/>
                <a:gd name="T6" fmla="*/ 1 w 52"/>
                <a:gd name="T7" fmla="*/ 0 h 28"/>
                <a:gd name="T8" fmla="*/ 1 w 52"/>
                <a:gd name="T9" fmla="*/ 0 h 28"/>
                <a:gd name="T10" fmla="*/ 1 w 52"/>
                <a:gd name="T11" fmla="*/ 0 h 28"/>
                <a:gd name="T12" fmla="*/ 1 w 52"/>
                <a:gd name="T13" fmla="*/ 0 h 28"/>
                <a:gd name="T14" fmla="*/ 2 w 52"/>
                <a:gd name="T15" fmla="*/ 0 h 28"/>
                <a:gd name="T16" fmla="*/ 2 w 52"/>
                <a:gd name="T17" fmla="*/ 0 h 28"/>
                <a:gd name="T18" fmla="*/ 2 w 52"/>
                <a:gd name="T19" fmla="*/ 0 h 28"/>
                <a:gd name="T20" fmla="*/ 2 w 52"/>
                <a:gd name="T21" fmla="*/ 0 h 28"/>
                <a:gd name="T22" fmla="*/ 2 w 52"/>
                <a:gd name="T23" fmla="*/ 0 h 28"/>
                <a:gd name="T24" fmla="*/ 1 w 52"/>
                <a:gd name="T25" fmla="*/ 0 h 28"/>
                <a:gd name="T26" fmla="*/ 1 w 52"/>
                <a:gd name="T27" fmla="*/ 0 h 28"/>
                <a:gd name="T28" fmla="*/ 1 w 52"/>
                <a:gd name="T29" fmla="*/ 0 h 28"/>
                <a:gd name="T30" fmla="*/ 1 w 52"/>
                <a:gd name="T31" fmla="*/ 0 h 28"/>
                <a:gd name="T32" fmla="*/ 0 w 52"/>
                <a:gd name="T33" fmla="*/ 0 h 28"/>
                <a:gd name="T34" fmla="*/ 0 w 52"/>
                <a:gd name="T35" fmla="*/ 0 h 28"/>
                <a:gd name="T36" fmla="*/ 1 w 52"/>
                <a:gd name="T37" fmla="*/ 0 h 28"/>
                <a:gd name="T38" fmla="*/ 1 w 52"/>
                <a:gd name="T39" fmla="*/ 0 h 28"/>
                <a:gd name="T40" fmla="*/ 1 w 52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28">
                  <a:moveTo>
                    <a:pt x="3" y="19"/>
                  </a:moveTo>
                  <a:lnTo>
                    <a:pt x="4" y="19"/>
                  </a:lnTo>
                  <a:lnTo>
                    <a:pt x="8" y="19"/>
                  </a:lnTo>
                  <a:lnTo>
                    <a:pt x="13" y="19"/>
                  </a:lnTo>
                  <a:lnTo>
                    <a:pt x="19" y="19"/>
                  </a:lnTo>
                  <a:lnTo>
                    <a:pt x="25" y="19"/>
                  </a:lnTo>
                  <a:lnTo>
                    <a:pt x="32" y="20"/>
                  </a:lnTo>
                  <a:lnTo>
                    <a:pt x="39" y="22"/>
                  </a:lnTo>
                  <a:lnTo>
                    <a:pt x="45" y="25"/>
                  </a:lnTo>
                  <a:lnTo>
                    <a:pt x="52" y="28"/>
                  </a:lnTo>
                  <a:lnTo>
                    <a:pt x="52" y="22"/>
                  </a:lnTo>
                  <a:lnTo>
                    <a:pt x="45" y="13"/>
                  </a:lnTo>
                  <a:lnTo>
                    <a:pt x="26" y="4"/>
                  </a:lnTo>
                  <a:lnTo>
                    <a:pt x="14" y="0"/>
                  </a:lnTo>
                  <a:lnTo>
                    <a:pt x="6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2" y="17"/>
                  </a:lnTo>
                  <a:lnTo>
                    <a:pt x="3" y="19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7" name="Freeform 309"/>
            <p:cNvSpPr>
              <a:spLocks/>
            </p:cNvSpPr>
            <p:nvPr/>
          </p:nvSpPr>
          <p:spPr bwMode="auto">
            <a:xfrm>
              <a:off x="2967" y="1909"/>
              <a:ext cx="176" cy="104"/>
            </a:xfrm>
            <a:custGeom>
              <a:avLst/>
              <a:gdLst>
                <a:gd name="T0" fmla="*/ 11 w 353"/>
                <a:gd name="T1" fmla="*/ 6 h 206"/>
                <a:gd name="T2" fmla="*/ 10 w 353"/>
                <a:gd name="T3" fmla="*/ 5 h 206"/>
                <a:gd name="T4" fmla="*/ 10 w 353"/>
                <a:gd name="T5" fmla="*/ 5 h 206"/>
                <a:gd name="T6" fmla="*/ 9 w 353"/>
                <a:gd name="T7" fmla="*/ 5 h 206"/>
                <a:gd name="T8" fmla="*/ 9 w 353"/>
                <a:gd name="T9" fmla="*/ 5 h 206"/>
                <a:gd name="T10" fmla="*/ 9 w 353"/>
                <a:gd name="T11" fmla="*/ 5 h 206"/>
                <a:gd name="T12" fmla="*/ 8 w 353"/>
                <a:gd name="T13" fmla="*/ 5 h 206"/>
                <a:gd name="T14" fmla="*/ 8 w 353"/>
                <a:gd name="T15" fmla="*/ 5 h 206"/>
                <a:gd name="T16" fmla="*/ 7 w 353"/>
                <a:gd name="T17" fmla="*/ 4 h 206"/>
                <a:gd name="T18" fmla="*/ 6 w 353"/>
                <a:gd name="T19" fmla="*/ 4 h 206"/>
                <a:gd name="T20" fmla="*/ 6 w 353"/>
                <a:gd name="T21" fmla="*/ 4 h 206"/>
                <a:gd name="T22" fmla="*/ 5 w 353"/>
                <a:gd name="T23" fmla="*/ 4 h 206"/>
                <a:gd name="T24" fmla="*/ 5 w 353"/>
                <a:gd name="T25" fmla="*/ 3 h 206"/>
                <a:gd name="T26" fmla="*/ 4 w 353"/>
                <a:gd name="T27" fmla="*/ 3 h 206"/>
                <a:gd name="T28" fmla="*/ 3 w 353"/>
                <a:gd name="T29" fmla="*/ 2 h 206"/>
                <a:gd name="T30" fmla="*/ 3 w 353"/>
                <a:gd name="T31" fmla="*/ 2 h 206"/>
                <a:gd name="T32" fmla="*/ 2 w 353"/>
                <a:gd name="T33" fmla="*/ 1 h 206"/>
                <a:gd name="T34" fmla="*/ 1 w 353"/>
                <a:gd name="T35" fmla="*/ 0 h 206"/>
                <a:gd name="T36" fmla="*/ 1 w 353"/>
                <a:gd name="T37" fmla="*/ 1 h 206"/>
                <a:gd name="T38" fmla="*/ 1 w 353"/>
                <a:gd name="T39" fmla="*/ 1 h 206"/>
                <a:gd name="T40" fmla="*/ 1 w 353"/>
                <a:gd name="T41" fmla="*/ 2 h 206"/>
                <a:gd name="T42" fmla="*/ 0 w 353"/>
                <a:gd name="T43" fmla="*/ 2 h 206"/>
                <a:gd name="T44" fmla="*/ 0 w 353"/>
                <a:gd name="T45" fmla="*/ 3 h 206"/>
                <a:gd name="T46" fmla="*/ 0 w 353"/>
                <a:gd name="T47" fmla="*/ 3 h 206"/>
                <a:gd name="T48" fmla="*/ 0 w 353"/>
                <a:gd name="T49" fmla="*/ 3 h 206"/>
                <a:gd name="T50" fmla="*/ 0 w 353"/>
                <a:gd name="T51" fmla="*/ 3 h 206"/>
                <a:gd name="T52" fmla="*/ 0 w 353"/>
                <a:gd name="T53" fmla="*/ 3 h 206"/>
                <a:gd name="T54" fmla="*/ 0 w 353"/>
                <a:gd name="T55" fmla="*/ 4 h 206"/>
                <a:gd name="T56" fmla="*/ 0 w 353"/>
                <a:gd name="T57" fmla="*/ 4 h 206"/>
                <a:gd name="T58" fmla="*/ 0 w 353"/>
                <a:gd name="T59" fmla="*/ 4 h 206"/>
                <a:gd name="T60" fmla="*/ 1 w 353"/>
                <a:gd name="T61" fmla="*/ 5 h 206"/>
                <a:gd name="T62" fmla="*/ 1 w 353"/>
                <a:gd name="T63" fmla="*/ 5 h 206"/>
                <a:gd name="T64" fmla="*/ 2 w 353"/>
                <a:gd name="T65" fmla="*/ 5 h 206"/>
                <a:gd name="T66" fmla="*/ 3 w 353"/>
                <a:gd name="T67" fmla="*/ 6 h 206"/>
                <a:gd name="T68" fmla="*/ 4 w 353"/>
                <a:gd name="T69" fmla="*/ 6 h 206"/>
                <a:gd name="T70" fmla="*/ 5 w 353"/>
                <a:gd name="T71" fmla="*/ 6 h 206"/>
                <a:gd name="T72" fmla="*/ 5 w 353"/>
                <a:gd name="T73" fmla="*/ 7 h 206"/>
                <a:gd name="T74" fmla="*/ 6 w 353"/>
                <a:gd name="T75" fmla="*/ 7 h 206"/>
                <a:gd name="T76" fmla="*/ 7 w 353"/>
                <a:gd name="T77" fmla="*/ 7 h 206"/>
                <a:gd name="T78" fmla="*/ 8 w 353"/>
                <a:gd name="T79" fmla="*/ 7 h 206"/>
                <a:gd name="T80" fmla="*/ 9 w 353"/>
                <a:gd name="T81" fmla="*/ 7 h 206"/>
                <a:gd name="T82" fmla="*/ 11 w 353"/>
                <a:gd name="T83" fmla="*/ 6 h 2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53" h="206">
                  <a:moveTo>
                    <a:pt x="353" y="187"/>
                  </a:moveTo>
                  <a:lnTo>
                    <a:pt x="339" y="149"/>
                  </a:lnTo>
                  <a:lnTo>
                    <a:pt x="327" y="146"/>
                  </a:lnTo>
                  <a:lnTo>
                    <a:pt x="316" y="144"/>
                  </a:lnTo>
                  <a:lnTo>
                    <a:pt x="302" y="141"/>
                  </a:lnTo>
                  <a:lnTo>
                    <a:pt x="288" y="138"/>
                  </a:lnTo>
                  <a:lnTo>
                    <a:pt x="273" y="135"/>
                  </a:lnTo>
                  <a:lnTo>
                    <a:pt x="257" y="130"/>
                  </a:lnTo>
                  <a:lnTo>
                    <a:pt x="240" y="124"/>
                  </a:lnTo>
                  <a:lnTo>
                    <a:pt x="221" y="117"/>
                  </a:lnTo>
                  <a:lnTo>
                    <a:pt x="202" y="111"/>
                  </a:lnTo>
                  <a:lnTo>
                    <a:pt x="182" y="100"/>
                  </a:lnTo>
                  <a:lnTo>
                    <a:pt x="162" y="90"/>
                  </a:lnTo>
                  <a:lnTo>
                    <a:pt x="141" y="76"/>
                  </a:lnTo>
                  <a:lnTo>
                    <a:pt x="119" y="61"/>
                  </a:lnTo>
                  <a:lnTo>
                    <a:pt x="97" y="43"/>
                  </a:lnTo>
                  <a:lnTo>
                    <a:pt x="74" y="23"/>
                  </a:lnTo>
                  <a:lnTo>
                    <a:pt x="51" y="0"/>
                  </a:lnTo>
                  <a:lnTo>
                    <a:pt x="47" y="11"/>
                  </a:lnTo>
                  <a:lnTo>
                    <a:pt x="41" y="25"/>
                  </a:lnTo>
                  <a:lnTo>
                    <a:pt x="33" y="40"/>
                  </a:lnTo>
                  <a:lnTo>
                    <a:pt x="24" y="55"/>
                  </a:lnTo>
                  <a:lnTo>
                    <a:pt x="15" y="69"/>
                  </a:lnTo>
                  <a:lnTo>
                    <a:pt x="7" y="82"/>
                  </a:lnTo>
                  <a:lnTo>
                    <a:pt x="2" y="89"/>
                  </a:lnTo>
                  <a:lnTo>
                    <a:pt x="0" y="92"/>
                  </a:lnTo>
                  <a:lnTo>
                    <a:pt x="2" y="94"/>
                  </a:lnTo>
                  <a:lnTo>
                    <a:pt x="8" y="99"/>
                  </a:lnTo>
                  <a:lnTo>
                    <a:pt x="17" y="107"/>
                  </a:lnTo>
                  <a:lnTo>
                    <a:pt x="29" y="117"/>
                  </a:lnTo>
                  <a:lnTo>
                    <a:pt x="45" y="129"/>
                  </a:lnTo>
                  <a:lnTo>
                    <a:pt x="63" y="142"/>
                  </a:lnTo>
                  <a:lnTo>
                    <a:pt x="84" y="156"/>
                  </a:lnTo>
                  <a:lnTo>
                    <a:pt x="107" y="168"/>
                  </a:lnTo>
                  <a:lnTo>
                    <a:pt x="132" y="180"/>
                  </a:lnTo>
                  <a:lnTo>
                    <a:pt x="160" y="190"/>
                  </a:lnTo>
                  <a:lnTo>
                    <a:pt x="189" y="198"/>
                  </a:lnTo>
                  <a:lnTo>
                    <a:pt x="220" y="204"/>
                  </a:lnTo>
                  <a:lnTo>
                    <a:pt x="251" y="206"/>
                  </a:lnTo>
                  <a:lnTo>
                    <a:pt x="285" y="204"/>
                  </a:lnTo>
                  <a:lnTo>
                    <a:pt x="318" y="198"/>
                  </a:lnTo>
                  <a:lnTo>
                    <a:pt x="353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8" name="Freeform 310"/>
            <p:cNvSpPr>
              <a:spLocks/>
            </p:cNvSpPr>
            <p:nvPr/>
          </p:nvSpPr>
          <p:spPr bwMode="auto">
            <a:xfrm>
              <a:off x="2910" y="1897"/>
              <a:ext cx="162" cy="193"/>
            </a:xfrm>
            <a:custGeom>
              <a:avLst/>
              <a:gdLst>
                <a:gd name="T0" fmla="*/ 3 w 325"/>
                <a:gd name="T1" fmla="*/ 10 h 385"/>
                <a:gd name="T2" fmla="*/ 2 w 325"/>
                <a:gd name="T3" fmla="*/ 9 h 385"/>
                <a:gd name="T4" fmla="*/ 2 w 325"/>
                <a:gd name="T5" fmla="*/ 8 h 385"/>
                <a:gd name="T6" fmla="*/ 1 w 325"/>
                <a:gd name="T7" fmla="*/ 7 h 385"/>
                <a:gd name="T8" fmla="*/ 1 w 325"/>
                <a:gd name="T9" fmla="*/ 5 h 385"/>
                <a:gd name="T10" fmla="*/ 1 w 325"/>
                <a:gd name="T11" fmla="*/ 4 h 385"/>
                <a:gd name="T12" fmla="*/ 1 w 325"/>
                <a:gd name="T13" fmla="*/ 3 h 385"/>
                <a:gd name="T14" fmla="*/ 1 w 325"/>
                <a:gd name="T15" fmla="*/ 2 h 385"/>
                <a:gd name="T16" fmla="*/ 1 w 325"/>
                <a:gd name="T17" fmla="*/ 0 h 385"/>
                <a:gd name="T18" fmla="*/ 0 w 325"/>
                <a:gd name="T19" fmla="*/ 1 h 385"/>
                <a:gd name="T20" fmla="*/ 0 w 325"/>
                <a:gd name="T21" fmla="*/ 1 h 385"/>
                <a:gd name="T22" fmla="*/ 0 w 325"/>
                <a:gd name="T23" fmla="*/ 2 h 385"/>
                <a:gd name="T24" fmla="*/ 0 w 325"/>
                <a:gd name="T25" fmla="*/ 3 h 385"/>
                <a:gd name="T26" fmla="*/ 0 w 325"/>
                <a:gd name="T27" fmla="*/ 4 h 385"/>
                <a:gd name="T28" fmla="*/ 0 w 325"/>
                <a:gd name="T29" fmla="*/ 5 h 385"/>
                <a:gd name="T30" fmla="*/ 0 w 325"/>
                <a:gd name="T31" fmla="*/ 6 h 385"/>
                <a:gd name="T32" fmla="*/ 0 w 325"/>
                <a:gd name="T33" fmla="*/ 8 h 385"/>
                <a:gd name="T34" fmla="*/ 0 w 325"/>
                <a:gd name="T35" fmla="*/ 9 h 385"/>
                <a:gd name="T36" fmla="*/ 0 w 325"/>
                <a:gd name="T37" fmla="*/ 10 h 385"/>
                <a:gd name="T38" fmla="*/ 0 w 325"/>
                <a:gd name="T39" fmla="*/ 11 h 385"/>
                <a:gd name="T40" fmla="*/ 0 w 325"/>
                <a:gd name="T41" fmla="*/ 11 h 385"/>
                <a:gd name="T42" fmla="*/ 1 w 325"/>
                <a:gd name="T43" fmla="*/ 12 h 385"/>
                <a:gd name="T44" fmla="*/ 2 w 325"/>
                <a:gd name="T45" fmla="*/ 12 h 385"/>
                <a:gd name="T46" fmla="*/ 3 w 325"/>
                <a:gd name="T47" fmla="*/ 12 h 385"/>
                <a:gd name="T48" fmla="*/ 4 w 325"/>
                <a:gd name="T49" fmla="*/ 13 h 385"/>
                <a:gd name="T50" fmla="*/ 5 w 325"/>
                <a:gd name="T51" fmla="*/ 13 h 385"/>
                <a:gd name="T52" fmla="*/ 5 w 325"/>
                <a:gd name="T53" fmla="*/ 12 h 385"/>
                <a:gd name="T54" fmla="*/ 6 w 325"/>
                <a:gd name="T55" fmla="*/ 12 h 385"/>
                <a:gd name="T56" fmla="*/ 7 w 325"/>
                <a:gd name="T57" fmla="*/ 12 h 385"/>
                <a:gd name="T58" fmla="*/ 7 w 325"/>
                <a:gd name="T59" fmla="*/ 12 h 385"/>
                <a:gd name="T60" fmla="*/ 8 w 325"/>
                <a:gd name="T61" fmla="*/ 12 h 385"/>
                <a:gd name="T62" fmla="*/ 8 w 325"/>
                <a:gd name="T63" fmla="*/ 11 h 385"/>
                <a:gd name="T64" fmla="*/ 9 w 325"/>
                <a:gd name="T65" fmla="*/ 11 h 385"/>
                <a:gd name="T66" fmla="*/ 9 w 325"/>
                <a:gd name="T67" fmla="*/ 11 h 385"/>
                <a:gd name="T68" fmla="*/ 9 w 325"/>
                <a:gd name="T69" fmla="*/ 11 h 385"/>
                <a:gd name="T70" fmla="*/ 10 w 325"/>
                <a:gd name="T71" fmla="*/ 11 h 385"/>
                <a:gd name="T72" fmla="*/ 10 w 325"/>
                <a:gd name="T73" fmla="*/ 11 h 385"/>
                <a:gd name="T74" fmla="*/ 10 w 325"/>
                <a:gd name="T75" fmla="*/ 11 h 385"/>
                <a:gd name="T76" fmla="*/ 10 w 325"/>
                <a:gd name="T77" fmla="*/ 10 h 385"/>
                <a:gd name="T78" fmla="*/ 10 w 325"/>
                <a:gd name="T79" fmla="*/ 10 h 385"/>
                <a:gd name="T80" fmla="*/ 10 w 325"/>
                <a:gd name="T81" fmla="*/ 10 h 385"/>
                <a:gd name="T82" fmla="*/ 9 w 325"/>
                <a:gd name="T83" fmla="*/ 11 h 385"/>
                <a:gd name="T84" fmla="*/ 9 w 325"/>
                <a:gd name="T85" fmla="*/ 11 h 385"/>
                <a:gd name="T86" fmla="*/ 8 w 325"/>
                <a:gd name="T87" fmla="*/ 11 h 385"/>
                <a:gd name="T88" fmla="*/ 8 w 325"/>
                <a:gd name="T89" fmla="*/ 11 h 385"/>
                <a:gd name="T90" fmla="*/ 7 w 325"/>
                <a:gd name="T91" fmla="*/ 11 h 385"/>
                <a:gd name="T92" fmla="*/ 7 w 325"/>
                <a:gd name="T93" fmla="*/ 11 h 385"/>
                <a:gd name="T94" fmla="*/ 6 w 325"/>
                <a:gd name="T95" fmla="*/ 11 h 385"/>
                <a:gd name="T96" fmla="*/ 6 w 325"/>
                <a:gd name="T97" fmla="*/ 11 h 385"/>
                <a:gd name="T98" fmla="*/ 5 w 325"/>
                <a:gd name="T99" fmla="*/ 11 h 385"/>
                <a:gd name="T100" fmla="*/ 5 w 325"/>
                <a:gd name="T101" fmla="*/ 11 h 385"/>
                <a:gd name="T102" fmla="*/ 4 w 325"/>
                <a:gd name="T103" fmla="*/ 11 h 385"/>
                <a:gd name="T104" fmla="*/ 4 w 325"/>
                <a:gd name="T105" fmla="*/ 11 h 385"/>
                <a:gd name="T106" fmla="*/ 4 w 325"/>
                <a:gd name="T107" fmla="*/ 11 h 385"/>
                <a:gd name="T108" fmla="*/ 3 w 325"/>
                <a:gd name="T109" fmla="*/ 10 h 385"/>
                <a:gd name="T110" fmla="*/ 3 w 325"/>
                <a:gd name="T111" fmla="*/ 10 h 385"/>
                <a:gd name="T112" fmla="*/ 3 w 325"/>
                <a:gd name="T113" fmla="*/ 10 h 38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25" h="385">
                  <a:moveTo>
                    <a:pt x="102" y="298"/>
                  </a:moveTo>
                  <a:lnTo>
                    <a:pt x="89" y="268"/>
                  </a:lnTo>
                  <a:lnTo>
                    <a:pt x="75" y="234"/>
                  </a:lnTo>
                  <a:lnTo>
                    <a:pt x="63" y="196"/>
                  </a:lnTo>
                  <a:lnTo>
                    <a:pt x="54" y="155"/>
                  </a:lnTo>
                  <a:lnTo>
                    <a:pt x="47" y="115"/>
                  </a:lnTo>
                  <a:lnTo>
                    <a:pt x="43" y="75"/>
                  </a:lnTo>
                  <a:lnTo>
                    <a:pt x="41" y="35"/>
                  </a:lnTo>
                  <a:lnTo>
                    <a:pt x="45" y="0"/>
                  </a:lnTo>
                  <a:lnTo>
                    <a:pt x="25" y="11"/>
                  </a:lnTo>
                  <a:lnTo>
                    <a:pt x="11" y="26"/>
                  </a:lnTo>
                  <a:lnTo>
                    <a:pt x="3" y="48"/>
                  </a:lnTo>
                  <a:lnTo>
                    <a:pt x="0" y="73"/>
                  </a:lnTo>
                  <a:lnTo>
                    <a:pt x="1" y="106"/>
                  </a:lnTo>
                  <a:lnTo>
                    <a:pt x="6" y="143"/>
                  </a:lnTo>
                  <a:lnTo>
                    <a:pt x="13" y="185"/>
                  </a:lnTo>
                  <a:lnTo>
                    <a:pt x="22" y="234"/>
                  </a:lnTo>
                  <a:lnTo>
                    <a:pt x="26" y="274"/>
                  </a:lnTo>
                  <a:lnTo>
                    <a:pt x="25" y="312"/>
                  </a:lnTo>
                  <a:lnTo>
                    <a:pt x="23" y="340"/>
                  </a:lnTo>
                  <a:lnTo>
                    <a:pt x="22" y="350"/>
                  </a:lnTo>
                  <a:lnTo>
                    <a:pt x="52" y="365"/>
                  </a:lnTo>
                  <a:lnTo>
                    <a:pt x="81" y="375"/>
                  </a:lnTo>
                  <a:lnTo>
                    <a:pt x="109" y="382"/>
                  </a:lnTo>
                  <a:lnTo>
                    <a:pt x="136" y="385"/>
                  </a:lnTo>
                  <a:lnTo>
                    <a:pt x="162" y="385"/>
                  </a:lnTo>
                  <a:lnTo>
                    <a:pt x="188" y="382"/>
                  </a:lnTo>
                  <a:lnTo>
                    <a:pt x="211" y="378"/>
                  </a:lnTo>
                  <a:lnTo>
                    <a:pt x="233" y="371"/>
                  </a:lnTo>
                  <a:lnTo>
                    <a:pt x="253" y="364"/>
                  </a:lnTo>
                  <a:lnTo>
                    <a:pt x="271" y="356"/>
                  </a:lnTo>
                  <a:lnTo>
                    <a:pt x="287" y="348"/>
                  </a:lnTo>
                  <a:lnTo>
                    <a:pt x="299" y="340"/>
                  </a:lnTo>
                  <a:lnTo>
                    <a:pt x="311" y="333"/>
                  </a:lnTo>
                  <a:lnTo>
                    <a:pt x="318" y="327"/>
                  </a:lnTo>
                  <a:lnTo>
                    <a:pt x="324" y="324"/>
                  </a:lnTo>
                  <a:lnTo>
                    <a:pt x="325" y="322"/>
                  </a:lnTo>
                  <a:lnTo>
                    <a:pt x="325" y="321"/>
                  </a:lnTo>
                  <a:lnTo>
                    <a:pt x="324" y="319"/>
                  </a:lnTo>
                  <a:lnTo>
                    <a:pt x="323" y="317"/>
                  </a:lnTo>
                  <a:lnTo>
                    <a:pt x="321" y="316"/>
                  </a:lnTo>
                  <a:lnTo>
                    <a:pt x="309" y="324"/>
                  </a:lnTo>
                  <a:lnTo>
                    <a:pt x="295" y="331"/>
                  </a:lnTo>
                  <a:lnTo>
                    <a:pt x="280" y="336"/>
                  </a:lnTo>
                  <a:lnTo>
                    <a:pt x="265" y="341"/>
                  </a:lnTo>
                  <a:lnTo>
                    <a:pt x="249" y="344"/>
                  </a:lnTo>
                  <a:lnTo>
                    <a:pt x="233" y="347"/>
                  </a:lnTo>
                  <a:lnTo>
                    <a:pt x="217" y="348"/>
                  </a:lnTo>
                  <a:lnTo>
                    <a:pt x="200" y="348"/>
                  </a:lnTo>
                  <a:lnTo>
                    <a:pt x="184" y="346"/>
                  </a:lnTo>
                  <a:lnTo>
                    <a:pt x="169" y="343"/>
                  </a:lnTo>
                  <a:lnTo>
                    <a:pt x="155" y="339"/>
                  </a:lnTo>
                  <a:lnTo>
                    <a:pt x="142" y="333"/>
                  </a:lnTo>
                  <a:lnTo>
                    <a:pt x="130" y="327"/>
                  </a:lnTo>
                  <a:lnTo>
                    <a:pt x="119" y="319"/>
                  </a:lnTo>
                  <a:lnTo>
                    <a:pt x="109" y="309"/>
                  </a:lnTo>
                  <a:lnTo>
                    <a:pt x="102" y="2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9" name="Freeform 311"/>
            <p:cNvSpPr>
              <a:spLocks/>
            </p:cNvSpPr>
            <p:nvPr/>
          </p:nvSpPr>
          <p:spPr bwMode="auto">
            <a:xfrm>
              <a:off x="2929" y="1890"/>
              <a:ext cx="142" cy="183"/>
            </a:xfrm>
            <a:custGeom>
              <a:avLst/>
              <a:gdLst>
                <a:gd name="T0" fmla="*/ 2 w 283"/>
                <a:gd name="T1" fmla="*/ 10 h 365"/>
                <a:gd name="T2" fmla="*/ 2 w 283"/>
                <a:gd name="T3" fmla="*/ 10 h 365"/>
                <a:gd name="T4" fmla="*/ 3 w 283"/>
                <a:gd name="T5" fmla="*/ 11 h 365"/>
                <a:gd name="T6" fmla="*/ 3 w 283"/>
                <a:gd name="T7" fmla="*/ 11 h 365"/>
                <a:gd name="T8" fmla="*/ 3 w 283"/>
                <a:gd name="T9" fmla="*/ 11 h 365"/>
                <a:gd name="T10" fmla="*/ 4 w 283"/>
                <a:gd name="T11" fmla="*/ 11 h 365"/>
                <a:gd name="T12" fmla="*/ 4 w 283"/>
                <a:gd name="T13" fmla="*/ 12 h 365"/>
                <a:gd name="T14" fmla="*/ 5 w 283"/>
                <a:gd name="T15" fmla="*/ 12 h 365"/>
                <a:gd name="T16" fmla="*/ 5 w 283"/>
                <a:gd name="T17" fmla="*/ 12 h 365"/>
                <a:gd name="T18" fmla="*/ 6 w 283"/>
                <a:gd name="T19" fmla="*/ 12 h 365"/>
                <a:gd name="T20" fmla="*/ 6 w 283"/>
                <a:gd name="T21" fmla="*/ 12 h 365"/>
                <a:gd name="T22" fmla="*/ 7 w 283"/>
                <a:gd name="T23" fmla="*/ 12 h 365"/>
                <a:gd name="T24" fmla="*/ 7 w 283"/>
                <a:gd name="T25" fmla="*/ 12 h 365"/>
                <a:gd name="T26" fmla="*/ 8 w 283"/>
                <a:gd name="T27" fmla="*/ 12 h 365"/>
                <a:gd name="T28" fmla="*/ 8 w 283"/>
                <a:gd name="T29" fmla="*/ 11 h 365"/>
                <a:gd name="T30" fmla="*/ 9 w 283"/>
                <a:gd name="T31" fmla="*/ 11 h 365"/>
                <a:gd name="T32" fmla="*/ 9 w 283"/>
                <a:gd name="T33" fmla="*/ 11 h 365"/>
                <a:gd name="T34" fmla="*/ 8 w 283"/>
                <a:gd name="T35" fmla="*/ 9 h 365"/>
                <a:gd name="T36" fmla="*/ 7 w 283"/>
                <a:gd name="T37" fmla="*/ 7 h 365"/>
                <a:gd name="T38" fmla="*/ 7 w 283"/>
                <a:gd name="T39" fmla="*/ 6 h 365"/>
                <a:gd name="T40" fmla="*/ 6 w 283"/>
                <a:gd name="T41" fmla="*/ 5 h 365"/>
                <a:gd name="T42" fmla="*/ 6 w 283"/>
                <a:gd name="T43" fmla="*/ 4 h 365"/>
                <a:gd name="T44" fmla="*/ 5 w 283"/>
                <a:gd name="T45" fmla="*/ 3 h 365"/>
                <a:gd name="T46" fmla="*/ 5 w 283"/>
                <a:gd name="T47" fmla="*/ 3 h 365"/>
                <a:gd name="T48" fmla="*/ 5 w 283"/>
                <a:gd name="T49" fmla="*/ 2 h 365"/>
                <a:gd name="T50" fmla="*/ 4 w 283"/>
                <a:gd name="T51" fmla="*/ 2 h 365"/>
                <a:gd name="T52" fmla="*/ 4 w 283"/>
                <a:gd name="T53" fmla="*/ 1 h 365"/>
                <a:gd name="T54" fmla="*/ 3 w 283"/>
                <a:gd name="T55" fmla="*/ 1 h 365"/>
                <a:gd name="T56" fmla="*/ 3 w 283"/>
                <a:gd name="T57" fmla="*/ 1 h 365"/>
                <a:gd name="T58" fmla="*/ 3 w 283"/>
                <a:gd name="T59" fmla="*/ 1 h 365"/>
                <a:gd name="T60" fmla="*/ 2 w 283"/>
                <a:gd name="T61" fmla="*/ 1 h 365"/>
                <a:gd name="T62" fmla="*/ 2 w 283"/>
                <a:gd name="T63" fmla="*/ 0 h 365"/>
                <a:gd name="T64" fmla="*/ 2 w 283"/>
                <a:gd name="T65" fmla="*/ 0 h 365"/>
                <a:gd name="T66" fmla="*/ 2 w 283"/>
                <a:gd name="T67" fmla="*/ 1 h 365"/>
                <a:gd name="T68" fmla="*/ 2 w 283"/>
                <a:gd name="T69" fmla="*/ 1 h 365"/>
                <a:gd name="T70" fmla="*/ 1 w 283"/>
                <a:gd name="T71" fmla="*/ 1 h 365"/>
                <a:gd name="T72" fmla="*/ 1 w 283"/>
                <a:gd name="T73" fmla="*/ 1 h 365"/>
                <a:gd name="T74" fmla="*/ 1 w 283"/>
                <a:gd name="T75" fmla="*/ 1 h 365"/>
                <a:gd name="T76" fmla="*/ 1 w 283"/>
                <a:gd name="T77" fmla="*/ 1 h 365"/>
                <a:gd name="T78" fmla="*/ 1 w 283"/>
                <a:gd name="T79" fmla="*/ 1 h 365"/>
                <a:gd name="T80" fmla="*/ 1 w 283"/>
                <a:gd name="T81" fmla="*/ 1 h 365"/>
                <a:gd name="T82" fmla="*/ 0 w 283"/>
                <a:gd name="T83" fmla="*/ 2 h 365"/>
                <a:gd name="T84" fmla="*/ 0 w 283"/>
                <a:gd name="T85" fmla="*/ 3 h 365"/>
                <a:gd name="T86" fmla="*/ 1 w 283"/>
                <a:gd name="T87" fmla="*/ 5 h 365"/>
                <a:gd name="T88" fmla="*/ 1 w 283"/>
                <a:gd name="T89" fmla="*/ 6 h 365"/>
                <a:gd name="T90" fmla="*/ 1 w 283"/>
                <a:gd name="T91" fmla="*/ 7 h 365"/>
                <a:gd name="T92" fmla="*/ 1 w 283"/>
                <a:gd name="T93" fmla="*/ 8 h 365"/>
                <a:gd name="T94" fmla="*/ 2 w 283"/>
                <a:gd name="T95" fmla="*/ 9 h 365"/>
                <a:gd name="T96" fmla="*/ 2 w 283"/>
                <a:gd name="T97" fmla="*/ 10 h 3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83" h="365">
                  <a:moveTo>
                    <a:pt x="54" y="304"/>
                  </a:moveTo>
                  <a:lnTo>
                    <a:pt x="62" y="316"/>
                  </a:lnTo>
                  <a:lnTo>
                    <a:pt x="71" y="327"/>
                  </a:lnTo>
                  <a:lnTo>
                    <a:pt x="83" y="336"/>
                  </a:lnTo>
                  <a:lnTo>
                    <a:pt x="96" y="345"/>
                  </a:lnTo>
                  <a:lnTo>
                    <a:pt x="109" y="351"/>
                  </a:lnTo>
                  <a:lnTo>
                    <a:pt x="124" y="357"/>
                  </a:lnTo>
                  <a:lnTo>
                    <a:pt x="139" y="362"/>
                  </a:lnTo>
                  <a:lnTo>
                    <a:pt x="157" y="364"/>
                  </a:lnTo>
                  <a:lnTo>
                    <a:pt x="173" y="365"/>
                  </a:lnTo>
                  <a:lnTo>
                    <a:pt x="190" y="365"/>
                  </a:lnTo>
                  <a:lnTo>
                    <a:pt x="207" y="363"/>
                  </a:lnTo>
                  <a:lnTo>
                    <a:pt x="223" y="360"/>
                  </a:lnTo>
                  <a:lnTo>
                    <a:pt x="240" y="355"/>
                  </a:lnTo>
                  <a:lnTo>
                    <a:pt x="255" y="348"/>
                  </a:lnTo>
                  <a:lnTo>
                    <a:pt x="270" y="340"/>
                  </a:lnTo>
                  <a:lnTo>
                    <a:pt x="283" y="330"/>
                  </a:lnTo>
                  <a:lnTo>
                    <a:pt x="244" y="267"/>
                  </a:lnTo>
                  <a:lnTo>
                    <a:pt x="215" y="215"/>
                  </a:lnTo>
                  <a:lnTo>
                    <a:pt x="193" y="174"/>
                  </a:lnTo>
                  <a:lnTo>
                    <a:pt x="179" y="139"/>
                  </a:lnTo>
                  <a:lnTo>
                    <a:pt x="167" y="112"/>
                  </a:lnTo>
                  <a:lnTo>
                    <a:pt x="158" y="89"/>
                  </a:lnTo>
                  <a:lnTo>
                    <a:pt x="149" y="68"/>
                  </a:lnTo>
                  <a:lnTo>
                    <a:pt x="137" y="49"/>
                  </a:lnTo>
                  <a:lnTo>
                    <a:pt x="124" y="34"/>
                  </a:lnTo>
                  <a:lnTo>
                    <a:pt x="111" y="23"/>
                  </a:lnTo>
                  <a:lnTo>
                    <a:pt x="96" y="14"/>
                  </a:lnTo>
                  <a:lnTo>
                    <a:pt x="82" y="8"/>
                  </a:lnTo>
                  <a:lnTo>
                    <a:pt x="69" y="3"/>
                  </a:lnTo>
                  <a:lnTo>
                    <a:pt x="59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9" y="6"/>
                  </a:lnTo>
                  <a:lnTo>
                    <a:pt x="23" y="9"/>
                  </a:lnTo>
                  <a:lnTo>
                    <a:pt x="18" y="11"/>
                  </a:lnTo>
                  <a:lnTo>
                    <a:pt x="13" y="15"/>
                  </a:lnTo>
                  <a:lnTo>
                    <a:pt x="8" y="19"/>
                  </a:lnTo>
                  <a:lnTo>
                    <a:pt x="3" y="25"/>
                  </a:lnTo>
                  <a:lnTo>
                    <a:pt x="0" y="60"/>
                  </a:lnTo>
                  <a:lnTo>
                    <a:pt x="0" y="96"/>
                  </a:lnTo>
                  <a:lnTo>
                    <a:pt x="3" y="134"/>
                  </a:lnTo>
                  <a:lnTo>
                    <a:pt x="9" y="170"/>
                  </a:lnTo>
                  <a:lnTo>
                    <a:pt x="17" y="207"/>
                  </a:lnTo>
                  <a:lnTo>
                    <a:pt x="29" y="242"/>
                  </a:lnTo>
                  <a:lnTo>
                    <a:pt x="40" y="275"/>
                  </a:lnTo>
                  <a:lnTo>
                    <a:pt x="54" y="304"/>
                  </a:lnTo>
                  <a:close/>
                </a:path>
              </a:pathLst>
            </a:custGeom>
            <a:solidFill>
              <a:srgbClr val="0F0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0" name="Freeform 312"/>
            <p:cNvSpPr>
              <a:spLocks/>
            </p:cNvSpPr>
            <p:nvPr/>
          </p:nvSpPr>
          <p:spPr bwMode="auto">
            <a:xfrm>
              <a:off x="2926" y="1877"/>
              <a:ext cx="47" cy="45"/>
            </a:xfrm>
            <a:custGeom>
              <a:avLst/>
              <a:gdLst>
                <a:gd name="T0" fmla="*/ 2 w 94"/>
                <a:gd name="T1" fmla="*/ 0 h 89"/>
                <a:gd name="T2" fmla="*/ 0 w 94"/>
                <a:gd name="T3" fmla="*/ 1 h 89"/>
                <a:gd name="T4" fmla="*/ 1 w 94"/>
                <a:gd name="T5" fmla="*/ 2 h 89"/>
                <a:gd name="T6" fmla="*/ 3 w 94"/>
                <a:gd name="T7" fmla="*/ 3 h 89"/>
                <a:gd name="T8" fmla="*/ 2 w 94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89">
                  <a:moveTo>
                    <a:pt x="40" y="0"/>
                  </a:moveTo>
                  <a:lnTo>
                    <a:pt x="0" y="10"/>
                  </a:lnTo>
                  <a:lnTo>
                    <a:pt x="3" y="36"/>
                  </a:lnTo>
                  <a:lnTo>
                    <a:pt x="94" y="8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1" name="Freeform 313"/>
            <p:cNvSpPr>
              <a:spLocks/>
            </p:cNvSpPr>
            <p:nvPr/>
          </p:nvSpPr>
          <p:spPr bwMode="auto">
            <a:xfrm>
              <a:off x="2808" y="1924"/>
              <a:ext cx="132" cy="127"/>
            </a:xfrm>
            <a:custGeom>
              <a:avLst/>
              <a:gdLst>
                <a:gd name="T0" fmla="*/ 0 w 265"/>
                <a:gd name="T1" fmla="*/ 8 h 252"/>
                <a:gd name="T2" fmla="*/ 0 w 265"/>
                <a:gd name="T3" fmla="*/ 8 h 252"/>
                <a:gd name="T4" fmla="*/ 0 w 265"/>
                <a:gd name="T5" fmla="*/ 8 h 252"/>
                <a:gd name="T6" fmla="*/ 0 w 265"/>
                <a:gd name="T7" fmla="*/ 8 h 252"/>
                <a:gd name="T8" fmla="*/ 1 w 265"/>
                <a:gd name="T9" fmla="*/ 7 h 252"/>
                <a:gd name="T10" fmla="*/ 1 w 265"/>
                <a:gd name="T11" fmla="*/ 6 h 252"/>
                <a:gd name="T12" fmla="*/ 2 w 265"/>
                <a:gd name="T13" fmla="*/ 6 h 252"/>
                <a:gd name="T14" fmla="*/ 3 w 265"/>
                <a:gd name="T15" fmla="*/ 5 h 252"/>
                <a:gd name="T16" fmla="*/ 4 w 265"/>
                <a:gd name="T17" fmla="*/ 4 h 252"/>
                <a:gd name="T18" fmla="*/ 4 w 265"/>
                <a:gd name="T19" fmla="*/ 4 h 252"/>
                <a:gd name="T20" fmla="*/ 5 w 265"/>
                <a:gd name="T21" fmla="*/ 4 h 252"/>
                <a:gd name="T22" fmla="*/ 6 w 265"/>
                <a:gd name="T23" fmla="*/ 4 h 252"/>
                <a:gd name="T24" fmla="*/ 6 w 265"/>
                <a:gd name="T25" fmla="*/ 4 h 252"/>
                <a:gd name="T26" fmla="*/ 7 w 265"/>
                <a:gd name="T27" fmla="*/ 3 h 252"/>
                <a:gd name="T28" fmla="*/ 7 w 265"/>
                <a:gd name="T29" fmla="*/ 3 h 252"/>
                <a:gd name="T30" fmla="*/ 7 w 265"/>
                <a:gd name="T31" fmla="*/ 3 h 252"/>
                <a:gd name="T32" fmla="*/ 7 w 265"/>
                <a:gd name="T33" fmla="*/ 3 h 252"/>
                <a:gd name="T34" fmla="*/ 8 w 265"/>
                <a:gd name="T35" fmla="*/ 3 h 252"/>
                <a:gd name="T36" fmla="*/ 8 w 265"/>
                <a:gd name="T37" fmla="*/ 2 h 252"/>
                <a:gd name="T38" fmla="*/ 8 w 265"/>
                <a:gd name="T39" fmla="*/ 2 h 252"/>
                <a:gd name="T40" fmla="*/ 8 w 265"/>
                <a:gd name="T41" fmla="*/ 1 h 252"/>
                <a:gd name="T42" fmla="*/ 7 w 265"/>
                <a:gd name="T43" fmla="*/ 1 h 252"/>
                <a:gd name="T44" fmla="*/ 7 w 265"/>
                <a:gd name="T45" fmla="*/ 0 h 252"/>
                <a:gd name="T46" fmla="*/ 7 w 265"/>
                <a:gd name="T47" fmla="*/ 0 h 252"/>
                <a:gd name="T48" fmla="*/ 6 w 265"/>
                <a:gd name="T49" fmla="*/ 0 h 252"/>
                <a:gd name="T50" fmla="*/ 6 w 265"/>
                <a:gd name="T51" fmla="*/ 1 h 252"/>
                <a:gd name="T52" fmla="*/ 5 w 265"/>
                <a:gd name="T53" fmla="*/ 1 h 252"/>
                <a:gd name="T54" fmla="*/ 4 w 265"/>
                <a:gd name="T55" fmla="*/ 1 h 252"/>
                <a:gd name="T56" fmla="*/ 3 w 265"/>
                <a:gd name="T57" fmla="*/ 1 h 252"/>
                <a:gd name="T58" fmla="*/ 3 w 265"/>
                <a:gd name="T59" fmla="*/ 1 h 252"/>
                <a:gd name="T60" fmla="*/ 2 w 265"/>
                <a:gd name="T61" fmla="*/ 2 h 252"/>
                <a:gd name="T62" fmla="*/ 1 w 265"/>
                <a:gd name="T63" fmla="*/ 3 h 252"/>
                <a:gd name="T64" fmla="*/ 1 w 265"/>
                <a:gd name="T65" fmla="*/ 3 h 252"/>
                <a:gd name="T66" fmla="*/ 0 w 265"/>
                <a:gd name="T67" fmla="*/ 4 h 252"/>
                <a:gd name="T68" fmla="*/ 0 w 265"/>
                <a:gd name="T69" fmla="*/ 5 h 252"/>
                <a:gd name="T70" fmla="*/ 0 w 265"/>
                <a:gd name="T71" fmla="*/ 7 h 252"/>
                <a:gd name="T72" fmla="*/ 0 w 265"/>
                <a:gd name="T73" fmla="*/ 8 h 252"/>
                <a:gd name="T74" fmla="*/ 0 w 265"/>
                <a:gd name="T75" fmla="*/ 8 h 25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65" h="252">
                  <a:moveTo>
                    <a:pt x="20" y="252"/>
                  </a:moveTo>
                  <a:lnTo>
                    <a:pt x="21" y="249"/>
                  </a:lnTo>
                  <a:lnTo>
                    <a:pt x="23" y="240"/>
                  </a:lnTo>
                  <a:lnTo>
                    <a:pt x="29" y="227"/>
                  </a:lnTo>
                  <a:lnTo>
                    <a:pt x="38" y="210"/>
                  </a:lnTo>
                  <a:lnTo>
                    <a:pt x="52" y="189"/>
                  </a:lnTo>
                  <a:lnTo>
                    <a:pt x="71" y="168"/>
                  </a:lnTo>
                  <a:lnTo>
                    <a:pt x="98" y="146"/>
                  </a:lnTo>
                  <a:lnTo>
                    <a:pt x="131" y="126"/>
                  </a:lnTo>
                  <a:lnTo>
                    <a:pt x="154" y="114"/>
                  </a:lnTo>
                  <a:lnTo>
                    <a:pt x="176" y="106"/>
                  </a:lnTo>
                  <a:lnTo>
                    <a:pt x="195" y="101"/>
                  </a:lnTo>
                  <a:lnTo>
                    <a:pt x="211" y="97"/>
                  </a:lnTo>
                  <a:lnTo>
                    <a:pt x="225" y="94"/>
                  </a:lnTo>
                  <a:lnTo>
                    <a:pt x="236" y="93"/>
                  </a:lnTo>
                  <a:lnTo>
                    <a:pt x="244" y="90"/>
                  </a:lnTo>
                  <a:lnTo>
                    <a:pt x="249" y="86"/>
                  </a:lnTo>
                  <a:lnTo>
                    <a:pt x="257" y="75"/>
                  </a:lnTo>
                  <a:lnTo>
                    <a:pt x="264" y="60"/>
                  </a:lnTo>
                  <a:lnTo>
                    <a:pt x="265" y="37"/>
                  </a:lnTo>
                  <a:lnTo>
                    <a:pt x="256" y="1"/>
                  </a:lnTo>
                  <a:lnTo>
                    <a:pt x="253" y="1"/>
                  </a:lnTo>
                  <a:lnTo>
                    <a:pt x="245" y="0"/>
                  </a:lnTo>
                  <a:lnTo>
                    <a:pt x="233" y="0"/>
                  </a:lnTo>
                  <a:lnTo>
                    <a:pt x="215" y="0"/>
                  </a:lnTo>
                  <a:lnTo>
                    <a:pt x="196" y="1"/>
                  </a:lnTo>
                  <a:lnTo>
                    <a:pt x="174" y="4"/>
                  </a:lnTo>
                  <a:lnTo>
                    <a:pt x="151" y="10"/>
                  </a:lnTo>
                  <a:lnTo>
                    <a:pt x="127" y="19"/>
                  </a:lnTo>
                  <a:lnTo>
                    <a:pt x="103" y="31"/>
                  </a:lnTo>
                  <a:lnTo>
                    <a:pt x="80" y="46"/>
                  </a:lnTo>
                  <a:lnTo>
                    <a:pt x="58" y="67"/>
                  </a:lnTo>
                  <a:lnTo>
                    <a:pt x="38" y="91"/>
                  </a:lnTo>
                  <a:lnTo>
                    <a:pt x="22" y="121"/>
                  </a:lnTo>
                  <a:lnTo>
                    <a:pt x="9" y="158"/>
                  </a:lnTo>
                  <a:lnTo>
                    <a:pt x="2" y="199"/>
                  </a:lnTo>
                  <a:lnTo>
                    <a:pt x="0" y="249"/>
                  </a:lnTo>
                  <a:lnTo>
                    <a:pt x="20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2" name="Freeform 314"/>
            <p:cNvSpPr>
              <a:spLocks/>
            </p:cNvSpPr>
            <p:nvPr/>
          </p:nvSpPr>
          <p:spPr bwMode="auto">
            <a:xfrm>
              <a:off x="2794" y="1896"/>
              <a:ext cx="144" cy="153"/>
            </a:xfrm>
            <a:custGeom>
              <a:avLst/>
              <a:gdLst>
                <a:gd name="T0" fmla="*/ 9 w 288"/>
                <a:gd name="T1" fmla="*/ 2 h 306"/>
                <a:gd name="T2" fmla="*/ 9 w 288"/>
                <a:gd name="T3" fmla="*/ 2 h 306"/>
                <a:gd name="T4" fmla="*/ 9 w 288"/>
                <a:gd name="T5" fmla="*/ 2 h 306"/>
                <a:gd name="T6" fmla="*/ 9 w 288"/>
                <a:gd name="T7" fmla="*/ 1 h 306"/>
                <a:gd name="T8" fmla="*/ 9 w 288"/>
                <a:gd name="T9" fmla="*/ 1 h 306"/>
                <a:gd name="T10" fmla="*/ 9 w 288"/>
                <a:gd name="T11" fmla="*/ 1 h 306"/>
                <a:gd name="T12" fmla="*/ 9 w 288"/>
                <a:gd name="T13" fmla="*/ 1 h 306"/>
                <a:gd name="T14" fmla="*/ 9 w 288"/>
                <a:gd name="T15" fmla="*/ 1 h 306"/>
                <a:gd name="T16" fmla="*/ 9 w 288"/>
                <a:gd name="T17" fmla="*/ 0 h 306"/>
                <a:gd name="T18" fmla="*/ 9 w 288"/>
                <a:gd name="T19" fmla="*/ 0 h 306"/>
                <a:gd name="T20" fmla="*/ 8 w 288"/>
                <a:gd name="T21" fmla="*/ 1 h 306"/>
                <a:gd name="T22" fmla="*/ 8 w 288"/>
                <a:gd name="T23" fmla="*/ 1 h 306"/>
                <a:gd name="T24" fmla="*/ 7 w 288"/>
                <a:gd name="T25" fmla="*/ 1 h 306"/>
                <a:gd name="T26" fmla="*/ 7 w 288"/>
                <a:gd name="T27" fmla="*/ 1 h 306"/>
                <a:gd name="T28" fmla="*/ 6 w 288"/>
                <a:gd name="T29" fmla="*/ 1 h 306"/>
                <a:gd name="T30" fmla="*/ 6 w 288"/>
                <a:gd name="T31" fmla="*/ 2 h 306"/>
                <a:gd name="T32" fmla="*/ 5 w 288"/>
                <a:gd name="T33" fmla="*/ 2 h 306"/>
                <a:gd name="T34" fmla="*/ 4 w 288"/>
                <a:gd name="T35" fmla="*/ 3 h 306"/>
                <a:gd name="T36" fmla="*/ 3 w 288"/>
                <a:gd name="T37" fmla="*/ 3 h 306"/>
                <a:gd name="T38" fmla="*/ 3 w 288"/>
                <a:gd name="T39" fmla="*/ 4 h 306"/>
                <a:gd name="T40" fmla="*/ 2 w 288"/>
                <a:gd name="T41" fmla="*/ 5 h 306"/>
                <a:gd name="T42" fmla="*/ 2 w 288"/>
                <a:gd name="T43" fmla="*/ 6 h 306"/>
                <a:gd name="T44" fmla="*/ 1 w 288"/>
                <a:gd name="T45" fmla="*/ 7 h 306"/>
                <a:gd name="T46" fmla="*/ 1 w 288"/>
                <a:gd name="T47" fmla="*/ 8 h 306"/>
                <a:gd name="T48" fmla="*/ 0 w 288"/>
                <a:gd name="T49" fmla="*/ 10 h 306"/>
                <a:gd name="T50" fmla="*/ 1 w 288"/>
                <a:gd name="T51" fmla="*/ 10 h 306"/>
                <a:gd name="T52" fmla="*/ 2 w 288"/>
                <a:gd name="T53" fmla="*/ 9 h 306"/>
                <a:gd name="T54" fmla="*/ 2 w 288"/>
                <a:gd name="T55" fmla="*/ 8 h 306"/>
                <a:gd name="T56" fmla="*/ 2 w 288"/>
                <a:gd name="T57" fmla="*/ 7 h 306"/>
                <a:gd name="T58" fmla="*/ 2 w 288"/>
                <a:gd name="T59" fmla="*/ 7 h 306"/>
                <a:gd name="T60" fmla="*/ 3 w 288"/>
                <a:gd name="T61" fmla="*/ 6 h 306"/>
                <a:gd name="T62" fmla="*/ 3 w 288"/>
                <a:gd name="T63" fmla="*/ 6 h 306"/>
                <a:gd name="T64" fmla="*/ 4 w 288"/>
                <a:gd name="T65" fmla="*/ 5 h 306"/>
                <a:gd name="T66" fmla="*/ 4 w 288"/>
                <a:gd name="T67" fmla="*/ 5 h 306"/>
                <a:gd name="T68" fmla="*/ 5 w 288"/>
                <a:gd name="T69" fmla="*/ 4 h 306"/>
                <a:gd name="T70" fmla="*/ 5 w 288"/>
                <a:gd name="T71" fmla="*/ 4 h 306"/>
                <a:gd name="T72" fmla="*/ 6 w 288"/>
                <a:gd name="T73" fmla="*/ 4 h 306"/>
                <a:gd name="T74" fmla="*/ 7 w 288"/>
                <a:gd name="T75" fmla="*/ 4 h 306"/>
                <a:gd name="T76" fmla="*/ 7 w 288"/>
                <a:gd name="T77" fmla="*/ 3 h 306"/>
                <a:gd name="T78" fmla="*/ 8 w 288"/>
                <a:gd name="T79" fmla="*/ 3 h 306"/>
                <a:gd name="T80" fmla="*/ 9 w 288"/>
                <a:gd name="T81" fmla="*/ 3 h 306"/>
                <a:gd name="T82" fmla="*/ 9 w 288"/>
                <a:gd name="T83" fmla="*/ 2 h 3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88" h="306">
                  <a:moveTo>
                    <a:pt x="284" y="58"/>
                  </a:moveTo>
                  <a:lnTo>
                    <a:pt x="288" y="48"/>
                  </a:lnTo>
                  <a:lnTo>
                    <a:pt x="288" y="37"/>
                  </a:lnTo>
                  <a:lnTo>
                    <a:pt x="286" y="28"/>
                  </a:lnTo>
                  <a:lnTo>
                    <a:pt x="280" y="19"/>
                  </a:lnTo>
                  <a:lnTo>
                    <a:pt x="273" y="11"/>
                  </a:lnTo>
                  <a:lnTo>
                    <a:pt x="268" y="5"/>
                  </a:lnTo>
                  <a:lnTo>
                    <a:pt x="263" y="2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0" y="2"/>
                  </a:lnTo>
                  <a:lnTo>
                    <a:pt x="239" y="5"/>
                  </a:lnTo>
                  <a:lnTo>
                    <a:pt x="224" y="8"/>
                  </a:lnTo>
                  <a:lnTo>
                    <a:pt x="205" y="14"/>
                  </a:lnTo>
                  <a:lnTo>
                    <a:pt x="186" y="23"/>
                  </a:lnTo>
                  <a:lnTo>
                    <a:pt x="164" y="34"/>
                  </a:lnTo>
                  <a:lnTo>
                    <a:pt x="141" y="48"/>
                  </a:lnTo>
                  <a:lnTo>
                    <a:pt x="117" y="65"/>
                  </a:lnTo>
                  <a:lnTo>
                    <a:pt x="95" y="85"/>
                  </a:lnTo>
                  <a:lnTo>
                    <a:pt x="73" y="110"/>
                  </a:lnTo>
                  <a:lnTo>
                    <a:pt x="52" y="138"/>
                  </a:lnTo>
                  <a:lnTo>
                    <a:pt x="34" y="171"/>
                  </a:lnTo>
                  <a:lnTo>
                    <a:pt x="19" y="209"/>
                  </a:lnTo>
                  <a:lnTo>
                    <a:pt x="7" y="253"/>
                  </a:lnTo>
                  <a:lnTo>
                    <a:pt x="0" y="301"/>
                  </a:lnTo>
                  <a:lnTo>
                    <a:pt x="28" y="306"/>
                  </a:lnTo>
                  <a:lnTo>
                    <a:pt x="34" y="274"/>
                  </a:lnTo>
                  <a:lnTo>
                    <a:pt x="42" y="246"/>
                  </a:lnTo>
                  <a:lnTo>
                    <a:pt x="51" y="222"/>
                  </a:lnTo>
                  <a:lnTo>
                    <a:pt x="63" y="200"/>
                  </a:lnTo>
                  <a:lnTo>
                    <a:pt x="74" y="181"/>
                  </a:lnTo>
                  <a:lnTo>
                    <a:pt x="88" y="165"/>
                  </a:lnTo>
                  <a:lnTo>
                    <a:pt x="103" y="151"/>
                  </a:lnTo>
                  <a:lnTo>
                    <a:pt x="119" y="139"/>
                  </a:lnTo>
                  <a:lnTo>
                    <a:pt x="136" y="127"/>
                  </a:lnTo>
                  <a:lnTo>
                    <a:pt x="155" y="118"/>
                  </a:lnTo>
                  <a:lnTo>
                    <a:pt x="173" y="109"/>
                  </a:lnTo>
                  <a:lnTo>
                    <a:pt x="194" y="100"/>
                  </a:lnTo>
                  <a:lnTo>
                    <a:pt x="215" y="90"/>
                  </a:lnTo>
                  <a:lnTo>
                    <a:pt x="238" y="80"/>
                  </a:lnTo>
                  <a:lnTo>
                    <a:pt x="260" y="70"/>
                  </a:lnTo>
                  <a:lnTo>
                    <a:pt x="284" y="58"/>
                  </a:lnTo>
                  <a:close/>
                </a:path>
              </a:pathLst>
            </a:custGeom>
            <a:solidFill>
              <a:srgbClr val="0F0F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3" name="Freeform 315"/>
            <p:cNvSpPr>
              <a:spLocks/>
            </p:cNvSpPr>
            <p:nvPr/>
          </p:nvSpPr>
          <p:spPr bwMode="auto">
            <a:xfrm>
              <a:off x="2916" y="1889"/>
              <a:ext cx="61" cy="34"/>
            </a:xfrm>
            <a:custGeom>
              <a:avLst/>
              <a:gdLst>
                <a:gd name="T0" fmla="*/ 3 w 121"/>
                <a:gd name="T1" fmla="*/ 0 h 68"/>
                <a:gd name="T2" fmla="*/ 4 w 121"/>
                <a:gd name="T3" fmla="*/ 2 h 68"/>
                <a:gd name="T4" fmla="*/ 1 w 121"/>
                <a:gd name="T5" fmla="*/ 1 h 68"/>
                <a:gd name="T6" fmla="*/ 0 w 121"/>
                <a:gd name="T7" fmla="*/ 1 h 68"/>
                <a:gd name="T8" fmla="*/ 1 w 121"/>
                <a:gd name="T9" fmla="*/ 1 h 68"/>
                <a:gd name="T10" fmla="*/ 1 w 121"/>
                <a:gd name="T11" fmla="*/ 1 h 68"/>
                <a:gd name="T12" fmla="*/ 2 w 121"/>
                <a:gd name="T13" fmla="*/ 1 h 68"/>
                <a:gd name="T14" fmla="*/ 2 w 121"/>
                <a:gd name="T15" fmla="*/ 2 h 68"/>
                <a:gd name="T16" fmla="*/ 3 w 121"/>
                <a:gd name="T17" fmla="*/ 2 h 68"/>
                <a:gd name="T18" fmla="*/ 4 w 121"/>
                <a:gd name="T19" fmla="*/ 2 h 68"/>
                <a:gd name="T20" fmla="*/ 4 w 121"/>
                <a:gd name="T21" fmla="*/ 3 h 68"/>
                <a:gd name="T22" fmla="*/ 4 w 121"/>
                <a:gd name="T23" fmla="*/ 3 h 68"/>
                <a:gd name="T24" fmla="*/ 4 w 121"/>
                <a:gd name="T25" fmla="*/ 2 h 68"/>
                <a:gd name="T26" fmla="*/ 4 w 121"/>
                <a:gd name="T27" fmla="*/ 2 h 68"/>
                <a:gd name="T28" fmla="*/ 4 w 121"/>
                <a:gd name="T29" fmla="*/ 2 h 68"/>
                <a:gd name="T30" fmla="*/ 4 w 121"/>
                <a:gd name="T31" fmla="*/ 2 h 68"/>
                <a:gd name="T32" fmla="*/ 3 w 121"/>
                <a:gd name="T33" fmla="*/ 1 h 68"/>
                <a:gd name="T34" fmla="*/ 3 w 121"/>
                <a:gd name="T35" fmla="*/ 1 h 68"/>
                <a:gd name="T36" fmla="*/ 3 w 121"/>
                <a:gd name="T37" fmla="*/ 1 h 68"/>
                <a:gd name="T38" fmla="*/ 3 w 121"/>
                <a:gd name="T39" fmla="*/ 1 h 68"/>
                <a:gd name="T40" fmla="*/ 3 w 121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21" h="68">
                  <a:moveTo>
                    <a:pt x="74" y="0"/>
                  </a:moveTo>
                  <a:lnTo>
                    <a:pt x="102" y="54"/>
                  </a:lnTo>
                  <a:lnTo>
                    <a:pt x="19" y="3"/>
                  </a:lnTo>
                  <a:lnTo>
                    <a:pt x="0" y="12"/>
                  </a:lnTo>
                  <a:lnTo>
                    <a:pt x="4" y="15"/>
                  </a:lnTo>
                  <a:lnTo>
                    <a:pt x="18" y="21"/>
                  </a:lnTo>
                  <a:lnTo>
                    <a:pt x="38" y="31"/>
                  </a:lnTo>
                  <a:lnTo>
                    <a:pt x="60" y="41"/>
                  </a:lnTo>
                  <a:lnTo>
                    <a:pt x="81" y="51"/>
                  </a:lnTo>
                  <a:lnTo>
                    <a:pt x="101" y="60"/>
                  </a:lnTo>
                  <a:lnTo>
                    <a:pt x="115" y="66"/>
                  </a:lnTo>
                  <a:lnTo>
                    <a:pt x="121" y="68"/>
                  </a:lnTo>
                  <a:lnTo>
                    <a:pt x="119" y="64"/>
                  </a:lnTo>
                  <a:lnTo>
                    <a:pt x="115" y="58"/>
                  </a:lnTo>
                  <a:lnTo>
                    <a:pt x="109" y="49"/>
                  </a:lnTo>
                  <a:lnTo>
                    <a:pt x="102" y="39"/>
                  </a:lnTo>
                  <a:lnTo>
                    <a:pt x="95" y="28"/>
                  </a:lnTo>
                  <a:lnTo>
                    <a:pt x="89" y="18"/>
                  </a:lnTo>
                  <a:lnTo>
                    <a:pt x="86" y="9"/>
                  </a:lnTo>
                  <a:lnTo>
                    <a:pt x="85" y="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4" name="Freeform 316"/>
            <p:cNvSpPr>
              <a:spLocks/>
            </p:cNvSpPr>
            <p:nvPr/>
          </p:nvSpPr>
          <p:spPr bwMode="auto">
            <a:xfrm>
              <a:off x="2915" y="1842"/>
              <a:ext cx="35" cy="43"/>
            </a:xfrm>
            <a:custGeom>
              <a:avLst/>
              <a:gdLst>
                <a:gd name="T0" fmla="*/ 1 w 69"/>
                <a:gd name="T1" fmla="*/ 0 h 85"/>
                <a:gd name="T2" fmla="*/ 1 w 69"/>
                <a:gd name="T3" fmla="*/ 1 h 85"/>
                <a:gd name="T4" fmla="*/ 1 w 69"/>
                <a:gd name="T5" fmla="*/ 1 h 85"/>
                <a:gd name="T6" fmla="*/ 1 w 69"/>
                <a:gd name="T7" fmla="*/ 1 h 85"/>
                <a:gd name="T8" fmla="*/ 0 w 69"/>
                <a:gd name="T9" fmla="*/ 1 h 85"/>
                <a:gd name="T10" fmla="*/ 1 w 69"/>
                <a:gd name="T11" fmla="*/ 3 h 85"/>
                <a:gd name="T12" fmla="*/ 1 w 69"/>
                <a:gd name="T13" fmla="*/ 3 h 85"/>
                <a:gd name="T14" fmla="*/ 2 w 69"/>
                <a:gd name="T15" fmla="*/ 3 h 85"/>
                <a:gd name="T16" fmla="*/ 2 w 69"/>
                <a:gd name="T17" fmla="*/ 3 h 85"/>
                <a:gd name="T18" fmla="*/ 2 w 69"/>
                <a:gd name="T19" fmla="*/ 3 h 85"/>
                <a:gd name="T20" fmla="*/ 2 w 69"/>
                <a:gd name="T21" fmla="*/ 3 h 85"/>
                <a:gd name="T22" fmla="*/ 2 w 69"/>
                <a:gd name="T23" fmla="*/ 3 h 85"/>
                <a:gd name="T24" fmla="*/ 2 w 69"/>
                <a:gd name="T25" fmla="*/ 3 h 85"/>
                <a:gd name="T26" fmla="*/ 3 w 69"/>
                <a:gd name="T27" fmla="*/ 3 h 85"/>
                <a:gd name="T28" fmla="*/ 2 w 69"/>
                <a:gd name="T29" fmla="*/ 3 h 85"/>
                <a:gd name="T30" fmla="*/ 2 w 69"/>
                <a:gd name="T31" fmla="*/ 3 h 85"/>
                <a:gd name="T32" fmla="*/ 2 w 69"/>
                <a:gd name="T33" fmla="*/ 2 h 85"/>
                <a:gd name="T34" fmla="*/ 2 w 69"/>
                <a:gd name="T35" fmla="*/ 2 h 85"/>
                <a:gd name="T36" fmla="*/ 1 w 69"/>
                <a:gd name="T37" fmla="*/ 2 h 85"/>
                <a:gd name="T38" fmla="*/ 1 w 69"/>
                <a:gd name="T39" fmla="*/ 1 h 85"/>
                <a:gd name="T40" fmla="*/ 1 w 69"/>
                <a:gd name="T41" fmla="*/ 1 h 85"/>
                <a:gd name="T42" fmla="*/ 1 w 69"/>
                <a:gd name="T43" fmla="*/ 0 h 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9" h="85">
                  <a:moveTo>
                    <a:pt x="12" y="0"/>
                  </a:moveTo>
                  <a:lnTo>
                    <a:pt x="10" y="1"/>
                  </a:lnTo>
                  <a:lnTo>
                    <a:pt x="7" y="4"/>
                  </a:lnTo>
                  <a:lnTo>
                    <a:pt x="4" y="7"/>
                  </a:lnTo>
                  <a:lnTo>
                    <a:pt x="0" y="12"/>
                  </a:lnTo>
                  <a:lnTo>
                    <a:pt x="29" y="82"/>
                  </a:lnTo>
                  <a:lnTo>
                    <a:pt x="30" y="82"/>
                  </a:lnTo>
                  <a:lnTo>
                    <a:pt x="33" y="82"/>
                  </a:lnTo>
                  <a:lnTo>
                    <a:pt x="36" y="82"/>
                  </a:lnTo>
                  <a:lnTo>
                    <a:pt x="41" y="82"/>
                  </a:lnTo>
                  <a:lnTo>
                    <a:pt x="46" y="83"/>
                  </a:lnTo>
                  <a:lnTo>
                    <a:pt x="53" y="83"/>
                  </a:lnTo>
                  <a:lnTo>
                    <a:pt x="61" y="84"/>
                  </a:lnTo>
                  <a:lnTo>
                    <a:pt x="69" y="85"/>
                  </a:lnTo>
                  <a:lnTo>
                    <a:pt x="59" y="78"/>
                  </a:lnTo>
                  <a:lnTo>
                    <a:pt x="49" y="70"/>
                  </a:lnTo>
                  <a:lnTo>
                    <a:pt x="41" y="60"/>
                  </a:lnTo>
                  <a:lnTo>
                    <a:pt x="33" y="50"/>
                  </a:lnTo>
                  <a:lnTo>
                    <a:pt x="26" y="37"/>
                  </a:lnTo>
                  <a:lnTo>
                    <a:pt x="21" y="24"/>
                  </a:lnTo>
                  <a:lnTo>
                    <a:pt x="15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5" name="Freeform 317"/>
            <p:cNvSpPr>
              <a:spLocks/>
            </p:cNvSpPr>
            <p:nvPr/>
          </p:nvSpPr>
          <p:spPr bwMode="auto">
            <a:xfrm>
              <a:off x="2921" y="1839"/>
              <a:ext cx="37" cy="46"/>
            </a:xfrm>
            <a:custGeom>
              <a:avLst/>
              <a:gdLst>
                <a:gd name="T0" fmla="*/ 1 w 75"/>
                <a:gd name="T1" fmla="*/ 0 h 93"/>
                <a:gd name="T2" fmla="*/ 1 w 75"/>
                <a:gd name="T3" fmla="*/ 0 h 93"/>
                <a:gd name="T4" fmla="*/ 1 w 75"/>
                <a:gd name="T5" fmla="*/ 0 h 93"/>
                <a:gd name="T6" fmla="*/ 1 w 75"/>
                <a:gd name="T7" fmla="*/ 0 h 93"/>
                <a:gd name="T8" fmla="*/ 0 w 75"/>
                <a:gd name="T9" fmla="*/ 0 h 93"/>
                <a:gd name="T10" fmla="*/ 0 w 75"/>
                <a:gd name="T11" fmla="*/ 0 h 93"/>
                <a:gd name="T12" fmla="*/ 0 w 75"/>
                <a:gd name="T13" fmla="*/ 0 h 93"/>
                <a:gd name="T14" fmla="*/ 0 w 75"/>
                <a:gd name="T15" fmla="*/ 0 h 93"/>
                <a:gd name="T16" fmla="*/ 0 w 75"/>
                <a:gd name="T17" fmla="*/ 0 h 93"/>
                <a:gd name="T18" fmla="*/ 0 w 75"/>
                <a:gd name="T19" fmla="*/ 0 h 93"/>
                <a:gd name="T20" fmla="*/ 0 w 75"/>
                <a:gd name="T21" fmla="*/ 0 h 93"/>
                <a:gd name="T22" fmla="*/ 0 w 75"/>
                <a:gd name="T23" fmla="*/ 1 h 93"/>
                <a:gd name="T24" fmla="*/ 0 w 75"/>
                <a:gd name="T25" fmla="*/ 1 h 93"/>
                <a:gd name="T26" fmla="*/ 0 w 75"/>
                <a:gd name="T27" fmla="*/ 2 h 93"/>
                <a:gd name="T28" fmla="*/ 1 w 75"/>
                <a:gd name="T29" fmla="*/ 2 h 93"/>
                <a:gd name="T30" fmla="*/ 1 w 75"/>
                <a:gd name="T31" fmla="*/ 2 h 93"/>
                <a:gd name="T32" fmla="*/ 1 w 75"/>
                <a:gd name="T33" fmla="*/ 2 h 93"/>
                <a:gd name="T34" fmla="*/ 1 w 75"/>
                <a:gd name="T35" fmla="*/ 2 h 93"/>
                <a:gd name="T36" fmla="*/ 2 w 75"/>
                <a:gd name="T37" fmla="*/ 2 h 93"/>
                <a:gd name="T38" fmla="*/ 2 w 75"/>
                <a:gd name="T39" fmla="*/ 2 h 93"/>
                <a:gd name="T40" fmla="*/ 2 w 75"/>
                <a:gd name="T41" fmla="*/ 2 h 93"/>
                <a:gd name="T42" fmla="*/ 2 w 75"/>
                <a:gd name="T43" fmla="*/ 1 h 93"/>
                <a:gd name="T44" fmla="*/ 1 w 75"/>
                <a:gd name="T45" fmla="*/ 0 h 93"/>
                <a:gd name="T46" fmla="*/ 1 w 75"/>
                <a:gd name="T47" fmla="*/ 0 h 93"/>
                <a:gd name="T48" fmla="*/ 1 w 75"/>
                <a:gd name="T49" fmla="*/ 0 h 9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5" h="93">
                  <a:moveTo>
                    <a:pt x="41" y="3"/>
                  </a:moveTo>
                  <a:lnTo>
                    <a:pt x="40" y="3"/>
                  </a:lnTo>
                  <a:lnTo>
                    <a:pt x="37" y="1"/>
                  </a:lnTo>
                  <a:lnTo>
                    <a:pt x="32" y="1"/>
                  </a:lnTo>
                  <a:lnTo>
                    <a:pt x="25" y="0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6" y="3"/>
                  </a:lnTo>
                  <a:lnTo>
                    <a:pt x="0" y="6"/>
                  </a:lnTo>
                  <a:lnTo>
                    <a:pt x="3" y="18"/>
                  </a:lnTo>
                  <a:lnTo>
                    <a:pt x="8" y="30"/>
                  </a:lnTo>
                  <a:lnTo>
                    <a:pt x="14" y="43"/>
                  </a:lnTo>
                  <a:lnTo>
                    <a:pt x="19" y="54"/>
                  </a:lnTo>
                  <a:lnTo>
                    <a:pt x="26" y="66"/>
                  </a:lnTo>
                  <a:lnTo>
                    <a:pt x="34" y="75"/>
                  </a:lnTo>
                  <a:lnTo>
                    <a:pt x="44" y="84"/>
                  </a:lnTo>
                  <a:lnTo>
                    <a:pt x="54" y="90"/>
                  </a:lnTo>
                  <a:lnTo>
                    <a:pt x="62" y="93"/>
                  </a:lnTo>
                  <a:lnTo>
                    <a:pt x="69" y="90"/>
                  </a:lnTo>
                  <a:lnTo>
                    <a:pt x="74" y="86"/>
                  </a:lnTo>
                  <a:lnTo>
                    <a:pt x="75" y="79"/>
                  </a:lnTo>
                  <a:lnTo>
                    <a:pt x="68" y="44"/>
                  </a:lnTo>
                  <a:lnTo>
                    <a:pt x="56" y="20"/>
                  </a:lnTo>
                  <a:lnTo>
                    <a:pt x="46" y="7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E5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6" name="Freeform 318"/>
            <p:cNvSpPr>
              <a:spLocks/>
            </p:cNvSpPr>
            <p:nvPr/>
          </p:nvSpPr>
          <p:spPr bwMode="auto">
            <a:xfrm>
              <a:off x="2944" y="1855"/>
              <a:ext cx="8" cy="13"/>
            </a:xfrm>
            <a:custGeom>
              <a:avLst/>
              <a:gdLst>
                <a:gd name="T0" fmla="*/ 0 w 16"/>
                <a:gd name="T1" fmla="*/ 0 h 25"/>
                <a:gd name="T2" fmla="*/ 1 w 16"/>
                <a:gd name="T3" fmla="*/ 1 h 25"/>
                <a:gd name="T4" fmla="*/ 1 w 16"/>
                <a:gd name="T5" fmla="*/ 1 h 25"/>
                <a:gd name="T6" fmla="*/ 1 w 16"/>
                <a:gd name="T7" fmla="*/ 1 h 25"/>
                <a:gd name="T8" fmla="*/ 1 w 16"/>
                <a:gd name="T9" fmla="*/ 1 h 25"/>
                <a:gd name="T10" fmla="*/ 1 w 16"/>
                <a:gd name="T11" fmla="*/ 1 h 25"/>
                <a:gd name="T12" fmla="*/ 1 w 16"/>
                <a:gd name="T13" fmla="*/ 1 h 25"/>
                <a:gd name="T14" fmla="*/ 1 w 16"/>
                <a:gd name="T15" fmla="*/ 1 h 25"/>
                <a:gd name="T16" fmla="*/ 1 w 16"/>
                <a:gd name="T17" fmla="*/ 1 h 25"/>
                <a:gd name="T18" fmla="*/ 0 w 16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5">
                  <a:moveTo>
                    <a:pt x="0" y="0"/>
                  </a:moveTo>
                  <a:lnTo>
                    <a:pt x="2" y="3"/>
                  </a:lnTo>
                  <a:lnTo>
                    <a:pt x="9" y="10"/>
                  </a:lnTo>
                  <a:lnTo>
                    <a:pt x="15" y="18"/>
                  </a:lnTo>
                  <a:lnTo>
                    <a:pt x="16" y="23"/>
                  </a:lnTo>
                  <a:lnTo>
                    <a:pt x="14" y="24"/>
                  </a:lnTo>
                  <a:lnTo>
                    <a:pt x="13" y="25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7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7" name="Freeform 319"/>
            <p:cNvSpPr>
              <a:spLocks/>
            </p:cNvSpPr>
            <p:nvPr/>
          </p:nvSpPr>
          <p:spPr bwMode="auto">
            <a:xfrm>
              <a:off x="2916" y="1836"/>
              <a:ext cx="29" cy="48"/>
            </a:xfrm>
            <a:custGeom>
              <a:avLst/>
              <a:gdLst>
                <a:gd name="T0" fmla="*/ 1 w 56"/>
                <a:gd name="T1" fmla="*/ 1 h 94"/>
                <a:gd name="T2" fmla="*/ 1 w 56"/>
                <a:gd name="T3" fmla="*/ 1 h 94"/>
                <a:gd name="T4" fmla="*/ 1 w 56"/>
                <a:gd name="T5" fmla="*/ 1 h 94"/>
                <a:gd name="T6" fmla="*/ 1 w 56"/>
                <a:gd name="T7" fmla="*/ 1 h 94"/>
                <a:gd name="T8" fmla="*/ 1 w 56"/>
                <a:gd name="T9" fmla="*/ 2 h 94"/>
                <a:gd name="T10" fmla="*/ 0 w 56"/>
                <a:gd name="T11" fmla="*/ 2 h 94"/>
                <a:gd name="T12" fmla="*/ 1 w 56"/>
                <a:gd name="T13" fmla="*/ 2 h 94"/>
                <a:gd name="T14" fmla="*/ 1 w 56"/>
                <a:gd name="T15" fmla="*/ 3 h 94"/>
                <a:gd name="T16" fmla="*/ 1 w 56"/>
                <a:gd name="T17" fmla="*/ 4 h 94"/>
                <a:gd name="T18" fmla="*/ 1 w 56"/>
                <a:gd name="T19" fmla="*/ 3 h 94"/>
                <a:gd name="T20" fmla="*/ 2 w 56"/>
                <a:gd name="T21" fmla="*/ 3 h 94"/>
                <a:gd name="T22" fmla="*/ 2 w 56"/>
                <a:gd name="T23" fmla="*/ 3 h 94"/>
                <a:gd name="T24" fmla="*/ 2 w 56"/>
                <a:gd name="T25" fmla="*/ 3 h 94"/>
                <a:gd name="T26" fmla="*/ 2 w 56"/>
                <a:gd name="T27" fmla="*/ 3 h 94"/>
                <a:gd name="T28" fmla="*/ 1 w 56"/>
                <a:gd name="T29" fmla="*/ 3 h 94"/>
                <a:gd name="T30" fmla="*/ 1 w 56"/>
                <a:gd name="T31" fmla="*/ 3 h 94"/>
                <a:gd name="T32" fmla="*/ 1 w 56"/>
                <a:gd name="T33" fmla="*/ 3 h 94"/>
                <a:gd name="T34" fmla="*/ 1 w 56"/>
                <a:gd name="T35" fmla="*/ 2 h 94"/>
                <a:gd name="T36" fmla="*/ 1 w 56"/>
                <a:gd name="T37" fmla="*/ 2 h 94"/>
                <a:gd name="T38" fmla="*/ 1 w 56"/>
                <a:gd name="T39" fmla="*/ 1 h 94"/>
                <a:gd name="T40" fmla="*/ 1 w 56"/>
                <a:gd name="T41" fmla="*/ 1 h 94"/>
                <a:gd name="T42" fmla="*/ 1 w 56"/>
                <a:gd name="T43" fmla="*/ 1 h 94"/>
                <a:gd name="T44" fmla="*/ 1 w 56"/>
                <a:gd name="T45" fmla="*/ 1 h 94"/>
                <a:gd name="T46" fmla="*/ 1 w 56"/>
                <a:gd name="T47" fmla="*/ 1 h 94"/>
                <a:gd name="T48" fmla="*/ 2 w 56"/>
                <a:gd name="T49" fmla="*/ 1 h 94"/>
                <a:gd name="T50" fmla="*/ 2 w 56"/>
                <a:gd name="T51" fmla="*/ 1 h 94"/>
                <a:gd name="T52" fmla="*/ 2 w 56"/>
                <a:gd name="T53" fmla="*/ 1 h 94"/>
                <a:gd name="T54" fmla="*/ 2 w 56"/>
                <a:gd name="T55" fmla="*/ 1 h 94"/>
                <a:gd name="T56" fmla="*/ 2 w 56"/>
                <a:gd name="T57" fmla="*/ 0 h 94"/>
                <a:gd name="T58" fmla="*/ 1 w 56"/>
                <a:gd name="T59" fmla="*/ 1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" h="94">
                  <a:moveTo>
                    <a:pt x="27" y="1"/>
                  </a:moveTo>
                  <a:lnTo>
                    <a:pt x="19" y="5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1" y="33"/>
                  </a:lnTo>
                  <a:lnTo>
                    <a:pt x="0" y="47"/>
                  </a:lnTo>
                  <a:lnTo>
                    <a:pt x="3" y="61"/>
                  </a:lnTo>
                  <a:lnTo>
                    <a:pt x="11" y="77"/>
                  </a:lnTo>
                  <a:lnTo>
                    <a:pt x="25" y="94"/>
                  </a:lnTo>
                  <a:lnTo>
                    <a:pt x="28" y="93"/>
                  </a:lnTo>
                  <a:lnTo>
                    <a:pt x="32" y="92"/>
                  </a:lnTo>
                  <a:lnTo>
                    <a:pt x="34" y="91"/>
                  </a:lnTo>
                  <a:lnTo>
                    <a:pt x="35" y="91"/>
                  </a:lnTo>
                  <a:lnTo>
                    <a:pt x="33" y="89"/>
                  </a:lnTo>
                  <a:lnTo>
                    <a:pt x="30" y="85"/>
                  </a:lnTo>
                  <a:lnTo>
                    <a:pt x="24" y="77"/>
                  </a:lnTo>
                  <a:lnTo>
                    <a:pt x="17" y="68"/>
                  </a:lnTo>
                  <a:lnTo>
                    <a:pt x="12" y="57"/>
                  </a:lnTo>
                  <a:lnTo>
                    <a:pt x="10" y="44"/>
                  </a:lnTo>
                  <a:lnTo>
                    <a:pt x="12" y="31"/>
                  </a:lnTo>
                  <a:lnTo>
                    <a:pt x="19" y="17"/>
                  </a:lnTo>
                  <a:lnTo>
                    <a:pt x="19" y="32"/>
                  </a:lnTo>
                  <a:lnTo>
                    <a:pt x="27" y="29"/>
                  </a:lnTo>
                  <a:lnTo>
                    <a:pt x="27" y="10"/>
                  </a:lnTo>
                  <a:lnTo>
                    <a:pt x="36" y="26"/>
                  </a:lnTo>
                  <a:lnTo>
                    <a:pt x="56" y="13"/>
                  </a:lnTo>
                  <a:lnTo>
                    <a:pt x="53" y="9"/>
                  </a:lnTo>
                  <a:lnTo>
                    <a:pt x="47" y="3"/>
                  </a:lnTo>
                  <a:lnTo>
                    <a:pt x="38" y="0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592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8" name="Freeform 320"/>
            <p:cNvSpPr>
              <a:spLocks/>
            </p:cNvSpPr>
            <p:nvPr/>
          </p:nvSpPr>
          <p:spPr bwMode="auto">
            <a:xfrm>
              <a:off x="2889" y="1832"/>
              <a:ext cx="58" cy="52"/>
            </a:xfrm>
            <a:custGeom>
              <a:avLst/>
              <a:gdLst>
                <a:gd name="T0" fmla="*/ 2 w 118"/>
                <a:gd name="T1" fmla="*/ 0 h 105"/>
                <a:gd name="T2" fmla="*/ 1 w 118"/>
                <a:gd name="T3" fmla="*/ 0 h 105"/>
                <a:gd name="T4" fmla="*/ 1 w 118"/>
                <a:gd name="T5" fmla="*/ 0 h 105"/>
                <a:gd name="T6" fmla="*/ 0 w 118"/>
                <a:gd name="T7" fmla="*/ 1 h 105"/>
                <a:gd name="T8" fmla="*/ 0 w 118"/>
                <a:gd name="T9" fmla="*/ 1 h 105"/>
                <a:gd name="T10" fmla="*/ 0 w 118"/>
                <a:gd name="T11" fmla="*/ 2 h 105"/>
                <a:gd name="T12" fmla="*/ 0 w 118"/>
                <a:gd name="T13" fmla="*/ 2 h 105"/>
                <a:gd name="T14" fmla="*/ 0 w 118"/>
                <a:gd name="T15" fmla="*/ 2 h 105"/>
                <a:gd name="T16" fmla="*/ 0 w 118"/>
                <a:gd name="T17" fmla="*/ 2 h 105"/>
                <a:gd name="T18" fmla="*/ 0 w 118"/>
                <a:gd name="T19" fmla="*/ 1 h 105"/>
                <a:gd name="T20" fmla="*/ 1 w 118"/>
                <a:gd name="T21" fmla="*/ 0 h 105"/>
                <a:gd name="T22" fmla="*/ 1 w 118"/>
                <a:gd name="T23" fmla="*/ 0 h 105"/>
                <a:gd name="T24" fmla="*/ 2 w 118"/>
                <a:gd name="T25" fmla="*/ 0 h 105"/>
                <a:gd name="T26" fmla="*/ 2 w 118"/>
                <a:gd name="T27" fmla="*/ 0 h 105"/>
                <a:gd name="T28" fmla="*/ 1 w 118"/>
                <a:gd name="T29" fmla="*/ 1 h 105"/>
                <a:gd name="T30" fmla="*/ 1 w 118"/>
                <a:gd name="T31" fmla="*/ 1 h 105"/>
                <a:gd name="T32" fmla="*/ 1 w 118"/>
                <a:gd name="T33" fmla="*/ 2 h 105"/>
                <a:gd name="T34" fmla="*/ 1 w 118"/>
                <a:gd name="T35" fmla="*/ 3 h 105"/>
                <a:gd name="T36" fmla="*/ 1 w 118"/>
                <a:gd name="T37" fmla="*/ 3 h 105"/>
                <a:gd name="T38" fmla="*/ 1 w 118"/>
                <a:gd name="T39" fmla="*/ 3 h 105"/>
                <a:gd name="T40" fmla="*/ 2 w 118"/>
                <a:gd name="T41" fmla="*/ 3 h 105"/>
                <a:gd name="T42" fmla="*/ 2 w 118"/>
                <a:gd name="T43" fmla="*/ 3 h 105"/>
                <a:gd name="T44" fmla="*/ 1 w 118"/>
                <a:gd name="T45" fmla="*/ 2 h 105"/>
                <a:gd name="T46" fmla="*/ 1 w 118"/>
                <a:gd name="T47" fmla="*/ 1 h 105"/>
                <a:gd name="T48" fmla="*/ 2 w 118"/>
                <a:gd name="T49" fmla="*/ 0 h 105"/>
                <a:gd name="T50" fmla="*/ 2 w 118"/>
                <a:gd name="T51" fmla="*/ 0 h 105"/>
                <a:gd name="T52" fmla="*/ 3 w 118"/>
                <a:gd name="T53" fmla="*/ 0 h 105"/>
                <a:gd name="T54" fmla="*/ 3 w 118"/>
                <a:gd name="T55" fmla="*/ 0 h 105"/>
                <a:gd name="T56" fmla="*/ 3 w 118"/>
                <a:gd name="T57" fmla="*/ 0 h 105"/>
                <a:gd name="T58" fmla="*/ 3 w 118"/>
                <a:gd name="T59" fmla="*/ 0 h 105"/>
                <a:gd name="T60" fmla="*/ 3 w 118"/>
                <a:gd name="T61" fmla="*/ 0 h 105"/>
                <a:gd name="T62" fmla="*/ 2 w 118"/>
                <a:gd name="T63" fmla="*/ 0 h 1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18" h="105">
                  <a:moveTo>
                    <a:pt x="77" y="6"/>
                  </a:moveTo>
                  <a:lnTo>
                    <a:pt x="76" y="6"/>
                  </a:lnTo>
                  <a:lnTo>
                    <a:pt x="71" y="5"/>
                  </a:lnTo>
                  <a:lnTo>
                    <a:pt x="64" y="4"/>
                  </a:lnTo>
                  <a:lnTo>
                    <a:pt x="56" y="6"/>
                  </a:lnTo>
                  <a:lnTo>
                    <a:pt x="46" y="11"/>
                  </a:lnTo>
                  <a:lnTo>
                    <a:pt x="37" y="19"/>
                  </a:lnTo>
                  <a:lnTo>
                    <a:pt x="28" y="33"/>
                  </a:lnTo>
                  <a:lnTo>
                    <a:pt x="20" y="53"/>
                  </a:lnTo>
                  <a:lnTo>
                    <a:pt x="18" y="57"/>
                  </a:lnTo>
                  <a:lnTo>
                    <a:pt x="14" y="63"/>
                  </a:lnTo>
                  <a:lnTo>
                    <a:pt x="7" y="69"/>
                  </a:lnTo>
                  <a:lnTo>
                    <a:pt x="0" y="73"/>
                  </a:lnTo>
                  <a:lnTo>
                    <a:pt x="5" y="82"/>
                  </a:lnTo>
                  <a:lnTo>
                    <a:pt x="15" y="75"/>
                  </a:lnTo>
                  <a:lnTo>
                    <a:pt x="19" y="72"/>
                  </a:lnTo>
                  <a:lnTo>
                    <a:pt x="22" y="66"/>
                  </a:lnTo>
                  <a:lnTo>
                    <a:pt x="24" y="60"/>
                  </a:lnTo>
                  <a:lnTo>
                    <a:pt x="27" y="53"/>
                  </a:lnTo>
                  <a:lnTo>
                    <a:pt x="33" y="37"/>
                  </a:lnTo>
                  <a:lnTo>
                    <a:pt x="39" y="26"/>
                  </a:lnTo>
                  <a:lnTo>
                    <a:pt x="48" y="18"/>
                  </a:lnTo>
                  <a:lnTo>
                    <a:pt x="56" y="13"/>
                  </a:lnTo>
                  <a:lnTo>
                    <a:pt x="63" y="12"/>
                  </a:lnTo>
                  <a:lnTo>
                    <a:pt x="68" y="11"/>
                  </a:lnTo>
                  <a:lnTo>
                    <a:pt x="73" y="12"/>
                  </a:lnTo>
                  <a:lnTo>
                    <a:pt x="74" y="12"/>
                  </a:lnTo>
                  <a:lnTo>
                    <a:pt x="58" y="21"/>
                  </a:lnTo>
                  <a:lnTo>
                    <a:pt x="46" y="33"/>
                  </a:lnTo>
                  <a:lnTo>
                    <a:pt x="39" y="45"/>
                  </a:lnTo>
                  <a:lnTo>
                    <a:pt x="36" y="58"/>
                  </a:lnTo>
                  <a:lnTo>
                    <a:pt x="36" y="72"/>
                  </a:lnTo>
                  <a:lnTo>
                    <a:pt x="37" y="83"/>
                  </a:lnTo>
                  <a:lnTo>
                    <a:pt x="41" y="94"/>
                  </a:lnTo>
                  <a:lnTo>
                    <a:pt x="43" y="102"/>
                  </a:lnTo>
                  <a:lnTo>
                    <a:pt x="48" y="103"/>
                  </a:lnTo>
                  <a:lnTo>
                    <a:pt x="52" y="103"/>
                  </a:lnTo>
                  <a:lnTo>
                    <a:pt x="57" y="104"/>
                  </a:lnTo>
                  <a:lnTo>
                    <a:pt x="63" y="104"/>
                  </a:lnTo>
                  <a:lnTo>
                    <a:pt x="67" y="105"/>
                  </a:lnTo>
                  <a:lnTo>
                    <a:pt x="72" y="105"/>
                  </a:lnTo>
                  <a:lnTo>
                    <a:pt x="76" y="105"/>
                  </a:lnTo>
                  <a:lnTo>
                    <a:pt x="81" y="104"/>
                  </a:lnTo>
                  <a:lnTo>
                    <a:pt x="67" y="87"/>
                  </a:lnTo>
                  <a:lnTo>
                    <a:pt x="59" y="71"/>
                  </a:lnTo>
                  <a:lnTo>
                    <a:pt x="56" y="57"/>
                  </a:lnTo>
                  <a:lnTo>
                    <a:pt x="57" y="43"/>
                  </a:lnTo>
                  <a:lnTo>
                    <a:pt x="60" y="31"/>
                  </a:lnTo>
                  <a:lnTo>
                    <a:pt x="67" y="22"/>
                  </a:lnTo>
                  <a:lnTo>
                    <a:pt x="75" y="15"/>
                  </a:lnTo>
                  <a:lnTo>
                    <a:pt x="83" y="11"/>
                  </a:lnTo>
                  <a:lnTo>
                    <a:pt x="94" y="10"/>
                  </a:lnTo>
                  <a:lnTo>
                    <a:pt x="103" y="13"/>
                  </a:lnTo>
                  <a:lnTo>
                    <a:pt x="109" y="19"/>
                  </a:lnTo>
                  <a:lnTo>
                    <a:pt x="112" y="23"/>
                  </a:lnTo>
                  <a:lnTo>
                    <a:pt x="118" y="20"/>
                  </a:lnTo>
                  <a:lnTo>
                    <a:pt x="117" y="19"/>
                  </a:lnTo>
                  <a:lnTo>
                    <a:pt x="114" y="15"/>
                  </a:lnTo>
                  <a:lnTo>
                    <a:pt x="110" y="11"/>
                  </a:lnTo>
                  <a:lnTo>
                    <a:pt x="105" y="6"/>
                  </a:lnTo>
                  <a:lnTo>
                    <a:pt x="98" y="3"/>
                  </a:lnTo>
                  <a:lnTo>
                    <a:pt x="91" y="0"/>
                  </a:lnTo>
                  <a:lnTo>
                    <a:pt x="84" y="1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3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9" name="Freeform 321"/>
            <p:cNvSpPr>
              <a:spLocks/>
            </p:cNvSpPr>
            <p:nvPr/>
          </p:nvSpPr>
          <p:spPr bwMode="auto">
            <a:xfrm>
              <a:off x="2893" y="1837"/>
              <a:ext cx="33" cy="45"/>
            </a:xfrm>
            <a:custGeom>
              <a:avLst/>
              <a:gdLst>
                <a:gd name="T0" fmla="*/ 3 w 64"/>
                <a:gd name="T1" fmla="*/ 0 h 91"/>
                <a:gd name="T2" fmla="*/ 3 w 64"/>
                <a:gd name="T3" fmla="*/ 0 h 91"/>
                <a:gd name="T4" fmla="*/ 2 w 64"/>
                <a:gd name="T5" fmla="*/ 0 h 91"/>
                <a:gd name="T6" fmla="*/ 2 w 64"/>
                <a:gd name="T7" fmla="*/ 0 h 91"/>
                <a:gd name="T8" fmla="*/ 2 w 64"/>
                <a:gd name="T9" fmla="*/ 0 h 91"/>
                <a:gd name="T10" fmla="*/ 2 w 64"/>
                <a:gd name="T11" fmla="*/ 0 h 91"/>
                <a:gd name="T12" fmla="*/ 1 w 64"/>
                <a:gd name="T13" fmla="*/ 0 h 91"/>
                <a:gd name="T14" fmla="*/ 1 w 64"/>
                <a:gd name="T15" fmla="*/ 0 h 91"/>
                <a:gd name="T16" fmla="*/ 1 w 64"/>
                <a:gd name="T17" fmla="*/ 1 h 91"/>
                <a:gd name="T18" fmla="*/ 1 w 64"/>
                <a:gd name="T19" fmla="*/ 1 h 91"/>
                <a:gd name="T20" fmla="*/ 1 w 64"/>
                <a:gd name="T21" fmla="*/ 1 h 91"/>
                <a:gd name="T22" fmla="*/ 1 w 64"/>
                <a:gd name="T23" fmla="*/ 1 h 91"/>
                <a:gd name="T24" fmla="*/ 1 w 64"/>
                <a:gd name="T25" fmla="*/ 2 h 91"/>
                <a:gd name="T26" fmla="*/ 0 w 64"/>
                <a:gd name="T27" fmla="*/ 2 h 91"/>
                <a:gd name="T28" fmla="*/ 1 w 64"/>
                <a:gd name="T29" fmla="*/ 2 h 91"/>
                <a:gd name="T30" fmla="*/ 1 w 64"/>
                <a:gd name="T31" fmla="*/ 2 h 91"/>
                <a:gd name="T32" fmla="*/ 1 w 64"/>
                <a:gd name="T33" fmla="*/ 2 h 91"/>
                <a:gd name="T34" fmla="*/ 1 w 64"/>
                <a:gd name="T35" fmla="*/ 2 h 91"/>
                <a:gd name="T36" fmla="*/ 1 w 64"/>
                <a:gd name="T37" fmla="*/ 2 h 91"/>
                <a:gd name="T38" fmla="*/ 1 w 64"/>
                <a:gd name="T39" fmla="*/ 2 h 91"/>
                <a:gd name="T40" fmla="*/ 2 w 64"/>
                <a:gd name="T41" fmla="*/ 2 h 91"/>
                <a:gd name="T42" fmla="*/ 1 w 64"/>
                <a:gd name="T43" fmla="*/ 2 h 91"/>
                <a:gd name="T44" fmla="*/ 1 w 64"/>
                <a:gd name="T45" fmla="*/ 2 h 91"/>
                <a:gd name="T46" fmla="*/ 1 w 64"/>
                <a:gd name="T47" fmla="*/ 1 h 91"/>
                <a:gd name="T48" fmla="*/ 1 w 64"/>
                <a:gd name="T49" fmla="*/ 1 h 91"/>
                <a:gd name="T50" fmla="*/ 1 w 64"/>
                <a:gd name="T51" fmla="*/ 1 h 91"/>
                <a:gd name="T52" fmla="*/ 2 w 64"/>
                <a:gd name="T53" fmla="*/ 0 h 91"/>
                <a:gd name="T54" fmla="*/ 2 w 64"/>
                <a:gd name="T55" fmla="*/ 0 h 91"/>
                <a:gd name="T56" fmla="*/ 3 w 64"/>
                <a:gd name="T57" fmla="*/ 0 h 9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4" h="91">
                  <a:moveTo>
                    <a:pt x="64" y="1"/>
                  </a:moveTo>
                  <a:lnTo>
                    <a:pt x="63" y="1"/>
                  </a:lnTo>
                  <a:lnTo>
                    <a:pt x="58" y="0"/>
                  </a:lnTo>
                  <a:lnTo>
                    <a:pt x="53" y="1"/>
                  </a:lnTo>
                  <a:lnTo>
                    <a:pt x="46" y="2"/>
                  </a:lnTo>
                  <a:lnTo>
                    <a:pt x="38" y="7"/>
                  </a:lnTo>
                  <a:lnTo>
                    <a:pt x="29" y="15"/>
                  </a:lnTo>
                  <a:lnTo>
                    <a:pt x="23" y="26"/>
                  </a:lnTo>
                  <a:lnTo>
                    <a:pt x="17" y="42"/>
                  </a:lnTo>
                  <a:lnTo>
                    <a:pt x="14" y="49"/>
                  </a:lnTo>
                  <a:lnTo>
                    <a:pt x="12" y="55"/>
                  </a:lnTo>
                  <a:lnTo>
                    <a:pt x="9" y="61"/>
                  </a:lnTo>
                  <a:lnTo>
                    <a:pt x="5" y="64"/>
                  </a:lnTo>
                  <a:lnTo>
                    <a:pt x="0" y="75"/>
                  </a:lnTo>
                  <a:lnTo>
                    <a:pt x="5" y="79"/>
                  </a:lnTo>
                  <a:lnTo>
                    <a:pt x="10" y="70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7" y="86"/>
                  </a:lnTo>
                  <a:lnTo>
                    <a:pt x="24" y="88"/>
                  </a:lnTo>
                  <a:lnTo>
                    <a:pt x="33" y="91"/>
                  </a:lnTo>
                  <a:lnTo>
                    <a:pt x="31" y="83"/>
                  </a:lnTo>
                  <a:lnTo>
                    <a:pt x="27" y="72"/>
                  </a:lnTo>
                  <a:lnTo>
                    <a:pt x="26" y="61"/>
                  </a:lnTo>
                  <a:lnTo>
                    <a:pt x="26" y="47"/>
                  </a:lnTo>
                  <a:lnTo>
                    <a:pt x="29" y="34"/>
                  </a:lnTo>
                  <a:lnTo>
                    <a:pt x="36" y="22"/>
                  </a:lnTo>
                  <a:lnTo>
                    <a:pt x="48" y="10"/>
                  </a:lnTo>
                  <a:lnTo>
                    <a:pt x="64" y="1"/>
                  </a:lnTo>
                  <a:close/>
                </a:path>
              </a:pathLst>
            </a:custGeom>
            <a:solidFill>
              <a:srgbClr val="592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328" name="Straight Connector 1327"/>
          <p:cNvCxnSpPr/>
          <p:nvPr/>
        </p:nvCxnSpPr>
        <p:spPr>
          <a:xfrm>
            <a:off x="6862763" y="3973513"/>
            <a:ext cx="0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2" name="Straight Connector 1331"/>
          <p:cNvCxnSpPr/>
          <p:nvPr/>
        </p:nvCxnSpPr>
        <p:spPr>
          <a:xfrm>
            <a:off x="7659688" y="4032250"/>
            <a:ext cx="0" cy="384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8" name="Picture 3" descr="http://www.forumforthefuture.org/sites/default/files/images/5capitals_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2487613"/>
            <a:ext cx="2436812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9" name="Right Arrow 1338"/>
          <p:cNvSpPr/>
          <p:nvPr/>
        </p:nvSpPr>
        <p:spPr>
          <a:xfrm>
            <a:off x="3114675" y="3883025"/>
            <a:ext cx="960438" cy="127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40" name="Right Arrow 1339"/>
          <p:cNvSpPr/>
          <p:nvPr/>
        </p:nvSpPr>
        <p:spPr>
          <a:xfrm>
            <a:off x="6115050" y="3922713"/>
            <a:ext cx="2565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8681" name="Picture 166" descr="http://www.forumforthefuture.org/sites/default/files/images/5capitals_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2487613"/>
            <a:ext cx="2436812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2145268"/>
            <a:ext cx="210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Business Model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6197600" y="3135868"/>
            <a:ext cx="210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Value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5969000" y="4050268"/>
            <a:ext cx="96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Short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6807200" y="4038600"/>
            <a:ext cx="96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Medium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7721600" y="4038600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Longterm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79953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04800" y="304800"/>
            <a:ext cx="8763000" cy="6477000"/>
          </a:xfrm>
          <a:prstGeom prst="roundRect">
            <a:avLst>
              <a:gd name="adj" fmla="val 4194"/>
            </a:avLst>
          </a:prstGeom>
          <a:solidFill>
            <a:schemeClr val="accent1"/>
          </a:solidFill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414705-9E6F-45CA-9D8D-B023AFF36EB4}" type="slidenum">
              <a:rPr lang="en-US" sz="1400"/>
              <a:pPr algn="r"/>
              <a:t>9</a:t>
            </a:fld>
            <a:endParaRPr lang="en-US" sz="1400"/>
          </a:p>
        </p:txBody>
      </p:sp>
      <p:sp>
        <p:nvSpPr>
          <p:cNvPr id="5" name="Rounded Rectangle 4"/>
          <p:cNvSpPr/>
          <p:nvPr/>
        </p:nvSpPr>
        <p:spPr bwMode="auto">
          <a:xfrm>
            <a:off x="152400" y="304800"/>
            <a:ext cx="8763000" cy="6324600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algn="tl" rotWithShape="0">
              <a:srgbClr val="0070C0">
                <a:alpha val="4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304800"/>
            <a:ext cx="8763000" cy="6324600"/>
          </a:xfrm>
          <a:prstGeom prst="roundRect">
            <a:avLst>
              <a:gd name="adj" fmla="val 366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>
              <a:lnSpc>
                <a:spcPct val="80000"/>
              </a:lnSpc>
              <a:defRPr/>
            </a:pPr>
            <a:endParaRPr lang="en-US" sz="2400" b="1"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en-US" altLang="zh-CN" sz="2000" dirty="0">
              <a:ea typeface="SimSun" pitchFamily="2" charset="-122"/>
            </a:endParaRP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Despite its conceptual appealing, IR has not yet been well developed and rarely used in practice.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IR tends to be cumbersome and deviate significantly from the existing accounting frameworks. 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r>
              <a:rPr lang="en-US" altLang="zh-CN" sz="2000" dirty="0">
                <a:ea typeface="SimSun" pitchFamily="2" charset="-122"/>
              </a:rPr>
              <a:t>According to a survey of CSR reporting practices by PWC (2013), while 499 of the S&amp;P 500 companies provided sustainability disclosure, only seven used IR to report their CSR activities.  IR framework is still far from a quality that can be adopted as a mainstream reporting system.</a:t>
            </a:r>
          </a:p>
          <a:p>
            <a:pPr algn="just">
              <a:lnSpc>
                <a:spcPct val="120000"/>
              </a:lnSpc>
              <a:buFont typeface="Arial"/>
              <a:buChar char="•"/>
              <a:defRPr/>
            </a:pPr>
            <a:endParaRPr lang="en-US" altLang="zh-CN" sz="2000" dirty="0">
              <a:ea typeface="SimSun" pitchFamily="2" charset="-122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en-US" altLang="zh-CN" sz="2000" b="1" i="1" dirty="0">
                <a:ea typeface="SimSun" pitchFamily="2" charset="-122"/>
              </a:rPr>
              <a:t>H2: There will be no difference in managers’ willingness to invest in a CSR project under IR reporting regime as compared to that under financial reporting regime. </a:t>
            </a:r>
            <a:endParaRPr lang="en-US" altLang="zh-CN" sz="2800" b="1" i="1" dirty="0">
              <a:ea typeface="SimSun" pitchFamily="2" charset="-122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04800"/>
            <a:ext cx="8763000" cy="838200"/>
          </a:xfrm>
          <a:prstGeom prst="roundRect">
            <a:avLst>
              <a:gd name="adj" fmla="val 29570"/>
            </a:avLst>
          </a:prstGeom>
          <a:solidFill>
            <a:schemeClr val="accent3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CC"/>
                </a:solidFill>
              </a:rPr>
              <a:t>Research Hypothesis- Integrated Reporting</a:t>
            </a:r>
          </a:p>
        </p:txBody>
      </p:sp>
    </p:spTree>
    <p:extLst>
      <p:ext uri="{BB962C8B-B14F-4D97-AF65-F5344CB8AC3E}">
        <p14:creationId xmlns:p14="http://schemas.microsoft.com/office/powerpoint/2010/main" val="19582505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ck Rag">
  <a:themeElements>
    <a:clrScheme name="Black Rag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Black R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ck Rag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Rag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Rag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Rag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Rag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fault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11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11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ck Rag 3">
    <a:dk1>
      <a:srgbClr val="000000"/>
    </a:dk1>
    <a:lt1>
      <a:srgbClr val="FFFFFF"/>
    </a:lt1>
    <a:dk2>
      <a:srgbClr val="000000"/>
    </a:dk2>
    <a:lt2>
      <a:srgbClr val="B2B2B2"/>
    </a:lt2>
    <a:accent1>
      <a:srgbClr val="B2B2B2"/>
    </a:accent1>
    <a:accent2>
      <a:srgbClr val="808080"/>
    </a:accent2>
    <a:accent3>
      <a:srgbClr val="FFFFFF"/>
    </a:accent3>
    <a:accent4>
      <a:srgbClr val="000000"/>
    </a:accent4>
    <a:accent5>
      <a:srgbClr val="D5D5D5"/>
    </a:accent5>
    <a:accent6>
      <a:srgbClr val="737373"/>
    </a:accent6>
    <a:hlink>
      <a:srgbClr val="969696"/>
    </a:hlink>
    <a:folHlink>
      <a:srgbClr val="4D4D4D"/>
    </a:folHlink>
  </a:clrScheme>
</a:themeOverride>
</file>

<file path=ppt/theme/themeOverride2.xml><?xml version="1.0" encoding="utf-8"?>
<a:themeOverride xmlns:a="http://schemas.openxmlformats.org/drawingml/2006/main">
  <a:clrScheme name="1_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Black Rag 3">
    <a:dk1>
      <a:srgbClr val="000000"/>
    </a:dk1>
    <a:lt1>
      <a:srgbClr val="FFFFFF"/>
    </a:lt1>
    <a:dk2>
      <a:srgbClr val="000000"/>
    </a:dk2>
    <a:lt2>
      <a:srgbClr val="B2B2B2"/>
    </a:lt2>
    <a:accent1>
      <a:srgbClr val="B2B2B2"/>
    </a:accent1>
    <a:accent2>
      <a:srgbClr val="808080"/>
    </a:accent2>
    <a:accent3>
      <a:srgbClr val="FFFFFF"/>
    </a:accent3>
    <a:accent4>
      <a:srgbClr val="000000"/>
    </a:accent4>
    <a:accent5>
      <a:srgbClr val="D5D5D5"/>
    </a:accent5>
    <a:accent6>
      <a:srgbClr val="737373"/>
    </a:accent6>
    <a:hlink>
      <a:srgbClr val="969696"/>
    </a:hlink>
    <a:folHlink>
      <a:srgbClr val="4D4D4D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821af95a0cfd2f1719c8aee35f1cc6c1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4a90713198e88ab16653e2d6d9ce611a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D225FA-16F7-44DD-AF04-5C39B0D5B9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cf2a87-d7f5-4d53-a175-a0a1e7f018d0"/>
    <ds:schemaRef ds:uri="45deca18-f46e-4567-9693-54dba66862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2F2A08-1B67-46E1-A236-F8E9C94FD133}">
  <ds:schemaRefs>
    <ds:schemaRef ds:uri="http://schemas.microsoft.com/office/2006/metadata/properties"/>
    <ds:schemaRef ds:uri="http://schemas.microsoft.com/office/infopath/2007/PartnerControls"/>
    <ds:schemaRef ds:uri="45deca18-f46e-4567-9693-54dba66862b6"/>
    <ds:schemaRef ds:uri="c3cf2a87-d7f5-4d53-a175-a0a1e7f018d0"/>
  </ds:schemaRefs>
</ds:datastoreItem>
</file>

<file path=customXml/itemProps3.xml><?xml version="1.0" encoding="utf-8"?>
<ds:datastoreItem xmlns:ds="http://schemas.openxmlformats.org/officeDocument/2006/customXml" ds:itemID="{FC995BB7-044E-4F18-AC58-A026AAA23F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4943</TotalTime>
  <Words>942</Words>
  <Application>Microsoft Office PowerPoint</Application>
  <PresentationFormat>On-screen Show (4:3)</PresentationFormat>
  <Paragraphs>137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Custom Design</vt:lpstr>
      <vt:lpstr>Black Rag</vt:lpstr>
      <vt:lpstr>4_Default Design</vt:lpstr>
      <vt:lpstr>PowerPoint Presentation</vt:lpstr>
      <vt:lpstr>Outline </vt:lpstr>
      <vt:lpstr>Research Background </vt:lpstr>
      <vt:lpstr>Conceptual Framework - Legitimacy </vt:lpstr>
      <vt:lpstr>Research Hypothesis- Stand Alone CSR Report</vt:lpstr>
      <vt:lpstr>PowerPoint Presentation</vt:lpstr>
      <vt:lpstr>Integrated Reporting (IR) and IIRC</vt:lpstr>
      <vt:lpstr>Integrated Reporting Framework </vt:lpstr>
      <vt:lpstr>Research Hypothesis- Integrated Reporting</vt:lpstr>
      <vt:lpstr>Research Theory &amp; Hypothesis- Financial Conditions</vt:lpstr>
      <vt:lpstr>Experimental Task And Procedure</vt:lpstr>
      <vt:lpstr>Participants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Discussion Questions ?</vt:lpstr>
    </vt:vector>
  </TitlesOfParts>
  <Company>University of Calgary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Haskayne School of Business</dc:creator>
  <cp:lastModifiedBy>Jamal Nazari</cp:lastModifiedBy>
  <cp:revision>163</cp:revision>
  <dcterms:created xsi:type="dcterms:W3CDTF">2006-11-01T21:53:57Z</dcterms:created>
  <dcterms:modified xsi:type="dcterms:W3CDTF">2025-11-25T01:17:56Z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0x01010025FE2D001CF2D344AB637DEDC91790A9</vt:lpwstr>
  </property>
  <property fmtid="{D5CDD505-2E9C-101B-9397-08002B2CF9AE}" pid="3" name="CreatedDateTime_Client">
    <vt:filetime>2017-11-30T00:51:33Z</vt:filetime>
  </property>
  <property fmtid="{D5CDD505-2E9C-101B-9397-08002B2CF9AE}" pid="4" name="LastModifiedDateTime_Client">
    <vt:filetime>2017-11-30T00:51:33Z</vt:filetime>
  </property>
  <property fmtid="{D5CDD505-2E9C-101B-9397-08002B2CF9AE}" pid="5" name="MediaServiceImageTags">
    <vt:lpwstr/>
  </property>
</Properties>
</file>