
<file path=[Content_Types].xml><?xml version="1.0" encoding="utf-8"?>
<Types xmlns="http://schemas.openxmlformats.org/package/2006/content-types">
  <Default Extension="bin" ContentType="image/jpeg"/>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 id="2147483660" r:id="rId5"/>
  </p:sldMasterIdLst>
  <p:notesMasterIdLst>
    <p:notesMasterId r:id="rId55"/>
  </p:notesMasterIdLst>
  <p:sldIdLst>
    <p:sldId id="258" r:id="rId6"/>
    <p:sldId id="261" r:id="rId7"/>
    <p:sldId id="346" r:id="rId8"/>
    <p:sldId id="345" r:id="rId9"/>
    <p:sldId id="289" r:id="rId10"/>
    <p:sldId id="290" r:id="rId11"/>
    <p:sldId id="324" r:id="rId12"/>
    <p:sldId id="344" r:id="rId13"/>
    <p:sldId id="292" r:id="rId14"/>
    <p:sldId id="325" r:id="rId15"/>
    <p:sldId id="326" r:id="rId16"/>
    <p:sldId id="327" r:id="rId17"/>
    <p:sldId id="328" r:id="rId18"/>
    <p:sldId id="298" r:id="rId19"/>
    <p:sldId id="293" r:id="rId20"/>
    <p:sldId id="294" r:id="rId21"/>
    <p:sldId id="347" r:id="rId22"/>
    <p:sldId id="295" r:id="rId23"/>
    <p:sldId id="260" r:id="rId24"/>
    <p:sldId id="332" r:id="rId25"/>
    <p:sldId id="331" r:id="rId26"/>
    <p:sldId id="262" r:id="rId27"/>
    <p:sldId id="264" r:id="rId28"/>
    <p:sldId id="299" r:id="rId29"/>
    <p:sldId id="296" r:id="rId30"/>
    <p:sldId id="297" r:id="rId31"/>
    <p:sldId id="333" r:id="rId32"/>
    <p:sldId id="334" r:id="rId33"/>
    <p:sldId id="335" r:id="rId34"/>
    <p:sldId id="304" r:id="rId35"/>
    <p:sldId id="336" r:id="rId36"/>
    <p:sldId id="337" r:id="rId37"/>
    <p:sldId id="338" r:id="rId38"/>
    <p:sldId id="300" r:id="rId39"/>
    <p:sldId id="301" r:id="rId40"/>
    <p:sldId id="302" r:id="rId41"/>
    <p:sldId id="339" r:id="rId42"/>
    <p:sldId id="305" r:id="rId43"/>
    <p:sldId id="340" r:id="rId44"/>
    <p:sldId id="307" r:id="rId45"/>
    <p:sldId id="311" r:id="rId46"/>
    <p:sldId id="306" r:id="rId47"/>
    <p:sldId id="316" r:id="rId48"/>
    <p:sldId id="342" r:id="rId49"/>
    <p:sldId id="312" r:id="rId50"/>
    <p:sldId id="343" r:id="rId51"/>
    <p:sldId id="314" r:id="rId52"/>
    <p:sldId id="271" r:id="rId53"/>
    <p:sldId id="288" r:id="rId5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Opening Section" id="{9A5C09A5-F367-904B-9EBB-5022BE4E732D}">
          <p14:sldIdLst>
            <p14:sldId id="258"/>
          </p14:sldIdLst>
        </p14:section>
        <p14:section name="Cannabis and CVS" id="{87B83C20-CA4D-5D40-912D-1792DDD074C7}">
          <p14:sldIdLst>
            <p14:sldId id="261"/>
            <p14:sldId id="346"/>
            <p14:sldId id="345"/>
            <p14:sldId id="289"/>
            <p14:sldId id="290"/>
            <p14:sldId id="324"/>
            <p14:sldId id="344"/>
            <p14:sldId id="292"/>
            <p14:sldId id="325"/>
            <p14:sldId id="326"/>
            <p14:sldId id="327"/>
            <p14:sldId id="328"/>
            <p14:sldId id="298"/>
            <p14:sldId id="293"/>
            <p14:sldId id="294"/>
            <p14:sldId id="347"/>
            <p14:sldId id="295"/>
            <p14:sldId id="260"/>
            <p14:sldId id="332"/>
            <p14:sldId id="331"/>
            <p14:sldId id="262"/>
            <p14:sldId id="264"/>
            <p14:sldId id="299"/>
            <p14:sldId id="296"/>
            <p14:sldId id="297"/>
            <p14:sldId id="333"/>
            <p14:sldId id="334"/>
            <p14:sldId id="335"/>
            <p14:sldId id="304"/>
            <p14:sldId id="336"/>
            <p14:sldId id="337"/>
            <p14:sldId id="338"/>
            <p14:sldId id="300"/>
            <p14:sldId id="301"/>
            <p14:sldId id="302"/>
            <p14:sldId id="339"/>
            <p14:sldId id="305"/>
            <p14:sldId id="340"/>
            <p14:sldId id="307"/>
            <p14:sldId id="311"/>
            <p14:sldId id="306"/>
            <p14:sldId id="316"/>
            <p14:sldId id="342"/>
            <p14:sldId id="312"/>
            <p14:sldId id="343"/>
            <p14:sldId id="314"/>
            <p14:sldId id="271"/>
          </p14:sldIdLst>
        </p14:section>
        <p14:section name="End" id="{FB60C573-74E9-C54F-A57C-DABDAE1A67FE}">
          <p14:sldIdLst>
            <p14:sldId id="28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585" autoAdjust="0"/>
    <p:restoredTop sz="85850" autoAdjust="0"/>
  </p:normalViewPr>
  <p:slideViewPr>
    <p:cSldViewPr snapToGrid="0">
      <p:cViewPr varScale="1">
        <p:scale>
          <a:sx n="109" d="100"/>
          <a:sy n="109" d="100"/>
        </p:scale>
        <p:origin x="77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notesMaster" Target="notesMasters/notesMaster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theme" Target="theme/theme1.xml"/><Relationship Id="rId5" Type="http://schemas.openxmlformats.org/officeDocument/2006/relationships/slideMaster" Target="slideMasters/slideMaster2.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viewProps" Target="viewProps.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0FD5F3-82EC-4DAE-B7AD-0C711C76FD0A}" type="doc">
      <dgm:prSet loTypeId="urn:microsoft.com/office/officeart/2017/3/layout/HorizontalPathTimeline" loCatId="process" qsTypeId="urn:microsoft.com/office/officeart/2005/8/quickstyle/simple1" qsCatId="simple" csTypeId="urn:microsoft.com/office/officeart/2005/8/colors/accent1_2" csCatId="accent1" phldr="1"/>
      <dgm:spPr/>
      <dgm:t>
        <a:bodyPr/>
        <a:lstStyle/>
        <a:p>
          <a:endParaRPr lang="en-US"/>
        </a:p>
      </dgm:t>
    </dgm:pt>
    <dgm:pt modelId="{08C0F026-5BAC-4503-A770-DC05E4D97C1F}">
      <dgm:prSet/>
      <dgm:spPr/>
      <dgm:t>
        <a:bodyPr/>
        <a:lstStyle/>
        <a:p>
          <a:pPr>
            <a:defRPr b="1"/>
          </a:pPr>
          <a:r>
            <a:rPr lang="en-US"/>
            <a:t>1843</a:t>
          </a:r>
        </a:p>
      </dgm:t>
    </dgm:pt>
    <dgm:pt modelId="{92223F9B-E151-45C3-A856-C875E41E18DB}" type="parTrans" cxnId="{8B87D719-ECEE-4E3A-9314-B76BBEE90199}">
      <dgm:prSet/>
      <dgm:spPr/>
      <dgm:t>
        <a:bodyPr/>
        <a:lstStyle/>
        <a:p>
          <a:endParaRPr lang="en-US"/>
        </a:p>
      </dgm:t>
    </dgm:pt>
    <dgm:pt modelId="{C25D54BE-5EF6-49AC-AB01-B45E590A0CDD}" type="sibTrans" cxnId="{8B87D719-ECEE-4E3A-9314-B76BBEE90199}">
      <dgm:prSet/>
      <dgm:spPr/>
      <dgm:t>
        <a:bodyPr/>
        <a:lstStyle/>
        <a:p>
          <a:endParaRPr lang="en-US"/>
        </a:p>
      </dgm:t>
    </dgm:pt>
    <dgm:pt modelId="{DA6CF0C4-94B9-41BC-95D4-47897E55E1E0}">
      <dgm:prSet/>
      <dgm:spPr/>
      <dgm:t>
        <a:bodyPr/>
        <a:lstStyle/>
        <a:p>
          <a:r>
            <a:rPr lang="en-US"/>
            <a:t>Dr. H. Dr. Gruère 1843 – Is this first published description?  </a:t>
          </a:r>
        </a:p>
      </dgm:t>
    </dgm:pt>
    <dgm:pt modelId="{0E7BFCAE-18D7-47AD-B1B1-9DE6ED651ABC}" type="parTrans" cxnId="{1A98166F-5BAF-465C-A256-F74DA05F7B90}">
      <dgm:prSet/>
      <dgm:spPr/>
      <dgm:t>
        <a:bodyPr/>
        <a:lstStyle/>
        <a:p>
          <a:endParaRPr lang="en-US"/>
        </a:p>
      </dgm:t>
    </dgm:pt>
    <dgm:pt modelId="{4AD93297-6EA4-4C70-B0F2-83F1A1A55836}" type="sibTrans" cxnId="{1A98166F-5BAF-465C-A256-F74DA05F7B90}">
      <dgm:prSet/>
      <dgm:spPr/>
      <dgm:t>
        <a:bodyPr/>
        <a:lstStyle/>
        <a:p>
          <a:endParaRPr lang="en-US"/>
        </a:p>
      </dgm:t>
    </dgm:pt>
    <dgm:pt modelId="{CA7798BD-4FAB-4CE1-983A-45CFB2C384E1}">
      <dgm:prSet/>
      <dgm:spPr/>
      <dgm:t>
        <a:bodyPr/>
        <a:lstStyle/>
        <a:p>
          <a:r>
            <a:rPr lang="en-US"/>
            <a:t>Maybe, but identifying a new syndrome was missed … </a:t>
          </a:r>
        </a:p>
      </dgm:t>
    </dgm:pt>
    <dgm:pt modelId="{3B060EF1-4F3C-49D1-ABB5-29F4F0579BE2}" type="parTrans" cxnId="{A90954D3-FF45-4D8F-8296-66780C87CD66}">
      <dgm:prSet/>
      <dgm:spPr/>
      <dgm:t>
        <a:bodyPr/>
        <a:lstStyle/>
        <a:p>
          <a:endParaRPr lang="en-US"/>
        </a:p>
      </dgm:t>
    </dgm:pt>
    <dgm:pt modelId="{870FD029-1E26-4BDE-BFD4-98E3174F8069}" type="sibTrans" cxnId="{A90954D3-FF45-4D8F-8296-66780C87CD66}">
      <dgm:prSet/>
      <dgm:spPr/>
      <dgm:t>
        <a:bodyPr/>
        <a:lstStyle/>
        <a:p>
          <a:endParaRPr lang="en-US"/>
        </a:p>
      </dgm:t>
    </dgm:pt>
    <dgm:pt modelId="{0D9CA896-9CEC-4979-8C5C-16D4A9D4969A}">
      <dgm:prSet/>
      <dgm:spPr/>
      <dgm:t>
        <a:bodyPr/>
        <a:lstStyle/>
        <a:p>
          <a:pPr>
            <a:defRPr b="1"/>
          </a:pPr>
          <a:r>
            <a:rPr lang="en-US"/>
            <a:t>1861</a:t>
          </a:r>
        </a:p>
      </dgm:t>
    </dgm:pt>
    <dgm:pt modelId="{20B7A6EC-76AC-4289-929D-990E3928D5F4}" type="parTrans" cxnId="{F5A1E442-9F10-4085-9DFE-513BC0C958A8}">
      <dgm:prSet/>
      <dgm:spPr/>
      <dgm:t>
        <a:bodyPr/>
        <a:lstStyle/>
        <a:p>
          <a:endParaRPr lang="en-US"/>
        </a:p>
      </dgm:t>
    </dgm:pt>
    <dgm:pt modelId="{69C01126-DC4A-4B69-9CC7-F5763B3DA497}" type="sibTrans" cxnId="{F5A1E442-9F10-4085-9DFE-513BC0C958A8}">
      <dgm:prSet/>
      <dgm:spPr/>
      <dgm:t>
        <a:bodyPr/>
        <a:lstStyle/>
        <a:p>
          <a:endParaRPr lang="en-US"/>
        </a:p>
      </dgm:t>
    </dgm:pt>
    <dgm:pt modelId="{4F07D99B-3DB9-444E-8289-DAFD559DF010}">
      <dgm:prSet/>
      <dgm:spPr/>
      <dgm:t>
        <a:bodyPr/>
        <a:lstStyle/>
        <a:p>
          <a:r>
            <a:rPr lang="en-US"/>
            <a:t>H. Cl. Lombard, 1861 “a neurosis of digestion” </a:t>
          </a:r>
        </a:p>
      </dgm:t>
    </dgm:pt>
    <dgm:pt modelId="{EC34DDBE-ABA8-4815-AB0B-BD92D5891F4F}" type="parTrans" cxnId="{58C1E3F8-DA8B-4236-BD34-55F01620499D}">
      <dgm:prSet/>
      <dgm:spPr/>
      <dgm:t>
        <a:bodyPr/>
        <a:lstStyle/>
        <a:p>
          <a:endParaRPr lang="en-US"/>
        </a:p>
      </dgm:t>
    </dgm:pt>
    <dgm:pt modelId="{7FCD8063-3368-47A7-8F74-BBD063146C63}" type="sibTrans" cxnId="{58C1E3F8-DA8B-4236-BD34-55F01620499D}">
      <dgm:prSet/>
      <dgm:spPr/>
      <dgm:t>
        <a:bodyPr/>
        <a:lstStyle/>
        <a:p>
          <a:endParaRPr lang="en-US"/>
        </a:p>
      </dgm:t>
    </dgm:pt>
    <dgm:pt modelId="{B943F776-A081-4B08-B5A0-8E1163770AD0}">
      <dgm:prSet/>
      <dgm:spPr/>
      <dgm:t>
        <a:bodyPr/>
        <a:lstStyle/>
        <a:p>
          <a:r>
            <a:rPr lang="en-US"/>
            <a:t>Narrative case series. Describes a previously unrecognized syndrome</a:t>
          </a:r>
        </a:p>
      </dgm:t>
    </dgm:pt>
    <dgm:pt modelId="{6E9E9EB6-34F1-4813-9133-1E665DC82CC8}" type="parTrans" cxnId="{4739E246-9ABE-4F50-AF0C-3975FB449EE4}">
      <dgm:prSet/>
      <dgm:spPr/>
      <dgm:t>
        <a:bodyPr/>
        <a:lstStyle/>
        <a:p>
          <a:endParaRPr lang="en-US"/>
        </a:p>
      </dgm:t>
    </dgm:pt>
    <dgm:pt modelId="{1A953EAE-4AC0-4820-BEFE-8E24C9F9B08F}" type="sibTrans" cxnId="{4739E246-9ABE-4F50-AF0C-3975FB449EE4}">
      <dgm:prSet/>
      <dgm:spPr/>
      <dgm:t>
        <a:bodyPr/>
        <a:lstStyle/>
        <a:p>
          <a:endParaRPr lang="en-US"/>
        </a:p>
      </dgm:t>
    </dgm:pt>
    <dgm:pt modelId="{F972C57D-B465-42CF-8677-F56024622691}">
      <dgm:prSet/>
      <dgm:spPr/>
      <dgm:t>
        <a:bodyPr/>
        <a:lstStyle/>
        <a:p>
          <a:pPr>
            <a:defRPr b="1"/>
          </a:pPr>
          <a:r>
            <a:rPr lang="en-US"/>
            <a:t>1882</a:t>
          </a:r>
        </a:p>
      </dgm:t>
    </dgm:pt>
    <dgm:pt modelId="{59CC1D8D-3C68-493A-9119-98021CC93A50}" type="parTrans" cxnId="{4CEC0777-645F-4657-8486-D0F5D1A6770A}">
      <dgm:prSet/>
      <dgm:spPr/>
      <dgm:t>
        <a:bodyPr/>
        <a:lstStyle/>
        <a:p>
          <a:endParaRPr lang="en-US"/>
        </a:p>
      </dgm:t>
    </dgm:pt>
    <dgm:pt modelId="{3E496278-6DA3-47C3-AF99-82570CCA631B}" type="sibTrans" cxnId="{4CEC0777-645F-4657-8486-D0F5D1A6770A}">
      <dgm:prSet/>
      <dgm:spPr/>
      <dgm:t>
        <a:bodyPr/>
        <a:lstStyle/>
        <a:p>
          <a:endParaRPr lang="en-US"/>
        </a:p>
      </dgm:t>
    </dgm:pt>
    <dgm:pt modelId="{1B307846-AED2-4335-BF21-3B9DA73D38C5}">
      <dgm:prSet/>
      <dgm:spPr/>
      <dgm:t>
        <a:bodyPr/>
        <a:lstStyle/>
        <a:p>
          <a:r>
            <a:rPr lang="en-US"/>
            <a:t>Dr. Samuel Gee,  1882 “fitful or recurrent vomiting”  </a:t>
          </a:r>
        </a:p>
      </dgm:t>
    </dgm:pt>
    <dgm:pt modelId="{4DB72554-9B7C-4D8C-9A33-DAB4BD8B1ADF}" type="parTrans" cxnId="{39B0C22B-EF47-4062-A34D-59EA67EA9156}">
      <dgm:prSet/>
      <dgm:spPr/>
      <dgm:t>
        <a:bodyPr/>
        <a:lstStyle/>
        <a:p>
          <a:endParaRPr lang="en-US"/>
        </a:p>
      </dgm:t>
    </dgm:pt>
    <dgm:pt modelId="{46FF1FF6-F8BE-4739-B78F-9FF30ED08224}" type="sibTrans" cxnId="{39B0C22B-EF47-4062-A34D-59EA67EA9156}">
      <dgm:prSet/>
      <dgm:spPr/>
      <dgm:t>
        <a:bodyPr/>
        <a:lstStyle/>
        <a:p>
          <a:endParaRPr lang="en-US"/>
        </a:p>
      </dgm:t>
    </dgm:pt>
    <dgm:pt modelId="{65EB9F63-5C41-414D-A919-08EAFCA525AE}">
      <dgm:prSet/>
      <dgm:spPr/>
      <dgm:t>
        <a:bodyPr/>
        <a:lstStyle/>
        <a:p>
          <a:r>
            <a:rPr lang="en-US"/>
            <a:t>9 children as a case series. Describes an unrecognized syndrome. </a:t>
          </a:r>
        </a:p>
      </dgm:t>
    </dgm:pt>
    <dgm:pt modelId="{C33F4D0A-585E-43AC-904F-FF5001C75C25}" type="parTrans" cxnId="{52D88ECE-E7E7-4472-AA35-CF9FE8F5537F}">
      <dgm:prSet/>
      <dgm:spPr/>
      <dgm:t>
        <a:bodyPr/>
        <a:lstStyle/>
        <a:p>
          <a:endParaRPr lang="en-US"/>
        </a:p>
      </dgm:t>
    </dgm:pt>
    <dgm:pt modelId="{CAC025CD-B4A0-4108-8380-A93FF31942C8}" type="sibTrans" cxnId="{52D88ECE-E7E7-4472-AA35-CF9FE8F5537F}">
      <dgm:prSet/>
      <dgm:spPr/>
      <dgm:t>
        <a:bodyPr/>
        <a:lstStyle/>
        <a:p>
          <a:endParaRPr lang="en-US"/>
        </a:p>
      </dgm:t>
    </dgm:pt>
    <dgm:pt modelId="{CCF0C2E9-B400-A94D-9338-6FF793725FA8}" type="pres">
      <dgm:prSet presAssocID="{360FD5F3-82EC-4DAE-B7AD-0C711C76FD0A}" presName="root" presStyleCnt="0">
        <dgm:presLayoutVars>
          <dgm:chMax/>
          <dgm:chPref/>
          <dgm:animLvl val="lvl"/>
        </dgm:presLayoutVars>
      </dgm:prSet>
      <dgm:spPr/>
    </dgm:pt>
    <dgm:pt modelId="{A271E386-00B7-F047-8BF1-FABF873293A3}" type="pres">
      <dgm:prSet presAssocID="{360FD5F3-82EC-4DAE-B7AD-0C711C76FD0A}" presName="divider" presStyleLbl="node1" presStyleIdx="0" presStyleCnt="1"/>
      <dgm:spPr/>
    </dgm:pt>
    <dgm:pt modelId="{C14968A4-ADF9-1C40-86A1-5B1FE45D18C9}" type="pres">
      <dgm:prSet presAssocID="{360FD5F3-82EC-4DAE-B7AD-0C711C76FD0A}" presName="nodes" presStyleCnt="0">
        <dgm:presLayoutVars>
          <dgm:chMax/>
          <dgm:chPref/>
          <dgm:animLvl val="lvl"/>
        </dgm:presLayoutVars>
      </dgm:prSet>
      <dgm:spPr/>
    </dgm:pt>
    <dgm:pt modelId="{97CC340C-2891-A842-9F3A-64F9C046B270}" type="pres">
      <dgm:prSet presAssocID="{08C0F026-5BAC-4503-A770-DC05E4D97C1F}" presName="composite" presStyleCnt="0"/>
      <dgm:spPr/>
    </dgm:pt>
    <dgm:pt modelId="{72E60E39-CBBA-1B47-B1A7-2767CE95B2C4}" type="pres">
      <dgm:prSet presAssocID="{08C0F026-5BAC-4503-A770-DC05E4D97C1F}" presName="L1TextContainer" presStyleLbl="revTx" presStyleIdx="0" presStyleCnt="3">
        <dgm:presLayoutVars>
          <dgm:chMax val="1"/>
          <dgm:chPref val="1"/>
          <dgm:bulletEnabled val="1"/>
        </dgm:presLayoutVars>
      </dgm:prSet>
      <dgm:spPr/>
    </dgm:pt>
    <dgm:pt modelId="{FAB7315E-BCC7-3B49-8195-0759AD0FA726}" type="pres">
      <dgm:prSet presAssocID="{08C0F026-5BAC-4503-A770-DC05E4D97C1F}" presName="L2TextContainerWrapper" presStyleCnt="0">
        <dgm:presLayoutVars>
          <dgm:chMax val="0"/>
          <dgm:chPref val="0"/>
          <dgm:bulletEnabled val="1"/>
        </dgm:presLayoutVars>
      </dgm:prSet>
      <dgm:spPr/>
    </dgm:pt>
    <dgm:pt modelId="{E3AE08B8-C511-954F-904C-3FB8CF700A26}" type="pres">
      <dgm:prSet presAssocID="{08C0F026-5BAC-4503-A770-DC05E4D97C1F}" presName="L2TextContainer" presStyleLbl="bgAccFollowNode1" presStyleIdx="0" presStyleCnt="3"/>
      <dgm:spPr/>
    </dgm:pt>
    <dgm:pt modelId="{793FE22A-8EFE-1D4D-ADDA-168A8B6ED11B}" type="pres">
      <dgm:prSet presAssocID="{08C0F026-5BAC-4503-A770-DC05E4D97C1F}" presName="FlexibleEmptyPlaceHolder" presStyleCnt="0"/>
      <dgm:spPr/>
    </dgm:pt>
    <dgm:pt modelId="{9DD52C54-BA58-EC4A-BA4C-A7BAAC3BAD36}" type="pres">
      <dgm:prSet presAssocID="{08C0F026-5BAC-4503-A770-DC05E4D97C1F}" presName="ConnectLine" presStyleLbl="alignNode1" presStyleIdx="0" presStyleCnt="3"/>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3BBFD79C-6C10-704D-96D4-9C3ED9D2F540}" type="pres">
      <dgm:prSet presAssocID="{08C0F026-5BAC-4503-A770-DC05E4D97C1F}" presName="ConnectorPoint" presStyleLbl="fgAcc1" presStyleIdx="0" presStyleCnt="3"/>
      <dgm:spPr>
        <a:solidFill>
          <a:schemeClr val="lt1">
            <a:alpha val="90000"/>
            <a:hueOff val="0"/>
            <a:satOff val="0"/>
            <a:lumOff val="0"/>
            <a:alphaOff val="0"/>
          </a:schemeClr>
        </a:solidFill>
        <a:ln w="12700" cap="flat" cmpd="sng" algn="ctr">
          <a:noFill/>
          <a:prstDash val="solid"/>
          <a:miter lim="800000"/>
        </a:ln>
        <a:effectLst/>
      </dgm:spPr>
    </dgm:pt>
    <dgm:pt modelId="{2723AC71-4627-C54D-A746-EEAB685E4CA9}" type="pres">
      <dgm:prSet presAssocID="{08C0F026-5BAC-4503-A770-DC05E4D97C1F}" presName="EmptyPlaceHolder" presStyleCnt="0"/>
      <dgm:spPr/>
    </dgm:pt>
    <dgm:pt modelId="{25265494-A567-C44D-8655-754DCDEF9A0A}" type="pres">
      <dgm:prSet presAssocID="{C25D54BE-5EF6-49AC-AB01-B45E590A0CDD}" presName="spaceBetweenRectangles" presStyleCnt="0"/>
      <dgm:spPr/>
    </dgm:pt>
    <dgm:pt modelId="{F58C7B1A-AF96-C641-A860-E55F098744EF}" type="pres">
      <dgm:prSet presAssocID="{0D9CA896-9CEC-4979-8C5C-16D4A9D4969A}" presName="composite" presStyleCnt="0"/>
      <dgm:spPr/>
    </dgm:pt>
    <dgm:pt modelId="{FEBD8C30-0CB1-1141-8F94-D95B3CFF0A06}" type="pres">
      <dgm:prSet presAssocID="{0D9CA896-9CEC-4979-8C5C-16D4A9D4969A}" presName="L1TextContainer" presStyleLbl="revTx" presStyleIdx="1" presStyleCnt="3">
        <dgm:presLayoutVars>
          <dgm:chMax val="1"/>
          <dgm:chPref val="1"/>
          <dgm:bulletEnabled val="1"/>
        </dgm:presLayoutVars>
      </dgm:prSet>
      <dgm:spPr/>
    </dgm:pt>
    <dgm:pt modelId="{240FB24C-CBC6-694A-B010-BF7CD7CADB68}" type="pres">
      <dgm:prSet presAssocID="{0D9CA896-9CEC-4979-8C5C-16D4A9D4969A}" presName="L2TextContainerWrapper" presStyleCnt="0">
        <dgm:presLayoutVars>
          <dgm:chMax val="0"/>
          <dgm:chPref val="0"/>
          <dgm:bulletEnabled val="1"/>
        </dgm:presLayoutVars>
      </dgm:prSet>
      <dgm:spPr/>
    </dgm:pt>
    <dgm:pt modelId="{EDE44646-705D-D94E-ACD2-6B964D51B836}" type="pres">
      <dgm:prSet presAssocID="{0D9CA896-9CEC-4979-8C5C-16D4A9D4969A}" presName="L2TextContainer" presStyleLbl="bgAccFollowNode1" presStyleIdx="1" presStyleCnt="3"/>
      <dgm:spPr/>
    </dgm:pt>
    <dgm:pt modelId="{0FE342C4-2515-154C-8629-246AA0A4D338}" type="pres">
      <dgm:prSet presAssocID="{0D9CA896-9CEC-4979-8C5C-16D4A9D4969A}" presName="FlexibleEmptyPlaceHolder" presStyleCnt="0"/>
      <dgm:spPr/>
    </dgm:pt>
    <dgm:pt modelId="{1C98FDD7-9A8D-494F-8469-520ACE89AA93}" type="pres">
      <dgm:prSet presAssocID="{0D9CA896-9CEC-4979-8C5C-16D4A9D4969A}" presName="ConnectLine" presStyleLbl="alignNode1" presStyleIdx="1" presStyleCnt="3"/>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DF553537-136E-A946-AE02-32297778419C}" type="pres">
      <dgm:prSet presAssocID="{0D9CA896-9CEC-4979-8C5C-16D4A9D4969A}" presName="ConnectorPoint" presStyleLbl="fgAcc1" presStyleIdx="1" presStyleCnt="3"/>
      <dgm:spPr>
        <a:solidFill>
          <a:schemeClr val="lt1">
            <a:alpha val="90000"/>
            <a:hueOff val="0"/>
            <a:satOff val="0"/>
            <a:lumOff val="0"/>
            <a:alphaOff val="0"/>
          </a:schemeClr>
        </a:solidFill>
        <a:ln w="12700" cap="flat" cmpd="sng" algn="ctr">
          <a:noFill/>
          <a:prstDash val="solid"/>
          <a:miter lim="800000"/>
        </a:ln>
        <a:effectLst/>
      </dgm:spPr>
    </dgm:pt>
    <dgm:pt modelId="{18092C48-77BA-4E41-94AD-18D890E7B2E0}" type="pres">
      <dgm:prSet presAssocID="{0D9CA896-9CEC-4979-8C5C-16D4A9D4969A}" presName="EmptyPlaceHolder" presStyleCnt="0"/>
      <dgm:spPr/>
    </dgm:pt>
    <dgm:pt modelId="{08FD57D8-3709-1C41-8538-798F9C056B1B}" type="pres">
      <dgm:prSet presAssocID="{69C01126-DC4A-4B69-9CC7-F5763B3DA497}" presName="spaceBetweenRectangles" presStyleCnt="0"/>
      <dgm:spPr/>
    </dgm:pt>
    <dgm:pt modelId="{14174572-95D9-6445-86FD-C81E4983F0B3}" type="pres">
      <dgm:prSet presAssocID="{F972C57D-B465-42CF-8677-F56024622691}" presName="composite" presStyleCnt="0"/>
      <dgm:spPr/>
    </dgm:pt>
    <dgm:pt modelId="{A3AFFA3B-F669-A24F-AB00-AC5D0FE879D1}" type="pres">
      <dgm:prSet presAssocID="{F972C57D-B465-42CF-8677-F56024622691}" presName="L1TextContainer" presStyleLbl="revTx" presStyleIdx="2" presStyleCnt="3">
        <dgm:presLayoutVars>
          <dgm:chMax val="1"/>
          <dgm:chPref val="1"/>
          <dgm:bulletEnabled val="1"/>
        </dgm:presLayoutVars>
      </dgm:prSet>
      <dgm:spPr/>
    </dgm:pt>
    <dgm:pt modelId="{341265C4-63E4-DC40-A8DD-13B0B41E8CE2}" type="pres">
      <dgm:prSet presAssocID="{F972C57D-B465-42CF-8677-F56024622691}" presName="L2TextContainerWrapper" presStyleCnt="0">
        <dgm:presLayoutVars>
          <dgm:chMax val="0"/>
          <dgm:chPref val="0"/>
          <dgm:bulletEnabled val="1"/>
        </dgm:presLayoutVars>
      </dgm:prSet>
      <dgm:spPr/>
    </dgm:pt>
    <dgm:pt modelId="{77CB60CC-2217-2B43-8E67-EB84795F0AB0}" type="pres">
      <dgm:prSet presAssocID="{F972C57D-B465-42CF-8677-F56024622691}" presName="L2TextContainer" presStyleLbl="bgAccFollowNode1" presStyleIdx="2" presStyleCnt="3"/>
      <dgm:spPr/>
    </dgm:pt>
    <dgm:pt modelId="{C659544A-D843-0649-A325-25729D1ADD28}" type="pres">
      <dgm:prSet presAssocID="{F972C57D-B465-42CF-8677-F56024622691}" presName="FlexibleEmptyPlaceHolder" presStyleCnt="0"/>
      <dgm:spPr/>
    </dgm:pt>
    <dgm:pt modelId="{A02EAA77-47AC-7447-A460-45BF7507D6BC}" type="pres">
      <dgm:prSet presAssocID="{F972C57D-B465-42CF-8677-F56024622691}" presName="ConnectLine" presStyleLbl="alignNode1" presStyleIdx="2" presStyleCnt="3"/>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283190D5-DCEC-454B-AAD0-9F49599E0A23}" type="pres">
      <dgm:prSet presAssocID="{F972C57D-B465-42CF-8677-F56024622691}" presName="ConnectorPoint" presStyleLbl="fgAcc1" presStyleIdx="2" presStyleCnt="3"/>
      <dgm:spPr>
        <a:solidFill>
          <a:schemeClr val="lt1">
            <a:alpha val="90000"/>
            <a:hueOff val="0"/>
            <a:satOff val="0"/>
            <a:lumOff val="0"/>
            <a:alphaOff val="0"/>
          </a:schemeClr>
        </a:solidFill>
        <a:ln w="12700" cap="flat" cmpd="sng" algn="ctr">
          <a:noFill/>
          <a:prstDash val="solid"/>
          <a:miter lim="800000"/>
        </a:ln>
        <a:effectLst/>
      </dgm:spPr>
    </dgm:pt>
    <dgm:pt modelId="{15E318AD-DBF1-6147-9C79-E16BF562116C}" type="pres">
      <dgm:prSet presAssocID="{F972C57D-B465-42CF-8677-F56024622691}" presName="EmptyPlaceHolder" presStyleCnt="0"/>
      <dgm:spPr/>
    </dgm:pt>
  </dgm:ptLst>
  <dgm:cxnLst>
    <dgm:cxn modelId="{8B87D719-ECEE-4E3A-9314-B76BBEE90199}" srcId="{360FD5F3-82EC-4DAE-B7AD-0C711C76FD0A}" destId="{08C0F026-5BAC-4503-A770-DC05E4D97C1F}" srcOrd="0" destOrd="0" parTransId="{92223F9B-E151-45C3-A856-C875E41E18DB}" sibTransId="{C25D54BE-5EF6-49AC-AB01-B45E590A0CDD}"/>
    <dgm:cxn modelId="{39B0C22B-EF47-4062-A34D-59EA67EA9156}" srcId="{F972C57D-B465-42CF-8677-F56024622691}" destId="{1B307846-AED2-4335-BF21-3B9DA73D38C5}" srcOrd="0" destOrd="0" parTransId="{4DB72554-9B7C-4D8C-9A33-DAB4BD8B1ADF}" sibTransId="{46FF1FF6-F8BE-4739-B78F-9FF30ED08224}"/>
    <dgm:cxn modelId="{627AA034-BA94-9B4E-B308-5AD280D392A8}" type="presOf" srcId="{CA7798BD-4FAB-4CE1-983A-45CFB2C384E1}" destId="{E3AE08B8-C511-954F-904C-3FB8CF700A26}" srcOrd="0" destOrd="1" presId="urn:microsoft.com/office/officeart/2017/3/layout/HorizontalPathTimeline"/>
    <dgm:cxn modelId="{F5A1E442-9F10-4085-9DFE-513BC0C958A8}" srcId="{360FD5F3-82EC-4DAE-B7AD-0C711C76FD0A}" destId="{0D9CA896-9CEC-4979-8C5C-16D4A9D4969A}" srcOrd="1" destOrd="0" parTransId="{20B7A6EC-76AC-4289-929D-990E3928D5F4}" sibTransId="{69C01126-DC4A-4B69-9CC7-F5763B3DA497}"/>
    <dgm:cxn modelId="{4739E246-9ABE-4F50-AF0C-3975FB449EE4}" srcId="{4F07D99B-3DB9-444E-8289-DAFD559DF010}" destId="{B943F776-A081-4B08-B5A0-8E1163770AD0}" srcOrd="0" destOrd="0" parTransId="{6E9E9EB6-34F1-4813-9133-1E665DC82CC8}" sibTransId="{1A953EAE-4AC0-4820-BEFE-8E24C9F9B08F}"/>
    <dgm:cxn modelId="{56E76D6A-EC97-F948-BC5F-4A8EE60264D7}" type="presOf" srcId="{DA6CF0C4-94B9-41BC-95D4-47897E55E1E0}" destId="{E3AE08B8-C511-954F-904C-3FB8CF700A26}" srcOrd="0" destOrd="0" presId="urn:microsoft.com/office/officeart/2017/3/layout/HorizontalPathTimeline"/>
    <dgm:cxn modelId="{1A98166F-5BAF-465C-A256-F74DA05F7B90}" srcId="{08C0F026-5BAC-4503-A770-DC05E4D97C1F}" destId="{DA6CF0C4-94B9-41BC-95D4-47897E55E1E0}" srcOrd="0" destOrd="0" parTransId="{0E7BFCAE-18D7-47AD-B1B1-9DE6ED651ABC}" sibTransId="{4AD93297-6EA4-4C70-B0F2-83F1A1A55836}"/>
    <dgm:cxn modelId="{D15D5D72-71DB-5F46-942C-3654D771EE0B}" type="presOf" srcId="{360FD5F3-82EC-4DAE-B7AD-0C711C76FD0A}" destId="{CCF0C2E9-B400-A94D-9338-6FF793725FA8}" srcOrd="0" destOrd="0" presId="urn:microsoft.com/office/officeart/2017/3/layout/HorizontalPathTimeline"/>
    <dgm:cxn modelId="{4CEC0777-645F-4657-8486-D0F5D1A6770A}" srcId="{360FD5F3-82EC-4DAE-B7AD-0C711C76FD0A}" destId="{F972C57D-B465-42CF-8677-F56024622691}" srcOrd="2" destOrd="0" parTransId="{59CC1D8D-3C68-493A-9119-98021CC93A50}" sibTransId="{3E496278-6DA3-47C3-AF99-82570CCA631B}"/>
    <dgm:cxn modelId="{E4F6417A-BEE7-8349-9613-5D254D37DF8A}" type="presOf" srcId="{08C0F026-5BAC-4503-A770-DC05E4D97C1F}" destId="{72E60E39-CBBA-1B47-B1A7-2767CE95B2C4}" srcOrd="0" destOrd="0" presId="urn:microsoft.com/office/officeart/2017/3/layout/HorizontalPathTimeline"/>
    <dgm:cxn modelId="{8FA35290-33D6-2944-805B-8B0EB56AF3EC}" type="presOf" srcId="{1B307846-AED2-4335-BF21-3B9DA73D38C5}" destId="{77CB60CC-2217-2B43-8E67-EB84795F0AB0}" srcOrd="0" destOrd="0" presId="urn:microsoft.com/office/officeart/2017/3/layout/HorizontalPathTimeline"/>
    <dgm:cxn modelId="{711377BA-99FA-F642-B39B-5733E161A72F}" type="presOf" srcId="{4F07D99B-3DB9-444E-8289-DAFD559DF010}" destId="{EDE44646-705D-D94E-ACD2-6B964D51B836}" srcOrd="0" destOrd="0" presId="urn:microsoft.com/office/officeart/2017/3/layout/HorizontalPathTimeline"/>
    <dgm:cxn modelId="{52D88ECE-E7E7-4472-AA35-CF9FE8F5537F}" srcId="{1B307846-AED2-4335-BF21-3B9DA73D38C5}" destId="{65EB9F63-5C41-414D-A919-08EAFCA525AE}" srcOrd="0" destOrd="0" parTransId="{C33F4D0A-585E-43AC-904F-FF5001C75C25}" sibTransId="{CAC025CD-B4A0-4108-8380-A93FF31942C8}"/>
    <dgm:cxn modelId="{A90954D3-FF45-4D8F-8296-66780C87CD66}" srcId="{DA6CF0C4-94B9-41BC-95D4-47897E55E1E0}" destId="{CA7798BD-4FAB-4CE1-983A-45CFB2C384E1}" srcOrd="0" destOrd="0" parTransId="{3B060EF1-4F3C-49D1-ABB5-29F4F0579BE2}" sibTransId="{870FD029-1E26-4BDE-BFD4-98E3174F8069}"/>
    <dgm:cxn modelId="{AECC81E5-A0F3-2A4E-989C-0C9ECCC55B47}" type="presOf" srcId="{0D9CA896-9CEC-4979-8C5C-16D4A9D4969A}" destId="{FEBD8C30-0CB1-1141-8F94-D95B3CFF0A06}" srcOrd="0" destOrd="0" presId="urn:microsoft.com/office/officeart/2017/3/layout/HorizontalPathTimeline"/>
    <dgm:cxn modelId="{C31002ED-FC8E-AB41-859D-48BC96F7FDD7}" type="presOf" srcId="{F972C57D-B465-42CF-8677-F56024622691}" destId="{A3AFFA3B-F669-A24F-AB00-AC5D0FE879D1}" srcOrd="0" destOrd="0" presId="urn:microsoft.com/office/officeart/2017/3/layout/HorizontalPathTimeline"/>
    <dgm:cxn modelId="{7DF6A2F5-47C6-3348-AF0B-CFA880005289}" type="presOf" srcId="{65EB9F63-5C41-414D-A919-08EAFCA525AE}" destId="{77CB60CC-2217-2B43-8E67-EB84795F0AB0}" srcOrd="0" destOrd="1" presId="urn:microsoft.com/office/officeart/2017/3/layout/HorizontalPathTimeline"/>
    <dgm:cxn modelId="{3AC816F6-0E9B-E642-8708-10D411B11A65}" type="presOf" srcId="{B943F776-A081-4B08-B5A0-8E1163770AD0}" destId="{EDE44646-705D-D94E-ACD2-6B964D51B836}" srcOrd="0" destOrd="1" presId="urn:microsoft.com/office/officeart/2017/3/layout/HorizontalPathTimeline"/>
    <dgm:cxn modelId="{58C1E3F8-DA8B-4236-BD34-55F01620499D}" srcId="{0D9CA896-9CEC-4979-8C5C-16D4A9D4969A}" destId="{4F07D99B-3DB9-444E-8289-DAFD559DF010}" srcOrd="0" destOrd="0" parTransId="{EC34DDBE-ABA8-4815-AB0B-BD92D5891F4F}" sibTransId="{7FCD8063-3368-47A7-8F74-BBD063146C63}"/>
    <dgm:cxn modelId="{26A01F4D-296F-0248-950B-29231CD267CA}" type="presParOf" srcId="{CCF0C2E9-B400-A94D-9338-6FF793725FA8}" destId="{A271E386-00B7-F047-8BF1-FABF873293A3}" srcOrd="0" destOrd="0" presId="urn:microsoft.com/office/officeart/2017/3/layout/HorizontalPathTimeline"/>
    <dgm:cxn modelId="{E2EB653E-C758-0A44-BC36-6D0EA974034D}" type="presParOf" srcId="{CCF0C2E9-B400-A94D-9338-6FF793725FA8}" destId="{C14968A4-ADF9-1C40-86A1-5B1FE45D18C9}" srcOrd="1" destOrd="0" presId="urn:microsoft.com/office/officeart/2017/3/layout/HorizontalPathTimeline"/>
    <dgm:cxn modelId="{9602377B-9CF7-C544-9144-D9C5A9EF6E84}" type="presParOf" srcId="{C14968A4-ADF9-1C40-86A1-5B1FE45D18C9}" destId="{97CC340C-2891-A842-9F3A-64F9C046B270}" srcOrd="0" destOrd="0" presId="urn:microsoft.com/office/officeart/2017/3/layout/HorizontalPathTimeline"/>
    <dgm:cxn modelId="{871C3875-4816-4547-925A-72792F5467A6}" type="presParOf" srcId="{97CC340C-2891-A842-9F3A-64F9C046B270}" destId="{72E60E39-CBBA-1B47-B1A7-2767CE95B2C4}" srcOrd="0" destOrd="0" presId="urn:microsoft.com/office/officeart/2017/3/layout/HorizontalPathTimeline"/>
    <dgm:cxn modelId="{39668530-5008-C840-93F6-1BB15273F7A0}" type="presParOf" srcId="{97CC340C-2891-A842-9F3A-64F9C046B270}" destId="{FAB7315E-BCC7-3B49-8195-0759AD0FA726}" srcOrd="1" destOrd="0" presId="urn:microsoft.com/office/officeart/2017/3/layout/HorizontalPathTimeline"/>
    <dgm:cxn modelId="{9437E438-8AAF-4C4B-BA2F-7FD1CD265F72}" type="presParOf" srcId="{FAB7315E-BCC7-3B49-8195-0759AD0FA726}" destId="{E3AE08B8-C511-954F-904C-3FB8CF700A26}" srcOrd="0" destOrd="0" presId="urn:microsoft.com/office/officeart/2017/3/layout/HorizontalPathTimeline"/>
    <dgm:cxn modelId="{2A0A0726-6AE2-B249-AE02-6C8DF65F7244}" type="presParOf" srcId="{FAB7315E-BCC7-3B49-8195-0759AD0FA726}" destId="{793FE22A-8EFE-1D4D-ADDA-168A8B6ED11B}" srcOrd="1" destOrd="0" presId="urn:microsoft.com/office/officeart/2017/3/layout/HorizontalPathTimeline"/>
    <dgm:cxn modelId="{590E1BF9-8391-7C49-BD18-64D8EB040D9A}" type="presParOf" srcId="{97CC340C-2891-A842-9F3A-64F9C046B270}" destId="{9DD52C54-BA58-EC4A-BA4C-A7BAAC3BAD36}" srcOrd="2" destOrd="0" presId="urn:microsoft.com/office/officeart/2017/3/layout/HorizontalPathTimeline"/>
    <dgm:cxn modelId="{83355574-0651-0E4F-AE7F-961F433F80DE}" type="presParOf" srcId="{97CC340C-2891-A842-9F3A-64F9C046B270}" destId="{3BBFD79C-6C10-704D-96D4-9C3ED9D2F540}" srcOrd="3" destOrd="0" presId="urn:microsoft.com/office/officeart/2017/3/layout/HorizontalPathTimeline"/>
    <dgm:cxn modelId="{8CECBC02-C227-604C-828F-EF4F8BA1B69C}" type="presParOf" srcId="{97CC340C-2891-A842-9F3A-64F9C046B270}" destId="{2723AC71-4627-C54D-A746-EEAB685E4CA9}" srcOrd="4" destOrd="0" presId="urn:microsoft.com/office/officeart/2017/3/layout/HorizontalPathTimeline"/>
    <dgm:cxn modelId="{3B6349E6-1858-824D-B202-71DA3B190323}" type="presParOf" srcId="{C14968A4-ADF9-1C40-86A1-5B1FE45D18C9}" destId="{25265494-A567-C44D-8655-754DCDEF9A0A}" srcOrd="1" destOrd="0" presId="urn:microsoft.com/office/officeart/2017/3/layout/HorizontalPathTimeline"/>
    <dgm:cxn modelId="{CBD6D58B-71D1-8940-A679-8143D33F69CA}" type="presParOf" srcId="{C14968A4-ADF9-1C40-86A1-5B1FE45D18C9}" destId="{F58C7B1A-AF96-C641-A860-E55F098744EF}" srcOrd="2" destOrd="0" presId="urn:microsoft.com/office/officeart/2017/3/layout/HorizontalPathTimeline"/>
    <dgm:cxn modelId="{2A608E99-F3BA-B345-B7E7-5411ECC52444}" type="presParOf" srcId="{F58C7B1A-AF96-C641-A860-E55F098744EF}" destId="{FEBD8C30-0CB1-1141-8F94-D95B3CFF0A06}" srcOrd="0" destOrd="0" presId="urn:microsoft.com/office/officeart/2017/3/layout/HorizontalPathTimeline"/>
    <dgm:cxn modelId="{488A2C85-B5C7-2846-AE94-EAD5EC75566D}" type="presParOf" srcId="{F58C7B1A-AF96-C641-A860-E55F098744EF}" destId="{240FB24C-CBC6-694A-B010-BF7CD7CADB68}" srcOrd="1" destOrd="0" presId="urn:microsoft.com/office/officeart/2017/3/layout/HorizontalPathTimeline"/>
    <dgm:cxn modelId="{A209979F-3301-804D-B250-BCA88F958A01}" type="presParOf" srcId="{240FB24C-CBC6-694A-B010-BF7CD7CADB68}" destId="{EDE44646-705D-D94E-ACD2-6B964D51B836}" srcOrd="0" destOrd="0" presId="urn:microsoft.com/office/officeart/2017/3/layout/HorizontalPathTimeline"/>
    <dgm:cxn modelId="{C7038057-577D-E647-AE10-FFE7443CD771}" type="presParOf" srcId="{240FB24C-CBC6-694A-B010-BF7CD7CADB68}" destId="{0FE342C4-2515-154C-8629-246AA0A4D338}" srcOrd="1" destOrd="0" presId="urn:microsoft.com/office/officeart/2017/3/layout/HorizontalPathTimeline"/>
    <dgm:cxn modelId="{281D6924-5C71-5E44-8F5F-7AE9817B49FF}" type="presParOf" srcId="{F58C7B1A-AF96-C641-A860-E55F098744EF}" destId="{1C98FDD7-9A8D-494F-8469-520ACE89AA93}" srcOrd="2" destOrd="0" presId="urn:microsoft.com/office/officeart/2017/3/layout/HorizontalPathTimeline"/>
    <dgm:cxn modelId="{FA3575AF-CF1B-5D47-A200-3A1A0DDB8067}" type="presParOf" srcId="{F58C7B1A-AF96-C641-A860-E55F098744EF}" destId="{DF553537-136E-A946-AE02-32297778419C}" srcOrd="3" destOrd="0" presId="urn:microsoft.com/office/officeart/2017/3/layout/HorizontalPathTimeline"/>
    <dgm:cxn modelId="{9642AF19-E1C9-3749-96F7-6C3DF7789830}" type="presParOf" srcId="{F58C7B1A-AF96-C641-A860-E55F098744EF}" destId="{18092C48-77BA-4E41-94AD-18D890E7B2E0}" srcOrd="4" destOrd="0" presId="urn:microsoft.com/office/officeart/2017/3/layout/HorizontalPathTimeline"/>
    <dgm:cxn modelId="{3E4F4206-FB2B-D045-8DBF-EA04FDB22847}" type="presParOf" srcId="{C14968A4-ADF9-1C40-86A1-5B1FE45D18C9}" destId="{08FD57D8-3709-1C41-8538-798F9C056B1B}" srcOrd="3" destOrd="0" presId="urn:microsoft.com/office/officeart/2017/3/layout/HorizontalPathTimeline"/>
    <dgm:cxn modelId="{64CBDCC2-20B2-C842-A60F-0099022DB019}" type="presParOf" srcId="{C14968A4-ADF9-1C40-86A1-5B1FE45D18C9}" destId="{14174572-95D9-6445-86FD-C81E4983F0B3}" srcOrd="4" destOrd="0" presId="urn:microsoft.com/office/officeart/2017/3/layout/HorizontalPathTimeline"/>
    <dgm:cxn modelId="{8254C6B9-2984-8E42-9D1B-038F5A228301}" type="presParOf" srcId="{14174572-95D9-6445-86FD-C81E4983F0B3}" destId="{A3AFFA3B-F669-A24F-AB00-AC5D0FE879D1}" srcOrd="0" destOrd="0" presId="urn:microsoft.com/office/officeart/2017/3/layout/HorizontalPathTimeline"/>
    <dgm:cxn modelId="{6D27BBDC-D755-C545-B46D-57F316BC8080}" type="presParOf" srcId="{14174572-95D9-6445-86FD-C81E4983F0B3}" destId="{341265C4-63E4-DC40-A8DD-13B0B41E8CE2}" srcOrd="1" destOrd="0" presId="urn:microsoft.com/office/officeart/2017/3/layout/HorizontalPathTimeline"/>
    <dgm:cxn modelId="{8CE827B6-9945-F243-805E-346017C2220C}" type="presParOf" srcId="{341265C4-63E4-DC40-A8DD-13B0B41E8CE2}" destId="{77CB60CC-2217-2B43-8E67-EB84795F0AB0}" srcOrd="0" destOrd="0" presId="urn:microsoft.com/office/officeart/2017/3/layout/HorizontalPathTimeline"/>
    <dgm:cxn modelId="{828755D4-A53B-6E42-BA00-648F28BC014C}" type="presParOf" srcId="{341265C4-63E4-DC40-A8DD-13B0B41E8CE2}" destId="{C659544A-D843-0649-A325-25729D1ADD28}" srcOrd="1" destOrd="0" presId="urn:microsoft.com/office/officeart/2017/3/layout/HorizontalPathTimeline"/>
    <dgm:cxn modelId="{474B66FA-EA88-814D-B3EB-3AA8FC3253B3}" type="presParOf" srcId="{14174572-95D9-6445-86FD-C81E4983F0B3}" destId="{A02EAA77-47AC-7447-A460-45BF7507D6BC}" srcOrd="2" destOrd="0" presId="urn:microsoft.com/office/officeart/2017/3/layout/HorizontalPathTimeline"/>
    <dgm:cxn modelId="{370EEA7E-7351-3A44-92B5-43651169E887}" type="presParOf" srcId="{14174572-95D9-6445-86FD-C81E4983F0B3}" destId="{283190D5-DCEC-454B-AAD0-9F49599E0A23}" srcOrd="3" destOrd="0" presId="urn:microsoft.com/office/officeart/2017/3/layout/HorizontalPathTimeline"/>
    <dgm:cxn modelId="{A1A97545-0F19-0D4A-A44A-13E13FD3850B}" type="presParOf" srcId="{14174572-95D9-6445-86FD-C81E4983F0B3}" destId="{15E318AD-DBF1-6147-9C79-E16BF562116C}" srcOrd="4" destOrd="0" presId="urn:microsoft.com/office/officeart/2017/3/layout/HorizontalPath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C1E34A0-4F85-4164-8973-553E940A43D0}" type="doc">
      <dgm:prSet loTypeId="urn:microsoft.com/office/officeart/2016/7/layout/VerticalDownArrowProcess" loCatId="process" qsTypeId="urn:microsoft.com/office/officeart/2005/8/quickstyle/simple5" qsCatId="simple" csTypeId="urn:microsoft.com/office/officeart/2005/8/colors/colorful2" csCatId="colorful" phldr="1"/>
      <dgm:spPr/>
      <dgm:t>
        <a:bodyPr/>
        <a:lstStyle/>
        <a:p>
          <a:endParaRPr lang="en-US"/>
        </a:p>
      </dgm:t>
    </dgm:pt>
    <dgm:pt modelId="{5D6F0FCF-5CB9-481D-A3F3-267F45B4D326}">
      <dgm:prSet/>
      <dgm:spPr/>
      <dgm:t>
        <a:bodyPr/>
        <a:lstStyle/>
        <a:p>
          <a:r>
            <a:rPr lang="en-US"/>
            <a:t>Describe</a:t>
          </a:r>
        </a:p>
      </dgm:t>
    </dgm:pt>
    <dgm:pt modelId="{E1E453F6-C352-4832-86F5-E68B6D8EA91B}" type="parTrans" cxnId="{A7403CE3-8F68-40BC-80BB-F42D3A61D092}">
      <dgm:prSet/>
      <dgm:spPr/>
      <dgm:t>
        <a:bodyPr/>
        <a:lstStyle/>
        <a:p>
          <a:endParaRPr lang="en-US"/>
        </a:p>
      </dgm:t>
    </dgm:pt>
    <dgm:pt modelId="{05F04D90-6B2D-4909-9432-EC247B11B8CA}" type="sibTrans" cxnId="{A7403CE3-8F68-40BC-80BB-F42D3A61D092}">
      <dgm:prSet/>
      <dgm:spPr/>
      <dgm:t>
        <a:bodyPr/>
        <a:lstStyle/>
        <a:p>
          <a:endParaRPr lang="en-US"/>
        </a:p>
      </dgm:t>
    </dgm:pt>
    <dgm:pt modelId="{EF08E924-4C55-49E5-8EF5-7AE0F1306DA0}">
      <dgm:prSet/>
      <dgm:spPr/>
      <dgm:t>
        <a:bodyPr/>
        <a:lstStyle/>
        <a:p>
          <a:r>
            <a:rPr lang="en-US"/>
            <a:t>Describe the cohort in relation to cannabis and opioid use.</a:t>
          </a:r>
        </a:p>
      </dgm:t>
    </dgm:pt>
    <dgm:pt modelId="{487FD1B1-53A0-4898-804C-7E90EF48C747}" type="parTrans" cxnId="{58A912E4-0BDE-401C-8A6B-72024F87AEDC}">
      <dgm:prSet/>
      <dgm:spPr/>
      <dgm:t>
        <a:bodyPr/>
        <a:lstStyle/>
        <a:p>
          <a:endParaRPr lang="en-US"/>
        </a:p>
      </dgm:t>
    </dgm:pt>
    <dgm:pt modelId="{49686BFD-6F9E-4ACD-A8B6-94A88BBB069A}" type="sibTrans" cxnId="{58A912E4-0BDE-401C-8A6B-72024F87AEDC}">
      <dgm:prSet/>
      <dgm:spPr/>
      <dgm:t>
        <a:bodyPr/>
        <a:lstStyle/>
        <a:p>
          <a:endParaRPr lang="en-US"/>
        </a:p>
      </dgm:t>
    </dgm:pt>
    <dgm:pt modelId="{E9F293B7-C6B9-456D-8A93-7B14B06D7A14}">
      <dgm:prSet/>
      <dgm:spPr/>
      <dgm:t>
        <a:bodyPr/>
        <a:lstStyle/>
        <a:p>
          <a:r>
            <a:rPr lang="en-US"/>
            <a:t>Evaluate</a:t>
          </a:r>
        </a:p>
      </dgm:t>
    </dgm:pt>
    <dgm:pt modelId="{F1A751F1-8A1F-4049-89B9-D06ADBF59B0F}" type="parTrans" cxnId="{4813589E-756E-4E9A-B558-B7808AB7AB42}">
      <dgm:prSet/>
      <dgm:spPr/>
      <dgm:t>
        <a:bodyPr/>
        <a:lstStyle/>
        <a:p>
          <a:endParaRPr lang="en-US"/>
        </a:p>
      </dgm:t>
    </dgm:pt>
    <dgm:pt modelId="{05F3E470-6E65-4C97-B6E2-3D0EAD13E2E4}" type="sibTrans" cxnId="{4813589E-756E-4E9A-B558-B7808AB7AB42}">
      <dgm:prSet/>
      <dgm:spPr/>
      <dgm:t>
        <a:bodyPr/>
        <a:lstStyle/>
        <a:p>
          <a:endParaRPr lang="en-US"/>
        </a:p>
      </dgm:t>
    </dgm:pt>
    <dgm:pt modelId="{D5EF18EB-A07C-4CA8-AC9C-3F939E853D6F}">
      <dgm:prSet/>
      <dgm:spPr/>
      <dgm:t>
        <a:bodyPr/>
        <a:lstStyle/>
        <a:p>
          <a:r>
            <a:rPr lang="en-US"/>
            <a:t>Evaluate the impact of cannabis and / or opioid use on healthcare utilization.</a:t>
          </a:r>
        </a:p>
      </dgm:t>
    </dgm:pt>
    <dgm:pt modelId="{8DD20B25-FF98-40D9-849E-A80B2F9C98A1}" type="parTrans" cxnId="{79EC5FE8-3788-4B7F-BAA3-F3D6C681BF07}">
      <dgm:prSet/>
      <dgm:spPr/>
      <dgm:t>
        <a:bodyPr/>
        <a:lstStyle/>
        <a:p>
          <a:endParaRPr lang="en-US"/>
        </a:p>
      </dgm:t>
    </dgm:pt>
    <dgm:pt modelId="{488BEB8E-973E-4396-AB83-22B8601CBFBB}" type="sibTrans" cxnId="{79EC5FE8-3788-4B7F-BAA3-F3D6C681BF07}">
      <dgm:prSet/>
      <dgm:spPr/>
      <dgm:t>
        <a:bodyPr/>
        <a:lstStyle/>
        <a:p>
          <a:endParaRPr lang="en-US"/>
        </a:p>
      </dgm:t>
    </dgm:pt>
    <dgm:pt modelId="{80201076-B4CB-418A-9E94-1C9EFAA9A582}">
      <dgm:prSet/>
      <dgm:spPr/>
      <dgm:t>
        <a:bodyPr/>
        <a:lstStyle/>
        <a:p>
          <a:r>
            <a:rPr lang="en-US" dirty="0"/>
            <a:t>Measure</a:t>
          </a:r>
        </a:p>
      </dgm:t>
    </dgm:pt>
    <dgm:pt modelId="{E362FE32-61D5-444F-BC1C-7DE148D0B907}" type="parTrans" cxnId="{8F72F806-FB72-492D-9FB7-6B5976600237}">
      <dgm:prSet/>
      <dgm:spPr/>
      <dgm:t>
        <a:bodyPr/>
        <a:lstStyle/>
        <a:p>
          <a:endParaRPr lang="en-US"/>
        </a:p>
      </dgm:t>
    </dgm:pt>
    <dgm:pt modelId="{99C63B44-5F2A-4C71-B180-04EF42B422AF}" type="sibTrans" cxnId="{8F72F806-FB72-492D-9FB7-6B5976600237}">
      <dgm:prSet/>
      <dgm:spPr/>
      <dgm:t>
        <a:bodyPr/>
        <a:lstStyle/>
        <a:p>
          <a:endParaRPr lang="en-US"/>
        </a:p>
      </dgm:t>
    </dgm:pt>
    <dgm:pt modelId="{9F4D6021-699B-452B-9120-E1DD0B4B03E4}">
      <dgm:prSet/>
      <dgm:spPr/>
      <dgm:t>
        <a:bodyPr/>
        <a:lstStyle/>
        <a:p>
          <a:r>
            <a:rPr lang="en-US" dirty="0"/>
            <a:t>Measure if opioid use by morphine equivalence differs between cannabis-using and non-cannabis-using groups.</a:t>
          </a:r>
        </a:p>
      </dgm:t>
    </dgm:pt>
    <dgm:pt modelId="{B2156219-5DC2-404A-B382-957660A2696B}" type="parTrans" cxnId="{0D4FBAE4-797A-4427-99A0-90C4247A5841}">
      <dgm:prSet/>
      <dgm:spPr/>
      <dgm:t>
        <a:bodyPr/>
        <a:lstStyle/>
        <a:p>
          <a:endParaRPr lang="en-US"/>
        </a:p>
      </dgm:t>
    </dgm:pt>
    <dgm:pt modelId="{0ABE48FC-FE0D-4B11-8DD9-B5177F291119}" type="sibTrans" cxnId="{0D4FBAE4-797A-4427-99A0-90C4247A5841}">
      <dgm:prSet/>
      <dgm:spPr/>
      <dgm:t>
        <a:bodyPr/>
        <a:lstStyle/>
        <a:p>
          <a:endParaRPr lang="en-US"/>
        </a:p>
      </dgm:t>
    </dgm:pt>
    <dgm:pt modelId="{2E59A6AA-F2E8-4CB4-B84F-FCD25B1D0F8E}">
      <dgm:prSet/>
      <dgm:spPr/>
      <dgm:t>
        <a:bodyPr/>
        <a:lstStyle/>
        <a:p>
          <a:r>
            <a:rPr lang="en-US"/>
            <a:t>Explore</a:t>
          </a:r>
        </a:p>
      </dgm:t>
    </dgm:pt>
    <dgm:pt modelId="{A0CA9797-1220-4EFC-8582-EFB7E356E65C}" type="parTrans" cxnId="{B0F72F77-FC28-4132-A5B3-A2DE0824058D}">
      <dgm:prSet/>
      <dgm:spPr/>
      <dgm:t>
        <a:bodyPr/>
        <a:lstStyle/>
        <a:p>
          <a:endParaRPr lang="en-US"/>
        </a:p>
      </dgm:t>
    </dgm:pt>
    <dgm:pt modelId="{B240D47C-3B32-4F83-A216-00E99131C728}" type="sibTrans" cxnId="{B0F72F77-FC28-4132-A5B3-A2DE0824058D}">
      <dgm:prSet/>
      <dgm:spPr/>
      <dgm:t>
        <a:bodyPr/>
        <a:lstStyle/>
        <a:p>
          <a:endParaRPr lang="en-US"/>
        </a:p>
      </dgm:t>
    </dgm:pt>
    <dgm:pt modelId="{CD2A7B6C-E821-4F10-8248-0A2DF86AC662}">
      <dgm:prSet/>
      <dgm:spPr/>
      <dgm:t>
        <a:bodyPr/>
        <a:lstStyle/>
        <a:p>
          <a:r>
            <a:rPr lang="en-US"/>
            <a:t>Explore coalescence as a clinical parameter.</a:t>
          </a:r>
        </a:p>
      </dgm:t>
    </dgm:pt>
    <dgm:pt modelId="{450F7F3E-8D2C-4FC3-92DC-D2EA706E11AE}" type="parTrans" cxnId="{E9F105E1-3F52-413D-8260-7E94CF4B82AE}">
      <dgm:prSet/>
      <dgm:spPr/>
      <dgm:t>
        <a:bodyPr/>
        <a:lstStyle/>
        <a:p>
          <a:endParaRPr lang="en-US"/>
        </a:p>
      </dgm:t>
    </dgm:pt>
    <dgm:pt modelId="{D3D3CB97-45CE-4FD2-AF44-822C2D378A32}" type="sibTrans" cxnId="{E9F105E1-3F52-413D-8260-7E94CF4B82AE}">
      <dgm:prSet/>
      <dgm:spPr/>
      <dgm:t>
        <a:bodyPr/>
        <a:lstStyle/>
        <a:p>
          <a:endParaRPr lang="en-US"/>
        </a:p>
      </dgm:t>
    </dgm:pt>
    <dgm:pt modelId="{4E192924-412E-F444-8FE7-FF9F62C6E3D2}" type="pres">
      <dgm:prSet presAssocID="{FC1E34A0-4F85-4164-8973-553E940A43D0}" presName="Name0" presStyleCnt="0">
        <dgm:presLayoutVars>
          <dgm:dir/>
          <dgm:animLvl val="lvl"/>
          <dgm:resizeHandles val="exact"/>
        </dgm:presLayoutVars>
      </dgm:prSet>
      <dgm:spPr/>
    </dgm:pt>
    <dgm:pt modelId="{72E1A5CA-2113-DA4E-8722-9F3C736E7AAD}" type="pres">
      <dgm:prSet presAssocID="{2E59A6AA-F2E8-4CB4-B84F-FCD25B1D0F8E}" presName="boxAndChildren" presStyleCnt="0"/>
      <dgm:spPr/>
    </dgm:pt>
    <dgm:pt modelId="{653A5599-F411-3D41-8CE9-470164EDBC5A}" type="pres">
      <dgm:prSet presAssocID="{2E59A6AA-F2E8-4CB4-B84F-FCD25B1D0F8E}" presName="parentTextBox" presStyleLbl="alignNode1" presStyleIdx="0" presStyleCnt="4"/>
      <dgm:spPr/>
    </dgm:pt>
    <dgm:pt modelId="{BE555CEE-D8A7-F348-90C2-0E106063C1BF}" type="pres">
      <dgm:prSet presAssocID="{2E59A6AA-F2E8-4CB4-B84F-FCD25B1D0F8E}" presName="descendantBox" presStyleLbl="bgAccFollowNode1" presStyleIdx="0" presStyleCnt="4"/>
      <dgm:spPr/>
    </dgm:pt>
    <dgm:pt modelId="{EB6D0FBF-ED99-E149-A783-431261B3FD9C}" type="pres">
      <dgm:prSet presAssocID="{99C63B44-5F2A-4C71-B180-04EF42B422AF}" presName="sp" presStyleCnt="0"/>
      <dgm:spPr/>
    </dgm:pt>
    <dgm:pt modelId="{EBF5425A-DEDB-434E-BF74-65A0320348BF}" type="pres">
      <dgm:prSet presAssocID="{80201076-B4CB-418A-9E94-1C9EFAA9A582}" presName="arrowAndChildren" presStyleCnt="0"/>
      <dgm:spPr/>
    </dgm:pt>
    <dgm:pt modelId="{6E571865-AAF7-A74C-8526-BA2281039EB9}" type="pres">
      <dgm:prSet presAssocID="{80201076-B4CB-418A-9E94-1C9EFAA9A582}" presName="parentTextArrow" presStyleLbl="node1" presStyleIdx="0" presStyleCnt="0"/>
      <dgm:spPr/>
    </dgm:pt>
    <dgm:pt modelId="{5D587AC6-6E3D-CE4C-91E9-A69E322A38F6}" type="pres">
      <dgm:prSet presAssocID="{80201076-B4CB-418A-9E94-1C9EFAA9A582}" presName="arrow" presStyleLbl="alignNode1" presStyleIdx="1" presStyleCnt="4"/>
      <dgm:spPr/>
    </dgm:pt>
    <dgm:pt modelId="{902A0EFB-DC2B-B74E-B498-638B536DE2F5}" type="pres">
      <dgm:prSet presAssocID="{80201076-B4CB-418A-9E94-1C9EFAA9A582}" presName="descendantArrow" presStyleLbl="bgAccFollowNode1" presStyleIdx="1" presStyleCnt="4"/>
      <dgm:spPr/>
    </dgm:pt>
    <dgm:pt modelId="{A7660538-9D28-144D-BCF4-5C03A01E2739}" type="pres">
      <dgm:prSet presAssocID="{05F3E470-6E65-4C97-B6E2-3D0EAD13E2E4}" presName="sp" presStyleCnt="0"/>
      <dgm:spPr/>
    </dgm:pt>
    <dgm:pt modelId="{C54D839C-AF94-DB44-A084-747B02EA69D8}" type="pres">
      <dgm:prSet presAssocID="{E9F293B7-C6B9-456D-8A93-7B14B06D7A14}" presName="arrowAndChildren" presStyleCnt="0"/>
      <dgm:spPr/>
    </dgm:pt>
    <dgm:pt modelId="{72030DA0-6B66-7D4B-8242-575EE51A3EC4}" type="pres">
      <dgm:prSet presAssocID="{E9F293B7-C6B9-456D-8A93-7B14B06D7A14}" presName="parentTextArrow" presStyleLbl="node1" presStyleIdx="0" presStyleCnt="0"/>
      <dgm:spPr/>
    </dgm:pt>
    <dgm:pt modelId="{F3136903-6DD8-844E-ACED-38C70F012A49}" type="pres">
      <dgm:prSet presAssocID="{E9F293B7-C6B9-456D-8A93-7B14B06D7A14}" presName="arrow" presStyleLbl="alignNode1" presStyleIdx="2" presStyleCnt="4"/>
      <dgm:spPr/>
    </dgm:pt>
    <dgm:pt modelId="{A6884C1D-CCB7-0E4B-9343-742E4BFA1BDC}" type="pres">
      <dgm:prSet presAssocID="{E9F293B7-C6B9-456D-8A93-7B14B06D7A14}" presName="descendantArrow" presStyleLbl="bgAccFollowNode1" presStyleIdx="2" presStyleCnt="4"/>
      <dgm:spPr/>
    </dgm:pt>
    <dgm:pt modelId="{A87F197E-85FF-9D4E-9D7A-09D5226CD2C8}" type="pres">
      <dgm:prSet presAssocID="{05F04D90-6B2D-4909-9432-EC247B11B8CA}" presName="sp" presStyleCnt="0"/>
      <dgm:spPr/>
    </dgm:pt>
    <dgm:pt modelId="{4C734C06-A4D6-A549-A1A2-0BF351546C47}" type="pres">
      <dgm:prSet presAssocID="{5D6F0FCF-5CB9-481D-A3F3-267F45B4D326}" presName="arrowAndChildren" presStyleCnt="0"/>
      <dgm:spPr/>
    </dgm:pt>
    <dgm:pt modelId="{DA81A37D-2FE1-CD44-BAFF-9139358CC719}" type="pres">
      <dgm:prSet presAssocID="{5D6F0FCF-5CB9-481D-A3F3-267F45B4D326}" presName="parentTextArrow" presStyleLbl="node1" presStyleIdx="0" presStyleCnt="0"/>
      <dgm:spPr/>
    </dgm:pt>
    <dgm:pt modelId="{03EB1BA1-D6EB-244E-BDC7-1A81E422336F}" type="pres">
      <dgm:prSet presAssocID="{5D6F0FCF-5CB9-481D-A3F3-267F45B4D326}" presName="arrow" presStyleLbl="alignNode1" presStyleIdx="3" presStyleCnt="4"/>
      <dgm:spPr/>
    </dgm:pt>
    <dgm:pt modelId="{A6205904-3A67-EA41-9125-53D28491FDFE}" type="pres">
      <dgm:prSet presAssocID="{5D6F0FCF-5CB9-481D-A3F3-267F45B4D326}" presName="descendantArrow" presStyleLbl="bgAccFollowNode1" presStyleIdx="3" presStyleCnt="4"/>
      <dgm:spPr/>
    </dgm:pt>
  </dgm:ptLst>
  <dgm:cxnLst>
    <dgm:cxn modelId="{F7DE1400-7FB5-7B4C-BA31-F2A055ECDEE2}" type="presOf" srcId="{D5EF18EB-A07C-4CA8-AC9C-3F939E853D6F}" destId="{A6884C1D-CCB7-0E4B-9343-742E4BFA1BDC}" srcOrd="0" destOrd="0" presId="urn:microsoft.com/office/officeart/2016/7/layout/VerticalDownArrowProcess"/>
    <dgm:cxn modelId="{8F72F806-FB72-492D-9FB7-6B5976600237}" srcId="{FC1E34A0-4F85-4164-8973-553E940A43D0}" destId="{80201076-B4CB-418A-9E94-1C9EFAA9A582}" srcOrd="2" destOrd="0" parTransId="{E362FE32-61D5-444F-BC1C-7DE148D0B907}" sibTransId="{99C63B44-5F2A-4C71-B180-04EF42B422AF}"/>
    <dgm:cxn modelId="{B5D22037-68EF-C849-8295-1E1CDE62A08C}" type="presOf" srcId="{EF08E924-4C55-49E5-8EF5-7AE0F1306DA0}" destId="{A6205904-3A67-EA41-9125-53D28491FDFE}" srcOrd="0" destOrd="0" presId="urn:microsoft.com/office/officeart/2016/7/layout/VerticalDownArrowProcess"/>
    <dgm:cxn modelId="{8465F440-E055-C84E-B10C-0E180317CD78}" type="presOf" srcId="{5D6F0FCF-5CB9-481D-A3F3-267F45B4D326}" destId="{03EB1BA1-D6EB-244E-BDC7-1A81E422336F}" srcOrd="1" destOrd="0" presId="urn:microsoft.com/office/officeart/2016/7/layout/VerticalDownArrowProcess"/>
    <dgm:cxn modelId="{A18A5B48-18AD-D84B-B658-738A5B65E816}" type="presOf" srcId="{9F4D6021-699B-452B-9120-E1DD0B4B03E4}" destId="{902A0EFB-DC2B-B74E-B498-638B536DE2F5}" srcOrd="0" destOrd="0" presId="urn:microsoft.com/office/officeart/2016/7/layout/VerticalDownArrowProcess"/>
    <dgm:cxn modelId="{F86DCD69-9DE2-4746-AC40-D1038984CF2E}" type="presOf" srcId="{5D6F0FCF-5CB9-481D-A3F3-267F45B4D326}" destId="{DA81A37D-2FE1-CD44-BAFF-9139358CC719}" srcOrd="0" destOrd="0" presId="urn:microsoft.com/office/officeart/2016/7/layout/VerticalDownArrowProcess"/>
    <dgm:cxn modelId="{2DFA526F-957C-2046-8332-4538727E3E2B}" type="presOf" srcId="{FC1E34A0-4F85-4164-8973-553E940A43D0}" destId="{4E192924-412E-F444-8FE7-FF9F62C6E3D2}" srcOrd="0" destOrd="0" presId="urn:microsoft.com/office/officeart/2016/7/layout/VerticalDownArrowProcess"/>
    <dgm:cxn modelId="{B0F72F77-FC28-4132-A5B3-A2DE0824058D}" srcId="{FC1E34A0-4F85-4164-8973-553E940A43D0}" destId="{2E59A6AA-F2E8-4CB4-B84F-FCD25B1D0F8E}" srcOrd="3" destOrd="0" parTransId="{A0CA9797-1220-4EFC-8582-EFB7E356E65C}" sibTransId="{B240D47C-3B32-4F83-A216-00E99131C728}"/>
    <dgm:cxn modelId="{0171468D-26A0-B342-B5C1-02729C532F68}" type="presOf" srcId="{E9F293B7-C6B9-456D-8A93-7B14B06D7A14}" destId="{72030DA0-6B66-7D4B-8242-575EE51A3EC4}" srcOrd="0" destOrd="0" presId="urn:microsoft.com/office/officeart/2016/7/layout/VerticalDownArrowProcess"/>
    <dgm:cxn modelId="{05A1058E-70DA-B748-9D66-47BEFB729BC8}" type="presOf" srcId="{80201076-B4CB-418A-9E94-1C9EFAA9A582}" destId="{5D587AC6-6E3D-CE4C-91E9-A69E322A38F6}" srcOrd="1" destOrd="0" presId="urn:microsoft.com/office/officeart/2016/7/layout/VerticalDownArrowProcess"/>
    <dgm:cxn modelId="{27B5319B-429C-5E44-86FA-E7C6647E0BEF}" type="presOf" srcId="{E9F293B7-C6B9-456D-8A93-7B14B06D7A14}" destId="{F3136903-6DD8-844E-ACED-38C70F012A49}" srcOrd="1" destOrd="0" presId="urn:microsoft.com/office/officeart/2016/7/layout/VerticalDownArrowProcess"/>
    <dgm:cxn modelId="{4813589E-756E-4E9A-B558-B7808AB7AB42}" srcId="{FC1E34A0-4F85-4164-8973-553E940A43D0}" destId="{E9F293B7-C6B9-456D-8A93-7B14B06D7A14}" srcOrd="1" destOrd="0" parTransId="{F1A751F1-8A1F-4049-89B9-D06ADBF59B0F}" sibTransId="{05F3E470-6E65-4C97-B6E2-3D0EAD13E2E4}"/>
    <dgm:cxn modelId="{4C9BFAC8-1659-0849-8BE0-67BC691E6D6C}" type="presOf" srcId="{2E59A6AA-F2E8-4CB4-B84F-FCD25B1D0F8E}" destId="{653A5599-F411-3D41-8CE9-470164EDBC5A}" srcOrd="0" destOrd="0" presId="urn:microsoft.com/office/officeart/2016/7/layout/VerticalDownArrowProcess"/>
    <dgm:cxn modelId="{0C382BD2-76B6-5241-82B1-B8A6BC9FAC12}" type="presOf" srcId="{80201076-B4CB-418A-9E94-1C9EFAA9A582}" destId="{6E571865-AAF7-A74C-8526-BA2281039EB9}" srcOrd="0" destOrd="0" presId="urn:microsoft.com/office/officeart/2016/7/layout/VerticalDownArrowProcess"/>
    <dgm:cxn modelId="{9EE2F7DC-4A2A-BA48-89C8-DCD0D0798FFE}" type="presOf" srcId="{CD2A7B6C-E821-4F10-8248-0A2DF86AC662}" destId="{BE555CEE-D8A7-F348-90C2-0E106063C1BF}" srcOrd="0" destOrd="0" presId="urn:microsoft.com/office/officeart/2016/7/layout/VerticalDownArrowProcess"/>
    <dgm:cxn modelId="{E9F105E1-3F52-413D-8260-7E94CF4B82AE}" srcId="{2E59A6AA-F2E8-4CB4-B84F-FCD25B1D0F8E}" destId="{CD2A7B6C-E821-4F10-8248-0A2DF86AC662}" srcOrd="0" destOrd="0" parTransId="{450F7F3E-8D2C-4FC3-92DC-D2EA706E11AE}" sibTransId="{D3D3CB97-45CE-4FD2-AF44-822C2D378A32}"/>
    <dgm:cxn modelId="{A7403CE3-8F68-40BC-80BB-F42D3A61D092}" srcId="{FC1E34A0-4F85-4164-8973-553E940A43D0}" destId="{5D6F0FCF-5CB9-481D-A3F3-267F45B4D326}" srcOrd="0" destOrd="0" parTransId="{E1E453F6-C352-4832-86F5-E68B6D8EA91B}" sibTransId="{05F04D90-6B2D-4909-9432-EC247B11B8CA}"/>
    <dgm:cxn modelId="{58A912E4-0BDE-401C-8A6B-72024F87AEDC}" srcId="{5D6F0FCF-5CB9-481D-A3F3-267F45B4D326}" destId="{EF08E924-4C55-49E5-8EF5-7AE0F1306DA0}" srcOrd="0" destOrd="0" parTransId="{487FD1B1-53A0-4898-804C-7E90EF48C747}" sibTransId="{49686BFD-6F9E-4ACD-A8B6-94A88BBB069A}"/>
    <dgm:cxn modelId="{0D4FBAE4-797A-4427-99A0-90C4247A5841}" srcId="{80201076-B4CB-418A-9E94-1C9EFAA9A582}" destId="{9F4D6021-699B-452B-9120-E1DD0B4B03E4}" srcOrd="0" destOrd="0" parTransId="{B2156219-5DC2-404A-B382-957660A2696B}" sibTransId="{0ABE48FC-FE0D-4B11-8DD9-B5177F291119}"/>
    <dgm:cxn modelId="{79EC5FE8-3788-4B7F-BAA3-F3D6C681BF07}" srcId="{E9F293B7-C6B9-456D-8A93-7B14B06D7A14}" destId="{D5EF18EB-A07C-4CA8-AC9C-3F939E853D6F}" srcOrd="0" destOrd="0" parTransId="{8DD20B25-FF98-40D9-849E-A80B2F9C98A1}" sibTransId="{488BEB8E-973E-4396-AB83-22B8601CBFBB}"/>
    <dgm:cxn modelId="{A14C8344-2D3F-8744-967B-2A605688D6DD}" type="presParOf" srcId="{4E192924-412E-F444-8FE7-FF9F62C6E3D2}" destId="{72E1A5CA-2113-DA4E-8722-9F3C736E7AAD}" srcOrd="0" destOrd="0" presId="urn:microsoft.com/office/officeart/2016/7/layout/VerticalDownArrowProcess"/>
    <dgm:cxn modelId="{4F778057-757A-D54A-B1DF-3863D2EF2943}" type="presParOf" srcId="{72E1A5CA-2113-DA4E-8722-9F3C736E7AAD}" destId="{653A5599-F411-3D41-8CE9-470164EDBC5A}" srcOrd="0" destOrd="0" presId="urn:microsoft.com/office/officeart/2016/7/layout/VerticalDownArrowProcess"/>
    <dgm:cxn modelId="{D9F6C306-93B5-284B-B4C8-34706D4DD5E8}" type="presParOf" srcId="{72E1A5CA-2113-DA4E-8722-9F3C736E7AAD}" destId="{BE555CEE-D8A7-F348-90C2-0E106063C1BF}" srcOrd="1" destOrd="0" presId="urn:microsoft.com/office/officeart/2016/7/layout/VerticalDownArrowProcess"/>
    <dgm:cxn modelId="{B9817E12-159D-8C47-AE5D-DB2862BC7595}" type="presParOf" srcId="{4E192924-412E-F444-8FE7-FF9F62C6E3D2}" destId="{EB6D0FBF-ED99-E149-A783-431261B3FD9C}" srcOrd="1" destOrd="0" presId="urn:microsoft.com/office/officeart/2016/7/layout/VerticalDownArrowProcess"/>
    <dgm:cxn modelId="{843D7720-5DAD-1B45-A327-696BA3FE536D}" type="presParOf" srcId="{4E192924-412E-F444-8FE7-FF9F62C6E3D2}" destId="{EBF5425A-DEDB-434E-BF74-65A0320348BF}" srcOrd="2" destOrd="0" presId="urn:microsoft.com/office/officeart/2016/7/layout/VerticalDownArrowProcess"/>
    <dgm:cxn modelId="{DF321445-F419-F941-9F8B-CE7E39E3F11B}" type="presParOf" srcId="{EBF5425A-DEDB-434E-BF74-65A0320348BF}" destId="{6E571865-AAF7-A74C-8526-BA2281039EB9}" srcOrd="0" destOrd="0" presId="urn:microsoft.com/office/officeart/2016/7/layout/VerticalDownArrowProcess"/>
    <dgm:cxn modelId="{BABEDBC9-B678-BB4B-91AB-117FFC4417E8}" type="presParOf" srcId="{EBF5425A-DEDB-434E-BF74-65A0320348BF}" destId="{5D587AC6-6E3D-CE4C-91E9-A69E322A38F6}" srcOrd="1" destOrd="0" presId="urn:microsoft.com/office/officeart/2016/7/layout/VerticalDownArrowProcess"/>
    <dgm:cxn modelId="{CFE73166-FD6F-9740-916F-8967075336F4}" type="presParOf" srcId="{EBF5425A-DEDB-434E-BF74-65A0320348BF}" destId="{902A0EFB-DC2B-B74E-B498-638B536DE2F5}" srcOrd="2" destOrd="0" presId="urn:microsoft.com/office/officeart/2016/7/layout/VerticalDownArrowProcess"/>
    <dgm:cxn modelId="{158877AD-63B5-314B-9EE8-B2AF06CBB9BC}" type="presParOf" srcId="{4E192924-412E-F444-8FE7-FF9F62C6E3D2}" destId="{A7660538-9D28-144D-BCF4-5C03A01E2739}" srcOrd="3" destOrd="0" presId="urn:microsoft.com/office/officeart/2016/7/layout/VerticalDownArrowProcess"/>
    <dgm:cxn modelId="{A895D3EC-8338-D641-B48C-31551B6AE503}" type="presParOf" srcId="{4E192924-412E-F444-8FE7-FF9F62C6E3D2}" destId="{C54D839C-AF94-DB44-A084-747B02EA69D8}" srcOrd="4" destOrd="0" presId="urn:microsoft.com/office/officeart/2016/7/layout/VerticalDownArrowProcess"/>
    <dgm:cxn modelId="{9D25D6A0-440C-9049-9D06-466C036C0980}" type="presParOf" srcId="{C54D839C-AF94-DB44-A084-747B02EA69D8}" destId="{72030DA0-6B66-7D4B-8242-575EE51A3EC4}" srcOrd="0" destOrd="0" presId="urn:microsoft.com/office/officeart/2016/7/layout/VerticalDownArrowProcess"/>
    <dgm:cxn modelId="{F7C13E4D-F81A-664F-8511-8DB054F99044}" type="presParOf" srcId="{C54D839C-AF94-DB44-A084-747B02EA69D8}" destId="{F3136903-6DD8-844E-ACED-38C70F012A49}" srcOrd="1" destOrd="0" presId="urn:microsoft.com/office/officeart/2016/7/layout/VerticalDownArrowProcess"/>
    <dgm:cxn modelId="{9626C819-46C5-2E4F-83B6-240D34D97CA2}" type="presParOf" srcId="{C54D839C-AF94-DB44-A084-747B02EA69D8}" destId="{A6884C1D-CCB7-0E4B-9343-742E4BFA1BDC}" srcOrd="2" destOrd="0" presId="urn:microsoft.com/office/officeart/2016/7/layout/VerticalDownArrowProcess"/>
    <dgm:cxn modelId="{78C61A8F-3D36-7945-B20C-72114B59DEBE}" type="presParOf" srcId="{4E192924-412E-F444-8FE7-FF9F62C6E3D2}" destId="{A87F197E-85FF-9D4E-9D7A-09D5226CD2C8}" srcOrd="5" destOrd="0" presId="urn:microsoft.com/office/officeart/2016/7/layout/VerticalDownArrowProcess"/>
    <dgm:cxn modelId="{1877178B-5A5E-7044-970E-0539F340E550}" type="presParOf" srcId="{4E192924-412E-F444-8FE7-FF9F62C6E3D2}" destId="{4C734C06-A4D6-A549-A1A2-0BF351546C47}" srcOrd="6" destOrd="0" presId="urn:microsoft.com/office/officeart/2016/7/layout/VerticalDownArrowProcess"/>
    <dgm:cxn modelId="{1F98E1F5-9E9D-A74E-AA65-5DAEAF9ED0D2}" type="presParOf" srcId="{4C734C06-A4D6-A549-A1A2-0BF351546C47}" destId="{DA81A37D-2FE1-CD44-BAFF-9139358CC719}" srcOrd="0" destOrd="0" presId="urn:microsoft.com/office/officeart/2016/7/layout/VerticalDownArrowProcess"/>
    <dgm:cxn modelId="{8CE2A910-5822-2F42-BC51-E7C6C09B1C84}" type="presParOf" srcId="{4C734C06-A4D6-A549-A1A2-0BF351546C47}" destId="{03EB1BA1-D6EB-244E-BDC7-1A81E422336F}" srcOrd="1" destOrd="0" presId="urn:microsoft.com/office/officeart/2016/7/layout/VerticalDownArrowProcess"/>
    <dgm:cxn modelId="{C45EB54E-3F2D-9C40-844D-E6E7B3CE04DC}" type="presParOf" srcId="{4C734C06-A4D6-A549-A1A2-0BF351546C47}" destId="{A6205904-3A67-EA41-9125-53D28491FDFE}" srcOrd="2" destOrd="0" presId="urn:microsoft.com/office/officeart/2016/7/layout/VerticalDown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E60E39-CBBA-1B47-B1A7-2767CE95B2C4}">
      <dsp:nvSpPr>
        <dsp:cNvPr id="0" name=""/>
        <dsp:cNvSpPr/>
      </dsp:nvSpPr>
      <dsp:spPr>
        <a:xfrm>
          <a:off x="525779" y="2492177"/>
          <a:ext cx="4206239" cy="5244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1843</a:t>
          </a:r>
        </a:p>
      </dsp:txBody>
      <dsp:txXfrm>
        <a:off x="525779" y="2492177"/>
        <a:ext cx="4206239" cy="524424"/>
      </dsp:txXfrm>
    </dsp:sp>
    <dsp:sp modelId="{A271E386-00B7-F047-8BF1-FABF873293A3}">
      <dsp:nvSpPr>
        <dsp:cNvPr id="0" name=""/>
        <dsp:cNvSpPr/>
      </dsp:nvSpPr>
      <dsp:spPr>
        <a:xfrm>
          <a:off x="0" y="2227644"/>
          <a:ext cx="10515600" cy="18563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3AE08B8-C511-954F-904C-3FB8CF700A26}">
      <dsp:nvSpPr>
        <dsp:cNvPr id="0" name=""/>
        <dsp:cNvSpPr/>
      </dsp:nvSpPr>
      <dsp:spPr>
        <a:xfrm>
          <a:off x="315467" y="467573"/>
          <a:ext cx="4626863" cy="97111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Dr. H. Dr. Gruère 1843 – Is this first published description?  </a:t>
          </a:r>
        </a:p>
        <a:p>
          <a:pPr marL="114300" lvl="1" indent="-114300" algn="l" defTabSz="533400">
            <a:lnSpc>
              <a:spcPct val="90000"/>
            </a:lnSpc>
            <a:spcBef>
              <a:spcPct val="0"/>
            </a:spcBef>
            <a:spcAft>
              <a:spcPct val="15000"/>
            </a:spcAft>
            <a:buChar char="•"/>
          </a:pPr>
          <a:r>
            <a:rPr lang="en-US" sz="1200" kern="1200"/>
            <a:t>Maybe, but identifying a new syndrome was missed … </a:t>
          </a:r>
        </a:p>
      </dsp:txBody>
      <dsp:txXfrm>
        <a:off x="315467" y="467573"/>
        <a:ext cx="4626863" cy="971113"/>
      </dsp:txXfrm>
    </dsp:sp>
    <dsp:sp modelId="{9DD52C54-BA58-EC4A-BA4C-A7BAAC3BAD36}">
      <dsp:nvSpPr>
        <dsp:cNvPr id="0" name=""/>
        <dsp:cNvSpPr/>
      </dsp:nvSpPr>
      <dsp:spPr>
        <a:xfrm>
          <a:off x="2628899" y="1438687"/>
          <a:ext cx="0" cy="788957"/>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FEBD8C30-0CB1-1141-8F94-D95B3CFF0A06}">
      <dsp:nvSpPr>
        <dsp:cNvPr id="0" name=""/>
        <dsp:cNvSpPr/>
      </dsp:nvSpPr>
      <dsp:spPr>
        <a:xfrm>
          <a:off x="3154680" y="1624324"/>
          <a:ext cx="4206239" cy="5244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kern="1200"/>
            <a:t>1861</a:t>
          </a:r>
        </a:p>
      </dsp:txBody>
      <dsp:txXfrm>
        <a:off x="3154680" y="1624324"/>
        <a:ext cx="4206239" cy="524424"/>
      </dsp:txXfrm>
    </dsp:sp>
    <dsp:sp modelId="{EDE44646-705D-D94E-ACD2-6B964D51B836}">
      <dsp:nvSpPr>
        <dsp:cNvPr id="0" name=""/>
        <dsp:cNvSpPr/>
      </dsp:nvSpPr>
      <dsp:spPr>
        <a:xfrm>
          <a:off x="2944367" y="3202238"/>
          <a:ext cx="4626863" cy="93065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H. Cl. Lombard, 1861 “a neurosis of digestion” </a:t>
          </a:r>
        </a:p>
        <a:p>
          <a:pPr marL="114300" lvl="1" indent="-114300" algn="l" defTabSz="533400">
            <a:lnSpc>
              <a:spcPct val="90000"/>
            </a:lnSpc>
            <a:spcBef>
              <a:spcPct val="0"/>
            </a:spcBef>
            <a:spcAft>
              <a:spcPct val="15000"/>
            </a:spcAft>
            <a:buChar char="•"/>
          </a:pPr>
          <a:r>
            <a:rPr lang="en-US" sz="1200" kern="1200"/>
            <a:t>Narrative case series. Describes a previously unrecognized syndrome</a:t>
          </a:r>
        </a:p>
      </dsp:txBody>
      <dsp:txXfrm>
        <a:off x="2944367" y="3202238"/>
        <a:ext cx="4626863" cy="930650"/>
      </dsp:txXfrm>
    </dsp:sp>
    <dsp:sp modelId="{1C98FDD7-9A8D-494F-8469-520ACE89AA93}">
      <dsp:nvSpPr>
        <dsp:cNvPr id="0" name=""/>
        <dsp:cNvSpPr/>
      </dsp:nvSpPr>
      <dsp:spPr>
        <a:xfrm>
          <a:off x="5257799" y="2413281"/>
          <a:ext cx="0" cy="788957"/>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3BBFD79C-6C10-704D-96D4-9C3ED9D2F540}">
      <dsp:nvSpPr>
        <dsp:cNvPr id="0" name=""/>
        <dsp:cNvSpPr/>
      </dsp:nvSpPr>
      <dsp:spPr>
        <a:xfrm>
          <a:off x="2570888" y="2262451"/>
          <a:ext cx="116023" cy="11602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F553537-136E-A946-AE02-32297778419C}">
      <dsp:nvSpPr>
        <dsp:cNvPr id="0" name=""/>
        <dsp:cNvSpPr/>
      </dsp:nvSpPr>
      <dsp:spPr>
        <a:xfrm>
          <a:off x="5199788" y="2262451"/>
          <a:ext cx="116023" cy="11602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A3AFFA3B-F669-A24F-AB00-AC5D0FE879D1}">
      <dsp:nvSpPr>
        <dsp:cNvPr id="0" name=""/>
        <dsp:cNvSpPr/>
      </dsp:nvSpPr>
      <dsp:spPr>
        <a:xfrm>
          <a:off x="5783580" y="2492177"/>
          <a:ext cx="4206239" cy="5244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1882</a:t>
          </a:r>
        </a:p>
      </dsp:txBody>
      <dsp:txXfrm>
        <a:off x="5783580" y="2492177"/>
        <a:ext cx="4206239" cy="524424"/>
      </dsp:txXfrm>
    </dsp:sp>
    <dsp:sp modelId="{77CB60CC-2217-2B43-8E67-EB84795F0AB0}">
      <dsp:nvSpPr>
        <dsp:cNvPr id="0" name=""/>
        <dsp:cNvSpPr/>
      </dsp:nvSpPr>
      <dsp:spPr>
        <a:xfrm>
          <a:off x="5573268" y="690120"/>
          <a:ext cx="4626863" cy="748566"/>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Dr. Samuel Gee,  1882 “fitful or recurrent vomiting”  </a:t>
          </a:r>
        </a:p>
        <a:p>
          <a:pPr marL="114300" lvl="1" indent="-114300" algn="l" defTabSz="533400">
            <a:lnSpc>
              <a:spcPct val="90000"/>
            </a:lnSpc>
            <a:spcBef>
              <a:spcPct val="0"/>
            </a:spcBef>
            <a:spcAft>
              <a:spcPct val="15000"/>
            </a:spcAft>
            <a:buChar char="•"/>
          </a:pPr>
          <a:r>
            <a:rPr lang="en-US" sz="1200" kern="1200"/>
            <a:t>9 children as a case series. Describes an unrecognized syndrome. </a:t>
          </a:r>
        </a:p>
      </dsp:txBody>
      <dsp:txXfrm>
        <a:off x="5573268" y="690120"/>
        <a:ext cx="4626863" cy="748566"/>
      </dsp:txXfrm>
    </dsp:sp>
    <dsp:sp modelId="{A02EAA77-47AC-7447-A460-45BF7507D6BC}">
      <dsp:nvSpPr>
        <dsp:cNvPr id="0" name=""/>
        <dsp:cNvSpPr/>
      </dsp:nvSpPr>
      <dsp:spPr>
        <a:xfrm>
          <a:off x="7886700" y="1438687"/>
          <a:ext cx="0" cy="788957"/>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283190D5-DCEC-454B-AAD0-9F49599E0A23}">
      <dsp:nvSpPr>
        <dsp:cNvPr id="0" name=""/>
        <dsp:cNvSpPr/>
      </dsp:nvSpPr>
      <dsp:spPr>
        <a:xfrm>
          <a:off x="7828688" y="2262451"/>
          <a:ext cx="116023" cy="11602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3A5599-F411-3D41-8CE9-470164EDBC5A}">
      <dsp:nvSpPr>
        <dsp:cNvPr id="0" name=""/>
        <dsp:cNvSpPr/>
      </dsp:nvSpPr>
      <dsp:spPr>
        <a:xfrm>
          <a:off x="0" y="3569039"/>
          <a:ext cx="2628900" cy="780818"/>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186967" tIns="192024" rIns="186967" bIns="192024" numCol="1" spcCol="1270" anchor="ctr" anchorCtr="0">
          <a:noAutofit/>
        </a:bodyPr>
        <a:lstStyle/>
        <a:p>
          <a:pPr marL="0" lvl="0" indent="0" algn="ctr" defTabSz="1200150">
            <a:lnSpc>
              <a:spcPct val="90000"/>
            </a:lnSpc>
            <a:spcBef>
              <a:spcPct val="0"/>
            </a:spcBef>
            <a:spcAft>
              <a:spcPct val="35000"/>
            </a:spcAft>
            <a:buNone/>
          </a:pPr>
          <a:r>
            <a:rPr lang="en-US" sz="2700" kern="1200"/>
            <a:t>Explore</a:t>
          </a:r>
        </a:p>
      </dsp:txBody>
      <dsp:txXfrm>
        <a:off x="0" y="3569039"/>
        <a:ext cx="2628900" cy="780818"/>
      </dsp:txXfrm>
    </dsp:sp>
    <dsp:sp modelId="{BE555CEE-D8A7-F348-90C2-0E106063C1BF}">
      <dsp:nvSpPr>
        <dsp:cNvPr id="0" name=""/>
        <dsp:cNvSpPr/>
      </dsp:nvSpPr>
      <dsp:spPr>
        <a:xfrm>
          <a:off x="2628900" y="3569039"/>
          <a:ext cx="7886700" cy="780818"/>
        </a:xfrm>
        <a:prstGeom prst="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59980" tIns="177800" rIns="159980" bIns="177800" numCol="1" spcCol="1270" anchor="ctr" anchorCtr="0">
          <a:noAutofit/>
        </a:bodyPr>
        <a:lstStyle/>
        <a:p>
          <a:pPr marL="0" lvl="0" indent="0" algn="l" defTabSz="622300">
            <a:lnSpc>
              <a:spcPct val="90000"/>
            </a:lnSpc>
            <a:spcBef>
              <a:spcPct val="0"/>
            </a:spcBef>
            <a:spcAft>
              <a:spcPct val="35000"/>
            </a:spcAft>
            <a:buNone/>
          </a:pPr>
          <a:r>
            <a:rPr lang="en-US" sz="1400" kern="1200"/>
            <a:t>Explore coalescence as a clinical parameter.</a:t>
          </a:r>
        </a:p>
      </dsp:txBody>
      <dsp:txXfrm>
        <a:off x="2628900" y="3569039"/>
        <a:ext cx="7886700" cy="780818"/>
      </dsp:txXfrm>
    </dsp:sp>
    <dsp:sp modelId="{5D587AC6-6E3D-CE4C-91E9-A69E322A38F6}">
      <dsp:nvSpPr>
        <dsp:cNvPr id="0" name=""/>
        <dsp:cNvSpPr/>
      </dsp:nvSpPr>
      <dsp:spPr>
        <a:xfrm rot="10800000">
          <a:off x="0" y="2379853"/>
          <a:ext cx="2628900" cy="1200899"/>
        </a:xfrm>
        <a:prstGeom prst="upArrowCallout">
          <a:avLst>
            <a:gd name="adj1" fmla="val 5000"/>
            <a:gd name="adj2" fmla="val 10000"/>
            <a:gd name="adj3" fmla="val 15000"/>
            <a:gd name="adj4" fmla="val 64977"/>
          </a:avLst>
        </a:prstGeom>
        <a:gradFill rotWithShape="0">
          <a:gsLst>
            <a:gs pos="0">
              <a:schemeClr val="accent2">
                <a:hueOff val="-485121"/>
                <a:satOff val="-27976"/>
                <a:lumOff val="2876"/>
                <a:alphaOff val="0"/>
                <a:satMod val="103000"/>
                <a:lumMod val="102000"/>
                <a:tint val="94000"/>
              </a:schemeClr>
            </a:gs>
            <a:gs pos="50000">
              <a:schemeClr val="accent2">
                <a:hueOff val="-485121"/>
                <a:satOff val="-27976"/>
                <a:lumOff val="2876"/>
                <a:alphaOff val="0"/>
                <a:satMod val="110000"/>
                <a:lumMod val="100000"/>
                <a:shade val="100000"/>
              </a:schemeClr>
            </a:gs>
            <a:gs pos="100000">
              <a:schemeClr val="accent2">
                <a:hueOff val="-485121"/>
                <a:satOff val="-27976"/>
                <a:lumOff val="2876"/>
                <a:alphaOff val="0"/>
                <a:lumMod val="99000"/>
                <a:satMod val="120000"/>
                <a:shade val="78000"/>
              </a:schemeClr>
            </a:gs>
          </a:gsLst>
          <a:lin ang="5400000" scaled="0"/>
        </a:gradFill>
        <a:ln w="6350" cap="flat" cmpd="sng" algn="ctr">
          <a:solidFill>
            <a:schemeClr val="accent2">
              <a:hueOff val="-485121"/>
              <a:satOff val="-27976"/>
              <a:lumOff val="2876"/>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186967" tIns="192024" rIns="186967" bIns="192024" numCol="1" spcCol="1270" anchor="ctr" anchorCtr="0">
          <a:noAutofit/>
        </a:bodyPr>
        <a:lstStyle/>
        <a:p>
          <a:pPr marL="0" lvl="0" indent="0" algn="ctr" defTabSz="1200150">
            <a:lnSpc>
              <a:spcPct val="90000"/>
            </a:lnSpc>
            <a:spcBef>
              <a:spcPct val="0"/>
            </a:spcBef>
            <a:spcAft>
              <a:spcPct val="35000"/>
            </a:spcAft>
            <a:buNone/>
          </a:pPr>
          <a:r>
            <a:rPr lang="en-US" sz="2700" kern="1200" dirty="0"/>
            <a:t>Measure</a:t>
          </a:r>
        </a:p>
      </dsp:txBody>
      <dsp:txXfrm rot="-10800000">
        <a:off x="0" y="2379853"/>
        <a:ext cx="2628900" cy="780584"/>
      </dsp:txXfrm>
    </dsp:sp>
    <dsp:sp modelId="{902A0EFB-DC2B-B74E-B498-638B536DE2F5}">
      <dsp:nvSpPr>
        <dsp:cNvPr id="0" name=""/>
        <dsp:cNvSpPr/>
      </dsp:nvSpPr>
      <dsp:spPr>
        <a:xfrm>
          <a:off x="2628900" y="2379853"/>
          <a:ext cx="7886700" cy="780584"/>
        </a:xfrm>
        <a:prstGeom prst="rect">
          <a:avLst/>
        </a:prstGeom>
        <a:solidFill>
          <a:schemeClr val="accent2">
            <a:tint val="40000"/>
            <a:alpha val="90000"/>
            <a:hueOff val="-283075"/>
            <a:satOff val="-25115"/>
            <a:lumOff val="-256"/>
            <a:alphaOff val="0"/>
          </a:schemeClr>
        </a:solidFill>
        <a:ln w="6350" cap="flat" cmpd="sng" algn="ctr">
          <a:solidFill>
            <a:schemeClr val="accent2">
              <a:tint val="40000"/>
              <a:alpha val="90000"/>
              <a:hueOff val="-283075"/>
              <a:satOff val="-25115"/>
              <a:lumOff val="-256"/>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59980" tIns="177800" rIns="159980" bIns="177800" numCol="1" spcCol="1270" anchor="ctr" anchorCtr="0">
          <a:noAutofit/>
        </a:bodyPr>
        <a:lstStyle/>
        <a:p>
          <a:pPr marL="0" lvl="0" indent="0" algn="l" defTabSz="622300">
            <a:lnSpc>
              <a:spcPct val="90000"/>
            </a:lnSpc>
            <a:spcBef>
              <a:spcPct val="0"/>
            </a:spcBef>
            <a:spcAft>
              <a:spcPct val="35000"/>
            </a:spcAft>
            <a:buNone/>
          </a:pPr>
          <a:r>
            <a:rPr lang="en-US" sz="1400" kern="1200" dirty="0"/>
            <a:t>Measure if opioid use by morphine equivalence differs between cannabis-using and non-cannabis-using groups.</a:t>
          </a:r>
        </a:p>
      </dsp:txBody>
      <dsp:txXfrm>
        <a:off x="2628900" y="2379853"/>
        <a:ext cx="7886700" cy="780584"/>
      </dsp:txXfrm>
    </dsp:sp>
    <dsp:sp modelId="{F3136903-6DD8-844E-ACED-38C70F012A49}">
      <dsp:nvSpPr>
        <dsp:cNvPr id="0" name=""/>
        <dsp:cNvSpPr/>
      </dsp:nvSpPr>
      <dsp:spPr>
        <a:xfrm rot="10800000">
          <a:off x="0" y="1190666"/>
          <a:ext cx="2628900" cy="1200899"/>
        </a:xfrm>
        <a:prstGeom prst="upArrowCallout">
          <a:avLst>
            <a:gd name="adj1" fmla="val 5000"/>
            <a:gd name="adj2" fmla="val 10000"/>
            <a:gd name="adj3" fmla="val 15000"/>
            <a:gd name="adj4" fmla="val 64977"/>
          </a:avLst>
        </a:prstGeom>
        <a:gradFill rotWithShape="0">
          <a:gsLst>
            <a:gs pos="0">
              <a:schemeClr val="accent2">
                <a:hueOff val="-970242"/>
                <a:satOff val="-55952"/>
                <a:lumOff val="5752"/>
                <a:alphaOff val="0"/>
                <a:satMod val="103000"/>
                <a:lumMod val="102000"/>
                <a:tint val="94000"/>
              </a:schemeClr>
            </a:gs>
            <a:gs pos="50000">
              <a:schemeClr val="accent2">
                <a:hueOff val="-970242"/>
                <a:satOff val="-55952"/>
                <a:lumOff val="5752"/>
                <a:alphaOff val="0"/>
                <a:satMod val="110000"/>
                <a:lumMod val="100000"/>
                <a:shade val="100000"/>
              </a:schemeClr>
            </a:gs>
            <a:gs pos="100000">
              <a:schemeClr val="accent2">
                <a:hueOff val="-970242"/>
                <a:satOff val="-55952"/>
                <a:lumOff val="5752"/>
                <a:alphaOff val="0"/>
                <a:lumMod val="99000"/>
                <a:satMod val="120000"/>
                <a:shade val="78000"/>
              </a:schemeClr>
            </a:gs>
          </a:gsLst>
          <a:lin ang="5400000" scaled="0"/>
        </a:gradFill>
        <a:ln w="6350" cap="flat" cmpd="sng" algn="ctr">
          <a:solidFill>
            <a:schemeClr val="accent2">
              <a:hueOff val="-970242"/>
              <a:satOff val="-55952"/>
              <a:lumOff val="5752"/>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186967" tIns="192024" rIns="186967" bIns="192024" numCol="1" spcCol="1270" anchor="ctr" anchorCtr="0">
          <a:noAutofit/>
        </a:bodyPr>
        <a:lstStyle/>
        <a:p>
          <a:pPr marL="0" lvl="0" indent="0" algn="ctr" defTabSz="1200150">
            <a:lnSpc>
              <a:spcPct val="90000"/>
            </a:lnSpc>
            <a:spcBef>
              <a:spcPct val="0"/>
            </a:spcBef>
            <a:spcAft>
              <a:spcPct val="35000"/>
            </a:spcAft>
            <a:buNone/>
          </a:pPr>
          <a:r>
            <a:rPr lang="en-US" sz="2700" kern="1200"/>
            <a:t>Evaluate</a:t>
          </a:r>
        </a:p>
      </dsp:txBody>
      <dsp:txXfrm rot="-10800000">
        <a:off x="0" y="1190666"/>
        <a:ext cx="2628900" cy="780584"/>
      </dsp:txXfrm>
    </dsp:sp>
    <dsp:sp modelId="{A6884C1D-CCB7-0E4B-9343-742E4BFA1BDC}">
      <dsp:nvSpPr>
        <dsp:cNvPr id="0" name=""/>
        <dsp:cNvSpPr/>
      </dsp:nvSpPr>
      <dsp:spPr>
        <a:xfrm>
          <a:off x="2628900" y="1190666"/>
          <a:ext cx="7886700" cy="780584"/>
        </a:xfrm>
        <a:prstGeom prst="rect">
          <a:avLst/>
        </a:prstGeom>
        <a:solidFill>
          <a:schemeClr val="accent2">
            <a:tint val="40000"/>
            <a:alpha val="90000"/>
            <a:hueOff val="-566151"/>
            <a:satOff val="-50231"/>
            <a:lumOff val="-513"/>
            <a:alphaOff val="0"/>
          </a:schemeClr>
        </a:solidFill>
        <a:ln w="6350" cap="flat" cmpd="sng" algn="ctr">
          <a:solidFill>
            <a:schemeClr val="accent2">
              <a:tint val="40000"/>
              <a:alpha val="90000"/>
              <a:hueOff val="-566151"/>
              <a:satOff val="-50231"/>
              <a:lumOff val="-513"/>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59980" tIns="177800" rIns="159980" bIns="177800" numCol="1" spcCol="1270" anchor="ctr" anchorCtr="0">
          <a:noAutofit/>
        </a:bodyPr>
        <a:lstStyle/>
        <a:p>
          <a:pPr marL="0" lvl="0" indent="0" algn="l" defTabSz="622300">
            <a:lnSpc>
              <a:spcPct val="90000"/>
            </a:lnSpc>
            <a:spcBef>
              <a:spcPct val="0"/>
            </a:spcBef>
            <a:spcAft>
              <a:spcPct val="35000"/>
            </a:spcAft>
            <a:buNone/>
          </a:pPr>
          <a:r>
            <a:rPr lang="en-US" sz="1400" kern="1200"/>
            <a:t>Evaluate the impact of cannabis and / or opioid use on healthcare utilization.</a:t>
          </a:r>
        </a:p>
      </dsp:txBody>
      <dsp:txXfrm>
        <a:off x="2628900" y="1190666"/>
        <a:ext cx="7886700" cy="780584"/>
      </dsp:txXfrm>
    </dsp:sp>
    <dsp:sp modelId="{03EB1BA1-D6EB-244E-BDC7-1A81E422336F}">
      <dsp:nvSpPr>
        <dsp:cNvPr id="0" name=""/>
        <dsp:cNvSpPr/>
      </dsp:nvSpPr>
      <dsp:spPr>
        <a:xfrm rot="10800000">
          <a:off x="0" y="1479"/>
          <a:ext cx="2628900" cy="1200899"/>
        </a:xfrm>
        <a:prstGeom prst="upArrowCallout">
          <a:avLst>
            <a:gd name="adj1" fmla="val 5000"/>
            <a:gd name="adj2" fmla="val 10000"/>
            <a:gd name="adj3" fmla="val 15000"/>
            <a:gd name="adj4" fmla="val 64977"/>
          </a:avLst>
        </a:prstGeom>
        <a:gradFill rotWithShape="0">
          <a:gsLst>
            <a:gs pos="0">
              <a:schemeClr val="accent2">
                <a:hueOff val="-1455363"/>
                <a:satOff val="-83928"/>
                <a:lumOff val="8628"/>
                <a:alphaOff val="0"/>
                <a:satMod val="103000"/>
                <a:lumMod val="102000"/>
                <a:tint val="94000"/>
              </a:schemeClr>
            </a:gs>
            <a:gs pos="50000">
              <a:schemeClr val="accent2">
                <a:hueOff val="-1455363"/>
                <a:satOff val="-83928"/>
                <a:lumOff val="8628"/>
                <a:alphaOff val="0"/>
                <a:satMod val="110000"/>
                <a:lumMod val="100000"/>
                <a:shade val="100000"/>
              </a:schemeClr>
            </a:gs>
            <a:gs pos="100000">
              <a:schemeClr val="accent2">
                <a:hueOff val="-1455363"/>
                <a:satOff val="-83928"/>
                <a:lumOff val="8628"/>
                <a:alphaOff val="0"/>
                <a:lumMod val="99000"/>
                <a:satMod val="120000"/>
                <a:shade val="78000"/>
              </a:schemeClr>
            </a:gs>
          </a:gsLst>
          <a:lin ang="5400000" scaled="0"/>
        </a:gradFill>
        <a:ln w="6350" cap="flat" cmpd="sng" algn="ctr">
          <a:solidFill>
            <a:schemeClr val="accent2">
              <a:hueOff val="-1455363"/>
              <a:satOff val="-83928"/>
              <a:lumOff val="8628"/>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186967" tIns="192024" rIns="186967" bIns="192024" numCol="1" spcCol="1270" anchor="ctr" anchorCtr="0">
          <a:noAutofit/>
        </a:bodyPr>
        <a:lstStyle/>
        <a:p>
          <a:pPr marL="0" lvl="0" indent="0" algn="ctr" defTabSz="1200150">
            <a:lnSpc>
              <a:spcPct val="90000"/>
            </a:lnSpc>
            <a:spcBef>
              <a:spcPct val="0"/>
            </a:spcBef>
            <a:spcAft>
              <a:spcPct val="35000"/>
            </a:spcAft>
            <a:buNone/>
          </a:pPr>
          <a:r>
            <a:rPr lang="en-US" sz="2700" kern="1200"/>
            <a:t>Describe</a:t>
          </a:r>
        </a:p>
      </dsp:txBody>
      <dsp:txXfrm rot="-10800000">
        <a:off x="0" y="1479"/>
        <a:ext cx="2628900" cy="780584"/>
      </dsp:txXfrm>
    </dsp:sp>
    <dsp:sp modelId="{A6205904-3A67-EA41-9125-53D28491FDFE}">
      <dsp:nvSpPr>
        <dsp:cNvPr id="0" name=""/>
        <dsp:cNvSpPr/>
      </dsp:nvSpPr>
      <dsp:spPr>
        <a:xfrm>
          <a:off x="2628900" y="1479"/>
          <a:ext cx="7886700" cy="780584"/>
        </a:xfrm>
        <a:prstGeom prst="rect">
          <a:avLst/>
        </a:prstGeom>
        <a:solidFill>
          <a:schemeClr val="accent2">
            <a:tint val="40000"/>
            <a:alpha val="90000"/>
            <a:hueOff val="-849226"/>
            <a:satOff val="-75346"/>
            <a:lumOff val="-769"/>
            <a:alphaOff val="0"/>
          </a:schemeClr>
        </a:solidFill>
        <a:ln w="6350" cap="flat" cmpd="sng" algn="ctr">
          <a:solidFill>
            <a:schemeClr val="accent2">
              <a:tint val="40000"/>
              <a:alpha val="90000"/>
              <a:hueOff val="-849226"/>
              <a:satOff val="-75346"/>
              <a:lumOff val="-769"/>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59980" tIns="177800" rIns="159980" bIns="177800" numCol="1" spcCol="1270" anchor="ctr" anchorCtr="0">
          <a:noAutofit/>
        </a:bodyPr>
        <a:lstStyle/>
        <a:p>
          <a:pPr marL="0" lvl="0" indent="0" algn="l" defTabSz="622300">
            <a:lnSpc>
              <a:spcPct val="90000"/>
            </a:lnSpc>
            <a:spcBef>
              <a:spcPct val="0"/>
            </a:spcBef>
            <a:spcAft>
              <a:spcPct val="35000"/>
            </a:spcAft>
            <a:buNone/>
          </a:pPr>
          <a:r>
            <a:rPr lang="en-US" sz="1400" kern="1200"/>
            <a:t>Describe the cohort in relation to cannabis and opioid use.</a:t>
          </a:r>
        </a:p>
      </dsp:txBody>
      <dsp:txXfrm>
        <a:off x="2628900" y="1479"/>
        <a:ext cx="7886700" cy="780584"/>
      </dsp:txXfrm>
    </dsp:sp>
  </dsp:spTree>
</dsp:drawing>
</file>

<file path=ppt/diagrams/layout1.xml><?xml version="1.0" encoding="utf-8"?>
<dgm:layoutDef xmlns:dgm="http://schemas.openxmlformats.org/drawingml/2006/diagram" xmlns:a="http://schemas.openxmlformats.org/drawingml/2006/main" uniqueId="urn:microsoft.com/office/officeart/2017/3/layout/HorizontalPathTimeline">
  <dgm:title val="Horizontal Path Timeline"/>
  <dgm:desc val="Use to show a list of events in chronological order. The rectangular shape contains the description while the date is shown near the circular dot along the time line. It's the perfect SmartArt for displaying large amount of text with a short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refType="h" fact="0.04"/>
      <dgm:constr type="ctrY" for="ch" forName="divider" refType="h" fact="0.5"/>
      <dgm:constr type="l" for="ch" forName="divider"/>
      <dgm:constr type="w" for="ch" forName="nodes" refType="w"/>
      <dgm:constr type="h" for="ch" forName="nodes" refType="h"/>
    </dgm:constrLst>
    <dgm:layoutNode name="divider" styleLbl="node1">
      <dgm:alg type="sp"/>
      <dgm:shape xmlns:r="http://schemas.openxmlformats.org/officeDocument/2006/relationships" type="rect" r:blip="" zOrderOff="2">
        <dgm:adjLst/>
      </dgm:shap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
                <dgm:constr type="l" for="ch" forName="L1TextContainer" refType="w" fact="0.1"/>
                <dgm:constr type="t" for="ch" forName="L1TextContainer" refType="h" fact="0.537"/>
                <dgm:constr type="h" for="ch" forName="L1TextContainer" refType="h" fact="0.113"/>
                <dgm:constr type="w" for="ch" forName="L2TextContainerWrapper" refType="w" fact="0.88"/>
                <dgm:constr type="h" for="ch" forName="L2TextContainerWrapper" refType="h" fact="0.31"/>
                <dgm:constr type="b" for="ch" forName="L2TextContainerWrapper" refType="h" fact="0.31"/>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31"/>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
                <dgm:constr type="l" for="ch" forName="L1TextContainer" refType="w" fact="0.1"/>
                <dgm:constr type="t" for="ch" forName="L1TextContainer" refType="h" fact="0.35"/>
                <dgm:constr type="h" for="ch" forName="L1TextContainer" refType="h" fact="0.113"/>
                <dgm:constr type="w" for="ch" forName="L2TextContainerWrapper" refType="w" fact="0.88"/>
                <dgm:constr type="h" for="ch" forName="L2TextContainerWrapper" refType="h" fact="0.31"/>
                <dgm:constr type="t" for="ch" forName="L2TextContainerWrapper" refType="h" fact="0.69"/>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52"/>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styleLbl="bgAccFollowNode1">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45"/>
                  <dgm:constr type="b" for="ch" forName="L2TextContainer" refType="h"/>
                  <dgm:constr type="h" for="ch" forName="FlexibleEmptyPlaceHolder" refType="h" fact="0.55"/>
                </dgm:constrLst>
              </dgm:if>
              <dgm:else name="CaseForPlacingL2TextContaineBelowDivider">
                <dgm:constrLst>
                  <dgm:constr type="h" for="ch" forName="L2TextContainer" refType="h" fact="0.45"/>
                  <dgm:constr type="h" for="ch" forName="FlexibleEmptyPlaceHolder" refType="h" fact="0.55"/>
                  <dgm:constr type="b" for="ch" forName="FlexibleEmptyPlaceHolder" refType="h"/>
                </dgm:constrLst>
              </dgm:else>
            </dgm:choose>
            <dgm:layoutNode name="L2TextContainer" styleLbl="bgAccFollowNode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ect" r:blip="">
                <dgm:adjLst/>
              </dgm:shape>
              <dgm:presOf axis="des" ptType="node"/>
              <dgm:constrLst>
                <dgm:constr type="lMarg" refType="primFontSz" fact="0.75"/>
                <dgm:constr type="rMarg" refType="primFontSz" fact="0.75"/>
                <dgm:constr type="tMarg" refType="primFontSz" fact="0.75"/>
                <dgm:constr type="bMarg" refType="primFontSz" fact="0.75"/>
              </dgm:constrLst>
              <dgm:ruleLst>
                <dgm:rule type="h" val="INF" fact="NaN" max="NaN"/>
                <dgm:rule type="primFontSz" val="11" fact="NaN" max="NaN"/>
                <dgm:rule type="secFontSz" val="9"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alignNode1" moveWith="L2TextContainer">
            <dgm:alg type="sp"/>
            <dgm:shape xmlns:r="http://schemas.openxmlformats.org/officeDocument/2006/relationships" type="line" r:blip="" zOrderOff="-1">
              <dgm:adjLst/>
              <dgm:extLst>
                <a:ext uri="{B698B0E9-8C71-41B9-8309-B3DCBF30829C}">
                  <dgm1612:spPr xmlns:dgm1612="http://schemas.microsoft.com/office/drawing/2016/12/diagram">
                    <a:ln w="6350">
                      <a:prstDash val="dash"/>
                    </a:ln>
                  </dgm1612:spPr>
                </a:ext>
              </dgm:extLst>
            </dgm:shape>
            <dgm:presOf/>
            <dgm:constrLst/>
          </dgm:layoutNode>
          <dgm:layoutNode name="ConnectorPoint" styleLbl="fgAcc1" moveWith="L2TextContainer">
            <dgm:alg type="sp"/>
            <dgm:shape xmlns:r="http://schemas.openxmlformats.org/officeDocument/2006/relationships" type="ellipse" r:blip="" zOrderOff="10">
              <dgm:adjLst/>
              <dgm:extLst>
                <a:ext uri="{B698B0E9-8C71-41B9-8309-B3DCBF30829C}">
                  <dgm1612:spPr xmlns:dgm1612="http://schemas.microsoft.com/office/drawing/2016/12/diagram">
                    <a:ln>
                      <a:noFill/>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layout2.xml><?xml version="1.0" encoding="utf-8"?>
<dgm:layoutDef xmlns:dgm="http://schemas.openxmlformats.org/drawingml/2006/diagram" xmlns:a="http://schemas.openxmlformats.org/drawingml/2006/main" uniqueId="urn:microsoft.com/office/officeart/2016/7/layout/VerticalDownArrowProcess">
  <dgm:title val="Vertical Down Arrow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36"/>
      <dgm:constr type="primFontSz" for="des" forName="parentTextArrow" refType="primFontSz" refFor="des" refForName="parentTextBox" op="equ"/>
      <dgm:constr type="primFontSz" for="des" forName="descendantArrow" val="24"/>
      <dgm:constr type="primFontSz" for="des" forName="descendantArrow" refType="primFontSz" refFor="des" refForName="parentTextArrow" op="lte"/>
      <dgm:constr type="primFontSz" for="des" forName="descendantBox" refType="primFontSz" refFor="des" refForName="parentTextArrow" op="lte"/>
      <dgm:constr type="primFontSz" for="des" forName="descendantBox" refType="primFontSz" refFor="des" refForName="parentTextBox" op="lte"/>
      <dgm:constr type="primFontSz" for="des" forName="descendantArrow" refType="primFontSz" refFor="des" refForName="parentTextBox" op="lte"/>
      <dgm:constr type="primFontSz" for="des" forName="descendantBox" refType="primFontSz" refFor="des" refForName="descendan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onstrLst>
              <dgm:constr type="w" for="ch" forName="parentTextBox" refType="w" fact="0.25"/>
              <dgm:constr type="h" for="ch" forName="parentTextBox" refType="h"/>
              <dgm:constr type="t" for="ch" forName="parentTextBox"/>
              <dgm:constr type="w" for="ch" forName="descendantBox" refType="w" fact="0.75"/>
              <dgm:constr type="l" for="ch" forName="descendantBox" refType="w" fact="0.25"/>
              <dgm:constr type="b" for="ch" forName="descendantBox" refType="h"/>
              <dgm:constr type="h" for="ch" forName="descendantBox" refType="h"/>
            </dgm:constrLst>
            <dgm:ruleLst/>
            <dgm:layoutNode name="parentTextBox" styleLbl="alignNode1">
              <dgm:alg type="tx"/>
              <dgm:shape xmlns:r="http://schemas.openxmlformats.org/officeDocument/2006/relationships" type="rect" r:blip="">
                <dgm:adjLst/>
              </dgm:shape>
              <dgm:presOf axis="self"/>
              <dgm:constrLst>
                <dgm:constr type="primFontSz" refType="h" op="lte" fact="0.5"/>
                <dgm:constr type="lMarg" refType="w" fact="0.2016"/>
                <dgm:constr type="rMarg" refType="w" fact="0.2016"/>
              </dgm:constrLst>
              <dgm:ruleLst>
                <dgm:rule type="primFontSz" val="13" fact="NaN" max="NaN"/>
              </dgm:ruleLst>
            </dgm:layoutNode>
            <dgm:layoutNode name="descendantBox" styleLbl="bgAccFollowNode1">
              <dgm:alg type="tx">
                <dgm:param type="stBulletLvl" val="0"/>
                <dgm:param type="parTxLTRAlign" val="l"/>
              </dgm:alg>
              <dgm:shape xmlns:r="http://schemas.openxmlformats.org/officeDocument/2006/relationships" type="rect" r:blip="">
                <dgm:adjLst/>
              </dgm:shape>
              <dgm:presOf/>
              <dgm:constrLst>
                <dgm:constr type="tMarg" refType="primFontSz"/>
                <dgm:constr type="bMarg" refType="primFontSz"/>
                <dgm:constr type="lMarg" refType="w" fact="0.0575"/>
                <dgm:constr type="rMarg" refType="w" fact="0.0575"/>
              </dgm:constrLst>
              <dgm:presOf axis="des" ptType="node"/>
              <dgm:ruleLst>
                <dgm:rule type="primFontSz" val="11" fact="NaN" max="NaN"/>
              </dgm:ruleLst>
            </dgm:layoutNode>
          </dgm:layoutNode>
        </dgm:if>
        <dgm:else name="Name17">
          <dgm:layoutNode name="arrowAndChildren">
            <dgm:alg type="composite"/>
            <dgm:shape xmlns:r="http://schemas.openxmlformats.org/officeDocument/2006/relationships" r:blip="">
              <dgm:adjLst/>
            </dgm:shape>
            <dgm:presOf/>
            <dgm:constrLst>
              <dgm:constr type="w" for="ch" forName="parentTextArrow" refType="w" fact="0.25"/>
              <dgm:constr type="t" for="ch" forName="parentTextArrow"/>
              <dgm:constr type="h" for="ch" forName="parentTextArrow" refType="h" fact="0.65"/>
              <dgm:constr type="w" for="ch" forName="arrow" refType="w" fact="0.25"/>
              <dgm:constr type="h" for="ch" forName="arrow" refType="h"/>
              <dgm:constr type="l" for="ch" forName="descendantArrow" refType="w" fact="0.25"/>
              <dgm:constr type="w" for="ch" forName="descendantArrow" refType="w" fact="0.75"/>
              <dgm:constr type="b" for="ch" forName="descendantArrow" refType="h" fact="0.65"/>
              <dgm:constr type="h" for="ch" forName="descendantArrow" refType="h" fact="0.65"/>
            </dgm:constrLst>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constr type="primFontSz" refType="h" op="lte" fact="0.5"/>
                <dgm:constr type="lMarg" refType="w" fact="0.2016"/>
                <dgm:constr type="rMarg" refType="w" fact="0.2016"/>
              </dgm:constrLst>
              <dgm:ruleLst>
                <dgm:rule type="primFontSz" val="13" fact="NaN" max="NaN"/>
              </dgm:ruleLst>
            </dgm:layoutNode>
            <dgm:layoutNode name="arrow" styleLbl="alignNode1">
              <dgm:alg type="sp"/>
              <dgm:shape xmlns:r="http://schemas.openxmlformats.org/officeDocument/2006/relationships" rot="180" type="upArrowCallout" r:blip="">
                <dgm:adjLst>
                  <dgm:adj idx="1" val="0.05"/>
                  <dgm:adj idx="2" val="0.1"/>
                  <dgm:adj idx="3" val="0.15"/>
                </dgm:adjLst>
              </dgm:shape>
              <dgm:presOf axis="self"/>
              <dgm:constrLst/>
              <dgm:ruleLst/>
            </dgm:layoutNode>
            <dgm:layoutNode name="descendantArrow" styleLbl="bgAccFollowNode1">
              <dgm:alg type="tx">
                <dgm:param type="stBulletLvl" val="0"/>
                <dgm:param type="parTxLTRAlign" val="l"/>
              </dgm:alg>
              <dgm:shape xmlns:r="http://schemas.openxmlformats.org/officeDocument/2006/relationships" type="rect" r:blip="">
                <dgm:adjLst/>
              </dgm:shape>
              <dgm:presOf axis="des" ptType="node"/>
              <dgm:constrLst>
                <dgm:constr type="tMarg" refType="primFontSz"/>
                <dgm:constr type="bMarg" refType="primFontSz"/>
                <dgm:constr type="lMarg" refType="w" fact="0.0575"/>
                <dgm:constr type="rMarg" refType="w" fact="0.0575"/>
              </dgm:constrLst>
              <dgm:ruleLst>
                <dgm:rule type="primFontSz" val="11" fact="NaN" max="NaN"/>
              </dgm:ruleLst>
            </dgm:layoutNod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C20BB3-3CCB-4FE5-991B-82F6BCB48AF3}" type="datetimeFigureOut">
              <a:rPr lang="en-US" smtClean="0"/>
              <a:t>6/7/23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746DE6-3336-457D-A091-FA20AC1C536E}" type="slidenum">
              <a:rPr lang="en-US" smtClean="0"/>
              <a:t>‹#›</a:t>
            </a:fld>
            <a:endParaRPr lang="en-US"/>
          </a:p>
        </p:txBody>
      </p:sp>
    </p:spTree>
    <p:extLst>
      <p:ext uri="{BB962C8B-B14F-4D97-AF65-F5344CB8AC3E}">
        <p14:creationId xmlns:p14="http://schemas.microsoft.com/office/powerpoint/2010/main" val="994261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374151"/>
                </a:solidFill>
                <a:effectLst/>
                <a:latin typeface="Söhne"/>
              </a:rPr>
              <a:t>Why did the PhD dissertation hire a security team?</a:t>
            </a:r>
          </a:p>
          <a:p>
            <a:pPr algn="l"/>
            <a:endParaRPr lang="en-US" b="0" i="0" dirty="0">
              <a:solidFill>
                <a:srgbClr val="374151"/>
              </a:solidFill>
              <a:effectLst/>
              <a:latin typeface="Söhne"/>
            </a:endParaRPr>
          </a:p>
          <a:p>
            <a:pPr algn="l"/>
            <a:r>
              <a:rPr lang="en-US" b="0" i="0" dirty="0">
                <a:solidFill>
                  <a:srgbClr val="374151"/>
                </a:solidFill>
                <a:effectLst/>
                <a:latin typeface="Söhne"/>
              </a:rPr>
              <a:t>Because it was tired of defending itself!</a:t>
            </a:r>
          </a:p>
        </p:txBody>
      </p:sp>
      <p:sp>
        <p:nvSpPr>
          <p:cNvPr id="4" name="Slide Number Placeholder 3"/>
          <p:cNvSpPr>
            <a:spLocks noGrp="1"/>
          </p:cNvSpPr>
          <p:nvPr>
            <p:ph type="sldNum" sz="quarter" idx="5"/>
          </p:nvPr>
        </p:nvSpPr>
        <p:spPr/>
        <p:txBody>
          <a:bodyPr/>
          <a:lstStyle/>
          <a:p>
            <a:fld id="{E0746DE6-3336-457D-A091-FA20AC1C536E}" type="slidenum">
              <a:rPr lang="en-US" smtClean="0"/>
              <a:t>1</a:t>
            </a:fld>
            <a:endParaRPr lang="en-US"/>
          </a:p>
        </p:txBody>
      </p:sp>
    </p:spTree>
    <p:extLst>
      <p:ext uri="{BB962C8B-B14F-4D97-AF65-F5344CB8AC3E}">
        <p14:creationId xmlns:p14="http://schemas.microsoft.com/office/powerpoint/2010/main" val="32223078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dirty="0">
              <a:effectLst/>
              <a:latin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10</a:t>
            </a:fld>
            <a:endParaRPr lang="en-US"/>
          </a:p>
        </p:txBody>
      </p:sp>
    </p:spTree>
    <p:extLst>
      <p:ext uri="{BB962C8B-B14F-4D97-AF65-F5344CB8AC3E}">
        <p14:creationId xmlns:p14="http://schemas.microsoft.com/office/powerpoint/2010/main" val="25321588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dirty="0">
              <a:effectLst/>
              <a:latin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11</a:t>
            </a:fld>
            <a:endParaRPr lang="en-US"/>
          </a:p>
        </p:txBody>
      </p:sp>
    </p:spTree>
    <p:extLst>
      <p:ext uri="{BB962C8B-B14F-4D97-AF65-F5344CB8AC3E}">
        <p14:creationId xmlns:p14="http://schemas.microsoft.com/office/powerpoint/2010/main" val="2711097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For prevention and treatment considerations one therapeutic approach is to consider CVS a migraine variant </a:t>
            </a:r>
          </a:p>
          <a:p>
            <a:endParaRPr lang="en-US" sz="1800" dirty="0">
              <a:effectLst/>
              <a:latin typeface="Times New Roman" panose="02020603050405020304" pitchFamily="18" charset="0"/>
            </a:endParaRPr>
          </a:p>
          <a:p>
            <a:r>
              <a:rPr lang="en-US" sz="1800" dirty="0">
                <a:effectLst/>
                <a:latin typeface="Times New Roman" panose="02020603050405020304" pitchFamily="18" charset="0"/>
                <a:ea typeface="Calibri" panose="020F0502020204030204" pitchFamily="34" charset="0"/>
              </a:rPr>
              <a:t>mild cases with quick recovery periods can be treated with abortive medications only</a:t>
            </a:r>
            <a:r>
              <a:rPr lang="en-US" dirty="0">
                <a:effectLst/>
              </a:rPr>
              <a:t> </a:t>
            </a:r>
          </a:p>
          <a:p>
            <a:r>
              <a:rPr lang="en-US" sz="1800" dirty="0">
                <a:effectLst/>
                <a:latin typeface="Times New Roman" panose="02020603050405020304" pitchFamily="18" charset="0"/>
                <a:ea typeface="Calibri" panose="020F0502020204030204" pitchFamily="34" charset="0"/>
              </a:rPr>
              <a:t>Imitrex / sumatriptan / antiemetics. IV benzodiazepines plus fluid hydration. Because of the complexity in treating these patients, and the surprising failure of standard antiemetics in this population, having a written treatment plan can be facilitative for both the patient and the ED clinician </a:t>
            </a:r>
            <a:endParaRPr lang="en-US" dirty="0">
              <a:effectLst/>
            </a:endParaRPr>
          </a:p>
          <a:p>
            <a:endParaRPr lang="en-US" dirty="0">
              <a:effectLst/>
            </a:endParaRPr>
          </a:p>
          <a:p>
            <a:r>
              <a:rPr lang="en-US" sz="1800" dirty="0">
                <a:effectLst/>
                <a:latin typeface="Times New Roman" panose="02020603050405020304" pitchFamily="18" charset="0"/>
                <a:ea typeface="Calibri" panose="020F0502020204030204" pitchFamily="34" charset="0"/>
              </a:rPr>
              <a:t> may need prophylactic treatment in addition to abortive therapy </a:t>
            </a:r>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12</a:t>
            </a:fld>
            <a:endParaRPr lang="en-US"/>
          </a:p>
        </p:txBody>
      </p:sp>
    </p:spTree>
    <p:extLst>
      <p:ext uri="{BB962C8B-B14F-4D97-AF65-F5344CB8AC3E}">
        <p14:creationId xmlns:p14="http://schemas.microsoft.com/office/powerpoint/2010/main" val="13993073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Clinicians assessing for cannabis use in CVS patients (in attempts to differentiate CHS) should note that proton pump inhibitors (IV pantoprazole</a:t>
            </a:r>
            <a:r>
              <a:rPr lang="en-US" sz="1800" baseline="30000" dirty="0">
                <a:effectLst/>
                <a:latin typeface="Times New Roman" panose="02020603050405020304" pitchFamily="18" charset="0"/>
                <a:ea typeface="Calibri" panose="020F0502020204030204" pitchFamily="34" charset="0"/>
              </a:rPr>
              <a:t>*</a:t>
            </a:r>
            <a:r>
              <a:rPr lang="en-US" sz="1800" dirty="0">
                <a:effectLst/>
                <a:latin typeface="Times New Roman" panose="02020603050405020304" pitchFamily="18" charset="0"/>
                <a:ea typeface="Calibri" panose="020F0502020204030204" pitchFamily="34" charset="0"/>
              </a:rPr>
              <a:t> in particular) may result in a false positive cannabis toxicology screen during the ED or inpatient workup</a:t>
            </a:r>
            <a:r>
              <a:rPr lang="en-US" sz="2800" dirty="0">
                <a:effectLst/>
              </a:rPr>
              <a:t> </a:t>
            </a:r>
          </a:p>
          <a:p>
            <a:endParaRPr lang="en-US" sz="2800" dirty="0">
              <a:effectLst/>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Felton, D.,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Zitomersky</a:t>
            </a:r>
            <a:r>
              <a:rPr lang="en-US" sz="1800" dirty="0">
                <a:effectLst/>
                <a:latin typeface="Calibri" panose="020F0502020204030204" pitchFamily="34" charset="0"/>
                <a:ea typeface="Calibri" panose="020F0502020204030204" pitchFamily="34" charset="0"/>
                <a:cs typeface="Times New Roman" panose="02020603050405020304" pitchFamily="18" charset="0"/>
              </a:rPr>
              <a:t>, 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Manzi</a:t>
            </a:r>
            <a:r>
              <a:rPr lang="en-US" sz="1800" dirty="0">
                <a:effectLst/>
                <a:latin typeface="Calibri" panose="020F0502020204030204" pitchFamily="34" charset="0"/>
                <a:ea typeface="Calibri" panose="020F0502020204030204" pitchFamily="34" charset="0"/>
                <a:cs typeface="Times New Roman" panose="02020603050405020304" pitchFamily="18" charset="0"/>
              </a:rPr>
              <a:t>, S., &amp;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Lightdale</a:t>
            </a:r>
            <a:r>
              <a:rPr lang="en-US" sz="1800" dirty="0">
                <a:effectLst/>
                <a:latin typeface="Calibri" panose="020F0502020204030204" pitchFamily="34" charset="0"/>
                <a:ea typeface="Calibri" panose="020F0502020204030204" pitchFamily="34" charset="0"/>
                <a:cs typeface="Times New Roman" panose="02020603050405020304" pitchFamily="18" charset="0"/>
              </a:rPr>
              <a:t>, J. R. (2015). 13-Year-Old Girl With Recurrent, Episodic, Persistent Vomiting: Out of the Pot and Into the Fire.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Pediatrics</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i="1" dirty="0">
                <a:effectLst/>
                <a:latin typeface="Calibri" panose="020F0502020204030204" pitchFamily="34" charset="0"/>
                <a:ea typeface="Calibri" panose="020F0502020204030204" pitchFamily="34" charset="0"/>
                <a:cs typeface="Times New Roman" panose="02020603050405020304" pitchFamily="18" charset="0"/>
              </a:rPr>
              <a:t> 135</a:t>
            </a:r>
            <a:r>
              <a:rPr lang="en-US" sz="1800" dirty="0">
                <a:effectLst/>
                <a:latin typeface="Calibri" panose="020F0502020204030204" pitchFamily="34" charset="0"/>
                <a:ea typeface="Calibri" panose="020F0502020204030204" pitchFamily="34" charset="0"/>
                <a:cs typeface="Times New Roman" panose="02020603050405020304" pitchFamily="18" charset="0"/>
              </a:rPr>
              <a:t>(4), e1060-1063.</a:t>
            </a:r>
            <a:r>
              <a:rPr lang="en-US" sz="4000" dirty="0">
                <a:effectLst/>
              </a:rPr>
              <a:t> </a:t>
            </a:r>
            <a:endParaRPr lang="en-US" sz="2800" dirty="0">
              <a:effectLst/>
            </a:endParaRPr>
          </a:p>
          <a:p>
            <a:endParaRPr lang="en-US" sz="2800" dirty="0">
              <a:effectLst/>
            </a:endParaRPr>
          </a:p>
          <a:p>
            <a:r>
              <a:rPr lang="en-US" sz="1800" dirty="0" err="1">
                <a:effectLst/>
                <a:latin typeface="Calibri" panose="020F0502020204030204" pitchFamily="34" charset="0"/>
                <a:ea typeface="Calibri" panose="020F0502020204030204" pitchFamily="34" charset="0"/>
                <a:cs typeface="Times New Roman" panose="02020603050405020304" pitchFamily="18" charset="0"/>
              </a:rPr>
              <a:t>Gomila</a:t>
            </a:r>
            <a:r>
              <a:rPr lang="en-US" sz="1800" dirty="0">
                <a:effectLst/>
                <a:latin typeface="Calibri" panose="020F0502020204030204" pitchFamily="34" charset="0"/>
                <a:ea typeface="Calibri" panose="020F0502020204030204" pitchFamily="34" charset="0"/>
                <a:cs typeface="Times New Roman" panose="02020603050405020304" pitchFamily="18" charset="0"/>
              </a:rPr>
              <a:t>, I., Barceló, B.,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Rosell</a:t>
            </a:r>
            <a:r>
              <a:rPr lang="en-US" sz="1800" dirty="0">
                <a:effectLst/>
                <a:latin typeface="Calibri" panose="020F0502020204030204" pitchFamily="34" charset="0"/>
                <a:ea typeface="Calibri" panose="020F0502020204030204" pitchFamily="34" charset="0"/>
                <a:cs typeface="Times New Roman" panose="02020603050405020304" pitchFamily="18" charset="0"/>
              </a:rPr>
              <a:t>, A., Avella, S.,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Sahuquillo</a:t>
            </a:r>
            <a:r>
              <a:rPr lang="en-US" sz="1800" dirty="0">
                <a:effectLst/>
                <a:latin typeface="Calibri" panose="020F0502020204030204" pitchFamily="34" charset="0"/>
                <a:ea typeface="Calibri" panose="020F0502020204030204" pitchFamily="34" charset="0"/>
                <a:cs typeface="Times New Roman" panose="02020603050405020304" pitchFamily="18" charset="0"/>
              </a:rPr>
              <a:t>, L., &amp;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Dastis</a:t>
            </a:r>
            <a:r>
              <a:rPr lang="en-US" sz="1800" dirty="0">
                <a:effectLst/>
                <a:latin typeface="Calibri" panose="020F0502020204030204" pitchFamily="34" charset="0"/>
                <a:ea typeface="Calibri" panose="020F0502020204030204" pitchFamily="34" charset="0"/>
                <a:cs typeface="Times New Roman" panose="02020603050405020304" pitchFamily="18" charset="0"/>
              </a:rPr>
              <a:t>, M. (2017). Cross-Reactivity of Pantoprazole with Three Commercial Cannabinoids Immunoassays in Urine.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J Anal </a:t>
            </a:r>
            <a:r>
              <a:rPr lang="en-US" sz="1800" i="1" dirty="0" err="1">
                <a:effectLst/>
                <a:latin typeface="Calibri" panose="020F0502020204030204" pitchFamily="34" charset="0"/>
                <a:ea typeface="Calibri" panose="020F0502020204030204" pitchFamily="34" charset="0"/>
                <a:cs typeface="Times New Roman" panose="02020603050405020304" pitchFamily="18" charset="0"/>
              </a:rPr>
              <a:t>Toxicol</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i="1" dirty="0">
                <a:effectLst/>
                <a:latin typeface="Calibri" panose="020F0502020204030204" pitchFamily="34" charset="0"/>
                <a:ea typeface="Calibri" panose="020F0502020204030204" pitchFamily="34" charset="0"/>
                <a:cs typeface="Times New Roman" panose="02020603050405020304" pitchFamily="18" charset="0"/>
              </a:rPr>
              <a:t> 41</a:t>
            </a:r>
            <a:r>
              <a:rPr lang="en-US" sz="1800" dirty="0">
                <a:effectLst/>
                <a:latin typeface="Calibri" panose="020F0502020204030204" pitchFamily="34" charset="0"/>
                <a:ea typeface="Calibri" panose="020F0502020204030204" pitchFamily="34" charset="0"/>
                <a:cs typeface="Times New Roman" panose="02020603050405020304" pitchFamily="18" charset="0"/>
              </a:rPr>
              <a:t>(9), 760-764.</a:t>
            </a:r>
            <a:r>
              <a:rPr lang="en-US" dirty="0">
                <a:effectLst/>
              </a:rPr>
              <a:t> </a:t>
            </a:r>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13</a:t>
            </a:fld>
            <a:endParaRPr lang="en-US"/>
          </a:p>
        </p:txBody>
      </p:sp>
    </p:spTree>
    <p:extLst>
      <p:ext uri="{BB962C8B-B14F-4D97-AF65-F5344CB8AC3E}">
        <p14:creationId xmlns:p14="http://schemas.microsoft.com/office/powerpoint/2010/main" val="15339380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74151"/>
                </a:solidFill>
                <a:effectLst/>
                <a:latin typeface="Söhne"/>
              </a:rPr>
              <a:t>CHS is a newly recognized syndrome ….  characterized by cyclic vomiting associated with a history of daily cannabis use.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74151"/>
                </a:solidFill>
                <a:effectLst/>
                <a:latin typeface="Söhne"/>
              </a:rPr>
              <a:t>Presentation: prodromal phase of early morning nausea and occasional vomiting for months or years, followed by sudden onset of emesis lasting 24-48 hours, then resolution back to baseline morning nausea prodrome.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374151"/>
              </a:solidFill>
              <a:effectLst/>
              <a:latin typeface="Söhne"/>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74151"/>
                </a:solidFill>
                <a:effectLst/>
                <a:latin typeface="Söhne"/>
              </a:rPr>
              <a:t>cannabis use predates the onset of cyclic vomiting symptoms. … Initial cannabis use not for self-treatment of nausea and vomiting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374151"/>
              </a:solidFill>
              <a:effectLst/>
              <a:latin typeface="Söhne"/>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374151"/>
                </a:solidFill>
                <a:latin typeface="Söhne"/>
              </a:rPr>
              <a:t>Diagnosis is by resolution of symptoms with cessation of cannabis … however the length of abstinence is not defined and is likely to have a large individual variability </a:t>
            </a:r>
            <a:endParaRPr lang="en-US" b="0" i="0" dirty="0">
              <a:solidFill>
                <a:srgbClr val="374151"/>
              </a:solidFill>
              <a:effectLst/>
              <a:latin typeface="Söhne"/>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374151"/>
              </a:solidFill>
              <a:effectLst/>
              <a:latin typeface="Söhne"/>
            </a:endParaRPr>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14</a:t>
            </a:fld>
            <a:endParaRPr lang="en-US"/>
          </a:p>
        </p:txBody>
      </p:sp>
    </p:spTree>
    <p:extLst>
      <p:ext uri="{BB962C8B-B14F-4D97-AF65-F5344CB8AC3E}">
        <p14:creationId xmlns:p14="http://schemas.microsoft.com/office/powerpoint/2010/main" val="2776934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1800"/>
              </a:spcAft>
              <a:buFont typeface="Arial" panose="020B0604020202020204" pitchFamily="34" charset="0"/>
              <a:buChar char="•"/>
            </a:pPr>
            <a:r>
              <a:rPr lang="en-US" b="0" i="0" dirty="0">
                <a:solidFill>
                  <a:srgbClr val="374151"/>
                </a:solidFill>
                <a:effectLst/>
                <a:latin typeface="Söhne"/>
              </a:rPr>
              <a:t>Large anonymous internet survey: 81% of CVS patients reported cannabis use for symptom relief, including nausea and pain.</a:t>
            </a:r>
          </a:p>
          <a:p>
            <a:pPr algn="l">
              <a:spcAft>
                <a:spcPts val="1800"/>
              </a:spcAft>
              <a:buFont typeface="Arial" panose="020B0604020202020204" pitchFamily="34" charset="0"/>
              <a:buChar char="•"/>
            </a:pPr>
            <a:r>
              <a:rPr lang="en-US" b="0" i="0" dirty="0">
                <a:solidFill>
                  <a:srgbClr val="374151"/>
                </a:solidFill>
                <a:effectLst/>
                <a:latin typeface="Söhne"/>
              </a:rPr>
              <a:t>Hospital-based survey in Milwaukee: 14% of CVS patients reported cannabis use, versus 3% of non-CVS patients.</a:t>
            </a:r>
          </a:p>
          <a:p>
            <a:pPr algn="l">
              <a:spcAft>
                <a:spcPts val="1800"/>
              </a:spcAft>
              <a:buFont typeface="Arial" panose="020B0604020202020204" pitchFamily="34" charset="0"/>
              <a:buChar char="•"/>
            </a:pPr>
            <a:r>
              <a:rPr lang="en-US" b="0" i="0" dirty="0">
                <a:solidFill>
                  <a:srgbClr val="374151"/>
                </a:solidFill>
                <a:effectLst/>
                <a:latin typeface="Söhne"/>
              </a:rPr>
              <a:t>Mayo Clinic retrospective chart review: cannabis more significantly associated with CVS than with functional vomiting (OR 2.9).</a:t>
            </a:r>
          </a:p>
          <a:p>
            <a:pPr algn="l">
              <a:spcAft>
                <a:spcPts val="1800"/>
              </a:spcAft>
              <a:buFont typeface="Arial" panose="020B0604020202020204" pitchFamily="34" charset="0"/>
              <a:buChar char="•"/>
            </a:pPr>
            <a:r>
              <a:rPr lang="en-US" b="0" i="0" dirty="0">
                <a:solidFill>
                  <a:srgbClr val="374151"/>
                </a:solidFill>
                <a:effectLst/>
                <a:latin typeface="Söhne"/>
              </a:rPr>
              <a:t>CVS clinic survey in Milwaukee: 41% of CVS patients reported using cannabis in the prior 6 months.</a:t>
            </a:r>
          </a:p>
          <a:p>
            <a:endParaRPr lang="en-US" dirty="0"/>
          </a:p>
          <a:p>
            <a:r>
              <a:rPr lang="en-US" b="0" i="0" dirty="0">
                <a:solidFill>
                  <a:srgbClr val="374151"/>
                </a:solidFill>
                <a:effectLst/>
                <a:latin typeface="Söhne"/>
              </a:rPr>
              <a:t>An odds ratio is a measure of the association between two categorical variables in a case-control study or cross-sectional study. An odds ratio of 3 means that the odds of the event occurring are three times as high in one group compared to the other group. An odds ratio of 1 indicates no association between the variables, meaning the odds of the event occurring are equal in both groups.</a:t>
            </a:r>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15</a:t>
            </a:fld>
            <a:endParaRPr lang="en-US"/>
          </a:p>
        </p:txBody>
      </p:sp>
    </p:spTree>
    <p:extLst>
      <p:ext uri="{BB962C8B-B14F-4D97-AF65-F5344CB8AC3E}">
        <p14:creationId xmlns:p14="http://schemas.microsoft.com/office/powerpoint/2010/main" val="19826731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1800"/>
              </a:spcAft>
              <a:buFont typeface="Arial" panose="020B0604020202020204" pitchFamily="34" charset="0"/>
              <a:buChar char="•"/>
            </a:pPr>
            <a:r>
              <a:rPr lang="en-US" b="0" i="0" dirty="0">
                <a:solidFill>
                  <a:srgbClr val="374151"/>
                </a:solidFill>
                <a:effectLst/>
                <a:latin typeface="Söhne"/>
              </a:rPr>
              <a:t>CHS is often not mentioned in published cases of adult-onset CVS, and it is likely under-recognized and underdiagnosed.</a:t>
            </a:r>
          </a:p>
          <a:p>
            <a:pPr algn="l">
              <a:spcAft>
                <a:spcPts val="1800"/>
              </a:spcAft>
              <a:buFont typeface="Arial" panose="020B0604020202020204" pitchFamily="34" charset="0"/>
              <a:buChar char="•"/>
            </a:pPr>
            <a:r>
              <a:rPr lang="en-US" b="0" i="0" dirty="0">
                <a:solidFill>
                  <a:srgbClr val="374151"/>
                </a:solidFill>
                <a:effectLst/>
                <a:latin typeface="Söhne"/>
              </a:rPr>
              <a:t>Global market survey: overall prevalence of CHS at 0.1%; Global Epidemiology Survey of FGID noted even smaller prevalence at 0.01% - 0.05%.</a:t>
            </a:r>
          </a:p>
          <a:p>
            <a:pPr algn="l">
              <a:spcAft>
                <a:spcPts val="1800"/>
              </a:spcAft>
              <a:buFont typeface="Arial" panose="020B0604020202020204" pitchFamily="34" charset="0"/>
              <a:buChar char="•"/>
            </a:pPr>
            <a:r>
              <a:rPr lang="en-US" b="0" i="0" dirty="0">
                <a:solidFill>
                  <a:srgbClr val="374151"/>
                </a:solidFill>
                <a:effectLst/>
                <a:latin typeface="Söhne"/>
              </a:rPr>
              <a:t>Many CVS case studies either do not mention cannabis use or list it as a recreational or therapeutic measure without considering it as a possible cause of symptoms.</a:t>
            </a:r>
          </a:p>
          <a:p>
            <a:pPr algn="l">
              <a:spcAft>
                <a:spcPts val="1800"/>
              </a:spcAft>
              <a:buFont typeface="Arial" panose="020B0604020202020204" pitchFamily="34" charset="0"/>
              <a:buChar char="•"/>
            </a:pPr>
            <a:r>
              <a:rPr lang="en-US" b="0" i="0" dirty="0">
                <a:solidFill>
                  <a:srgbClr val="374151"/>
                </a:solidFill>
                <a:effectLst/>
                <a:latin typeface="Söhne"/>
              </a:rPr>
              <a:t>Compulsive hot water bathing is associated with both CVS and CHS, but not specific enough to CHS alone.</a:t>
            </a:r>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16</a:t>
            </a:fld>
            <a:endParaRPr lang="en-US"/>
          </a:p>
        </p:txBody>
      </p:sp>
    </p:spTree>
    <p:extLst>
      <p:ext uri="{BB962C8B-B14F-4D97-AF65-F5344CB8AC3E}">
        <p14:creationId xmlns:p14="http://schemas.microsoft.com/office/powerpoint/2010/main" val="19685239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indent="-285750">
              <a:lnSpc>
                <a:spcPct val="200000"/>
              </a:lnSpc>
              <a:spcBef>
                <a:spcPts val="0"/>
              </a:spcBef>
              <a:spcAft>
                <a:spcPts val="0"/>
              </a:spcAft>
              <a:buFont typeface="Arial" panose="020B0604020202020204" pitchFamily="34" charset="0"/>
              <a:buChar char="•"/>
            </a:pPr>
            <a:r>
              <a:rPr lang="en-US" sz="1200" kern="100" dirty="0">
                <a:effectLst/>
                <a:ea typeface="Calibri" panose="020F0502020204030204" pitchFamily="34" charset="0"/>
                <a:cs typeface="Times New Roman" panose="02020603050405020304" pitchFamily="18" charset="0"/>
              </a:rPr>
              <a:t>Pooled prevalence rates by percentage (95% CI) for CVS and CHS</a:t>
            </a:r>
          </a:p>
          <a:p>
            <a:pPr marL="285750" marR="0" indent="-285750">
              <a:lnSpc>
                <a:spcPct val="200000"/>
              </a:lnSpc>
              <a:spcBef>
                <a:spcPts val="0"/>
              </a:spcBef>
              <a:spcAft>
                <a:spcPts val="0"/>
              </a:spcAft>
              <a:buFont typeface="Arial" panose="020B0604020202020204" pitchFamily="34" charset="0"/>
              <a:buChar char="•"/>
            </a:pPr>
            <a:r>
              <a:rPr lang="en-US" kern="100" dirty="0">
                <a:ea typeface="Calibri" panose="020F0502020204030204" pitchFamily="34" charset="0"/>
                <a:cs typeface="Times New Roman" panose="02020603050405020304" pitchFamily="18" charset="0"/>
              </a:rPr>
              <a:t>P</a:t>
            </a:r>
            <a:r>
              <a:rPr lang="en-US" sz="1200" kern="100" dirty="0">
                <a:effectLst/>
                <a:ea typeface="Calibri" panose="020F0502020204030204" pitchFamily="34" charset="0"/>
                <a:cs typeface="Times New Roman" panose="02020603050405020304" pitchFamily="18" charset="0"/>
              </a:rPr>
              <a:t>opulation-based internet survey sample in 26 countries, and </a:t>
            </a:r>
          </a:p>
          <a:p>
            <a:pPr marL="285750" marR="0" indent="-285750">
              <a:lnSpc>
                <a:spcPct val="200000"/>
              </a:lnSpc>
              <a:spcBef>
                <a:spcPts val="0"/>
              </a:spcBef>
              <a:spcAft>
                <a:spcPts val="0"/>
              </a:spcAft>
              <a:buFont typeface="Arial" panose="020B0604020202020204" pitchFamily="34" charset="0"/>
              <a:buChar char="•"/>
            </a:pPr>
            <a:r>
              <a:rPr lang="en-US" kern="100" dirty="0">
                <a:ea typeface="Calibri" panose="020F0502020204030204" pitchFamily="34" charset="0"/>
                <a:cs typeface="Times New Roman" panose="02020603050405020304" pitchFamily="18" charset="0"/>
              </a:rPr>
              <a:t>H</a:t>
            </a:r>
            <a:r>
              <a:rPr lang="en-US" sz="1200" kern="100" dirty="0">
                <a:effectLst/>
                <a:ea typeface="Calibri" panose="020F0502020204030204" pitchFamily="34" charset="0"/>
                <a:cs typeface="Times New Roman" panose="02020603050405020304" pitchFamily="18" charset="0"/>
              </a:rPr>
              <a:t>ousehold interview survey sample involving 9 countries</a:t>
            </a:r>
          </a:p>
        </p:txBody>
      </p:sp>
      <p:sp>
        <p:nvSpPr>
          <p:cNvPr id="4" name="Slide Number Placeholder 3"/>
          <p:cNvSpPr>
            <a:spLocks noGrp="1"/>
          </p:cNvSpPr>
          <p:nvPr>
            <p:ph type="sldNum" sz="quarter" idx="5"/>
          </p:nvPr>
        </p:nvSpPr>
        <p:spPr/>
        <p:txBody>
          <a:bodyPr/>
          <a:lstStyle/>
          <a:p>
            <a:fld id="{E0746DE6-3336-457D-A091-FA20AC1C536E}" type="slidenum">
              <a:rPr lang="en-US" smtClean="0"/>
              <a:t>17</a:t>
            </a:fld>
            <a:endParaRPr lang="en-US"/>
          </a:p>
        </p:txBody>
      </p:sp>
    </p:spTree>
    <p:extLst>
      <p:ext uri="{BB962C8B-B14F-4D97-AF65-F5344CB8AC3E}">
        <p14:creationId xmlns:p14="http://schemas.microsoft.com/office/powerpoint/2010/main" val="32044627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1800"/>
              </a:spcAft>
              <a:buFont typeface="Arial" panose="020B0604020202020204" pitchFamily="34" charset="0"/>
              <a:buChar char="•"/>
            </a:pPr>
            <a:r>
              <a:rPr lang="en-US" b="0" i="0" dirty="0">
                <a:solidFill>
                  <a:srgbClr val="374151"/>
                </a:solidFill>
                <a:effectLst/>
                <a:latin typeface="Söhne"/>
              </a:rPr>
              <a:t>Increase in published cases of CHS, including fatal cases and associations with synthetic cannabis use.</a:t>
            </a:r>
          </a:p>
          <a:p>
            <a:pPr algn="l">
              <a:spcAft>
                <a:spcPts val="1800"/>
              </a:spcAft>
              <a:buFont typeface="Arial" panose="020B0604020202020204" pitchFamily="34" charset="0"/>
              <a:buChar char="•"/>
            </a:pPr>
            <a:r>
              <a:rPr lang="en-US" b="0" i="0" dirty="0">
                <a:solidFill>
                  <a:srgbClr val="374151"/>
                </a:solidFill>
                <a:effectLst/>
                <a:latin typeface="Söhne"/>
              </a:rPr>
              <a:t>Possible factors contributing to the rise in cases: increased cannabis availability and potency.</a:t>
            </a:r>
          </a:p>
          <a:p>
            <a:pPr algn="l">
              <a:spcAft>
                <a:spcPts val="1800"/>
              </a:spcAft>
              <a:buFont typeface="Arial" panose="020B0604020202020204" pitchFamily="34" charset="0"/>
              <a:buChar char="•"/>
            </a:pPr>
            <a:r>
              <a:rPr lang="en-US" b="0" i="0" dirty="0">
                <a:solidFill>
                  <a:srgbClr val="374151"/>
                </a:solidFill>
                <a:effectLst/>
                <a:latin typeface="Söhne"/>
              </a:rPr>
              <a:t>Treatment options: RCTs for CHS treatment include Haloperidol Versus Ondansetron for CHS (</a:t>
            </a:r>
            <a:r>
              <a:rPr lang="en-US" b="0" i="0" dirty="0" err="1">
                <a:solidFill>
                  <a:srgbClr val="374151"/>
                </a:solidFill>
                <a:effectLst/>
                <a:latin typeface="Söhne"/>
              </a:rPr>
              <a:t>HaVOC</a:t>
            </a:r>
            <a:r>
              <a:rPr lang="en-US" b="0" i="0" dirty="0">
                <a:solidFill>
                  <a:srgbClr val="374151"/>
                </a:solidFill>
                <a:effectLst/>
                <a:latin typeface="Söhne"/>
              </a:rPr>
              <a:t>) trial and a pilot trial of topical capsaicin cream.</a:t>
            </a:r>
          </a:p>
          <a:p>
            <a:pPr algn="l">
              <a:spcAft>
                <a:spcPts val="1800"/>
              </a:spcAft>
              <a:buFont typeface="Arial" panose="020B0604020202020204" pitchFamily="34" charset="0"/>
              <a:buChar char="•"/>
            </a:pPr>
            <a:r>
              <a:rPr lang="en-US" b="0" i="0" dirty="0" err="1">
                <a:solidFill>
                  <a:srgbClr val="374151"/>
                </a:solidFill>
                <a:effectLst/>
                <a:latin typeface="Söhne"/>
              </a:rPr>
              <a:t>HaVOC</a:t>
            </a:r>
            <a:r>
              <a:rPr lang="en-US" b="0" i="0" dirty="0">
                <a:solidFill>
                  <a:srgbClr val="374151"/>
                </a:solidFill>
                <a:effectLst/>
                <a:latin typeface="Söhne"/>
              </a:rPr>
              <a:t> trial: intravenous haloperidol demonstrated superiority over ondansetron in relieving nausea, vomiting, and abdominal pain.</a:t>
            </a:r>
          </a:p>
          <a:p>
            <a:pPr algn="l">
              <a:spcAft>
                <a:spcPts val="1800"/>
              </a:spcAft>
              <a:buFont typeface="Arial" panose="020B0604020202020204" pitchFamily="34" charset="0"/>
              <a:buChar char="•"/>
            </a:pPr>
            <a:r>
              <a:rPr lang="en-US" b="0" i="0" dirty="0">
                <a:solidFill>
                  <a:srgbClr val="374151"/>
                </a:solidFill>
                <a:effectLst/>
                <a:latin typeface="Söhne"/>
              </a:rPr>
              <a:t>Topical capsaicin cream: some evidence supports its use in aborting acute cyclic vomiting in CHS patients, but the overall evidence is low.</a:t>
            </a:r>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18</a:t>
            </a:fld>
            <a:endParaRPr lang="en-US"/>
          </a:p>
        </p:txBody>
      </p:sp>
    </p:spTree>
    <p:extLst>
      <p:ext uri="{BB962C8B-B14F-4D97-AF65-F5344CB8AC3E}">
        <p14:creationId xmlns:p14="http://schemas.microsoft.com/office/powerpoint/2010/main" val="9334607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TRPV1-4, TRPA4, and TRPM8) </a:t>
            </a:r>
            <a:r>
              <a:rPr lang="en-US" sz="1800" kern="100" dirty="0">
                <a:latin typeface="Calibri" panose="020F0502020204030204" pitchFamily="34" charset="0"/>
                <a:ea typeface="Calibri" panose="020F0502020204030204" pitchFamily="34" charset="0"/>
                <a:cs typeface="Times New Roman" panose="02020603050405020304" pitchFamily="18" charset="0"/>
              </a:rPr>
              <a:t>    </a:t>
            </a:r>
            <a:r>
              <a:rPr lang="en-US" sz="1100" kern="100" dirty="0">
                <a:effectLst/>
                <a:latin typeface="Calibri" panose="020F0502020204030204" pitchFamily="34" charset="0"/>
                <a:ea typeface="Calibri" panose="020F0502020204030204" pitchFamily="34" charset="0"/>
                <a:cs typeface="Times New Roman" panose="02020603050405020304" pitchFamily="18" charset="0"/>
              </a:rPr>
              <a:t>(Muller et al., 2018)</a:t>
            </a:r>
          </a:p>
          <a:p>
            <a:endParaRPr lang="en-US" sz="1100" kern="100" dirty="0">
              <a:effectLst/>
              <a:latin typeface="Calibri" panose="020F0502020204030204" pitchFamily="34" charset="0"/>
              <a:cs typeface="Times New Roman" panose="02020603050405020304" pitchFamily="18" charset="0"/>
            </a:endParaRPr>
          </a:p>
          <a:p>
            <a:r>
              <a:rPr lang="en-US" sz="1100" kern="100" dirty="0">
                <a:effectLst/>
                <a:latin typeface="Calibri" panose="020F0502020204030204" pitchFamily="34" charset="0"/>
                <a:cs typeface="Times New Roman" panose="02020603050405020304" pitchFamily="18" charset="0"/>
              </a:rPr>
              <a:t>Complex Structure:  A</a:t>
            </a:r>
            <a:r>
              <a:rPr lang="en-US" dirty="0"/>
              <a:t>llowing it to receive a variety of molecules for various effects.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AFADD94-34A3-D04B-BD04-54C0F3F08EF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73427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374151"/>
                </a:solidFill>
                <a:latin typeface="Söhne"/>
              </a:rPr>
              <a:t>Megan Moore, School of Social Work</a:t>
            </a:r>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2</a:t>
            </a:fld>
            <a:endParaRPr lang="en-US"/>
          </a:p>
        </p:txBody>
      </p:sp>
    </p:spTree>
    <p:extLst>
      <p:ext uri="{BB962C8B-B14F-4D97-AF65-F5344CB8AC3E}">
        <p14:creationId xmlns:p14="http://schemas.microsoft.com/office/powerpoint/2010/main" val="26499481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kern="100" dirty="0">
                <a:effectLst/>
                <a:latin typeface="Calibri" panose="020F0502020204030204" pitchFamily="34" charset="0"/>
                <a:cs typeface="Times New Roman" panose="02020603050405020304" pitchFamily="18" charset="0"/>
              </a:rPr>
              <a:t>Complex Structure:  A</a:t>
            </a:r>
            <a:r>
              <a:rPr lang="en-US" dirty="0"/>
              <a:t>llowing it to receive a variety of molecules for various effects. </a:t>
            </a:r>
          </a:p>
          <a:p>
            <a:endParaRPr lang="en-US" dirty="0"/>
          </a:p>
          <a:p>
            <a:pPr algn="l">
              <a:buFont typeface="+mj-lt"/>
              <a:buAutoNum type="arabicPeriod"/>
            </a:pPr>
            <a:r>
              <a:rPr lang="en-US" b="0" i="0" dirty="0">
                <a:solidFill>
                  <a:srgbClr val="374151"/>
                </a:solidFill>
                <a:effectLst/>
                <a:latin typeface="Söhne"/>
              </a:rPr>
              <a:t>Functional Groups: Both THC and AEA contain an aromatic ring system with a phenol group (-OH) attached. This phenol group is thought to be important for their interaction with cannabinoid receptors.</a:t>
            </a:r>
          </a:p>
          <a:p>
            <a:pPr algn="l">
              <a:buFont typeface="+mj-lt"/>
              <a:buAutoNum type="arabicPeriod"/>
            </a:pPr>
            <a:r>
              <a:rPr lang="en-US" b="0" i="0" dirty="0">
                <a:solidFill>
                  <a:srgbClr val="374151"/>
                </a:solidFill>
                <a:effectLst/>
                <a:latin typeface="Söhne"/>
              </a:rPr>
              <a:t>Hydrophobic Tail: Both THC and AEA possess a hydrophobic tail, which consists of a long alkyl chain. In THC, this tail is a pentyl (5-carbon) chain, while in AEA, it is an ethyl (2-carbon) chain. This hydrophobic tail contributes to their ability to interact with the cell membrane and affect the endocannabinoid receptors.</a:t>
            </a:r>
          </a:p>
          <a:p>
            <a:pPr algn="l">
              <a:buFont typeface="+mj-lt"/>
              <a:buAutoNum type="arabicPeriod"/>
            </a:pPr>
            <a:r>
              <a:rPr lang="en-US" b="0" i="0" dirty="0">
                <a:solidFill>
                  <a:srgbClr val="374151"/>
                </a:solidFill>
                <a:effectLst/>
                <a:latin typeface="Söhne"/>
              </a:rPr>
              <a:t>Similar Molecular Weight: THC and AEA have similar molecular weights, with THC having a molecular weight of 314.46 g/mol and AEA having a molecular weight of 347.52 g/mol. This similarity in molecular weight may contribute to their ability to bind to cannabinoid receptors.</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AFADD94-34A3-D04B-BD04-54C0F3F08EF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57436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Vanilloid Receptor (TRPV</a:t>
            </a:r>
            <a:r>
              <a:rPr lang="en-US" baseline="-25000" dirty="0"/>
              <a:t>1</a:t>
            </a:r>
            <a:r>
              <a:rPr lang="en-US" dirty="0"/>
              <a:t>) - “Capsaicin Receptor”</a:t>
            </a:r>
          </a:p>
          <a:p>
            <a:pPr lvl="1"/>
            <a:r>
              <a:rPr lang="en-US" dirty="0"/>
              <a:t>Nociceptive neurons of the PNS (but also present in the CNS)</a:t>
            </a:r>
          </a:p>
          <a:p>
            <a:pPr lvl="1"/>
            <a:r>
              <a:rPr lang="en-US" dirty="0"/>
              <a:t>Involved in the transmission and the modulation of pain</a:t>
            </a:r>
          </a:p>
          <a:p>
            <a:pPr lvl="1"/>
            <a:r>
              <a:rPr lang="en-US" dirty="0"/>
              <a:t>Pro-emetic action through substance P</a:t>
            </a:r>
          </a:p>
          <a:p>
            <a:pPr lvl="1"/>
            <a:r>
              <a:rPr lang="en-US" dirty="0"/>
              <a:t>Anti-emetic action through stimulated desensitization (topical capsaicin for acute CHS).</a:t>
            </a:r>
          </a:p>
          <a:p>
            <a:pPr lvl="1"/>
            <a:r>
              <a:rPr lang="en-US" dirty="0"/>
              <a:t>CBD exhibits and action on TRPV</a:t>
            </a:r>
            <a:r>
              <a:rPr lang="en-US" baseline="-25000" dirty="0"/>
              <a:t>1</a:t>
            </a:r>
            <a:r>
              <a:rPr lang="en-US" dirty="0"/>
              <a:t> similar to capsaicin (in vitro)</a:t>
            </a:r>
          </a:p>
          <a:p>
            <a:pPr lvl="1"/>
            <a:endParaRPr lang="en-US" dirty="0"/>
          </a:p>
          <a:p>
            <a:pPr algn="l">
              <a:buFont typeface="+mj-lt"/>
              <a:buAutoNum type="arabicPeriod"/>
            </a:pPr>
            <a:r>
              <a:rPr lang="en-US" b="0" i="0" dirty="0">
                <a:solidFill>
                  <a:srgbClr val="374151"/>
                </a:solidFill>
                <a:effectLst/>
                <a:latin typeface="Söhne"/>
              </a:rPr>
              <a:t>Aromatic Ring System: Both CBD and capsaicin contain an aromatic ring system. CBD has a resorcinol ring, while capsaicin has a vanillin ring. The presence of these aromatic rings contributes to their chemical properties and potential interactions with receptors in the body.</a:t>
            </a:r>
          </a:p>
          <a:p>
            <a:pPr algn="l">
              <a:buFont typeface="+mj-lt"/>
              <a:buAutoNum type="arabicPeriod"/>
            </a:pPr>
            <a:r>
              <a:rPr lang="en-US" b="0" i="0" dirty="0">
                <a:solidFill>
                  <a:srgbClr val="374151"/>
                </a:solidFill>
                <a:effectLst/>
                <a:latin typeface="Söhne"/>
              </a:rPr>
              <a:t>Hydrophobic Tails: CBD and capsaicin both possess hydrophobic tails, which are responsible for their lipophilic nature. CBD has a long aliphatic tail, typically a pentyl (5-carbon) chain, whereas capsaicin has a shorter aliphatic tail, usually an 8-carbon chain. These hydrophobic tails allow them to dissolve in lipid-based substances and interact with receptors on cell membranes.</a:t>
            </a:r>
          </a:p>
          <a:p>
            <a:pPr algn="l">
              <a:buFont typeface="+mj-lt"/>
              <a:buAutoNum type="arabicPeriod"/>
            </a:pPr>
            <a:r>
              <a:rPr lang="en-US" b="0" i="0" dirty="0">
                <a:solidFill>
                  <a:srgbClr val="374151"/>
                </a:solidFill>
                <a:effectLst/>
                <a:latin typeface="Söhne"/>
              </a:rPr>
              <a:t>Molecular Weight: CBD and capsaicin have somewhat similar molecular weights. CBD has a molecular weight of 314.46 g/mol, while capsaicin has a slightly higher molecular weight of 305.41 g/mol.</a:t>
            </a:r>
          </a:p>
          <a:p>
            <a:pPr lvl="1"/>
            <a:endParaRPr lang="en-US" dirty="0"/>
          </a:p>
          <a:p>
            <a:pPr lvl="1"/>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AFADD94-34A3-D04B-BD04-54C0F3F08EF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15487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14350" indent="-514350">
              <a:spcAft>
                <a:spcPts val="1200"/>
              </a:spcAft>
              <a:buFont typeface="+mj-lt"/>
              <a:buAutoNum type="arabicPeriod"/>
            </a:pPr>
            <a:r>
              <a:rPr lang="en-US" dirty="0"/>
              <a:t>Very high THC </a:t>
            </a:r>
            <a:r>
              <a:rPr lang="en-US" sz="1200" dirty="0"/>
              <a:t>strains do not produce CBD in any measurable amounts. -- CBG – A   (Cannabigerolic Acid)</a:t>
            </a:r>
          </a:p>
          <a:p>
            <a:pPr marL="514350" indent="-514350">
              <a:spcAft>
                <a:spcPts val="1200"/>
              </a:spcAft>
              <a:buFont typeface="+mj-lt"/>
              <a:buAutoNum type="arabicPeriod"/>
            </a:pPr>
            <a:r>
              <a:rPr lang="en-US" sz="1200" dirty="0"/>
              <a:t>CBD is anti-emetic, anti-anxiety, anti-inflammatory, and neuroprotective</a:t>
            </a:r>
          </a:p>
          <a:p>
            <a:pPr marL="514350" indent="-514350">
              <a:spcAft>
                <a:spcPts val="1200"/>
              </a:spcAft>
              <a:buFont typeface="+mj-lt"/>
              <a:buAutoNum type="arabicPeriod"/>
            </a:pPr>
            <a:r>
              <a:rPr lang="en-US" sz="1200" dirty="0"/>
              <a:t>CBD engages in with TRPV</a:t>
            </a:r>
            <a:r>
              <a:rPr lang="en-US" sz="1200" baseline="-25000" dirty="0"/>
              <a:t>1</a:t>
            </a:r>
            <a:r>
              <a:rPr lang="en-US" sz="1200" dirty="0"/>
              <a:t> in a similar manner as capsaicin</a:t>
            </a:r>
            <a:endParaRPr lang="en-US" sz="1200" b="0" i="0" dirty="0">
              <a:effectLst/>
            </a:endParaRPr>
          </a:p>
          <a:p>
            <a:pPr marL="514350" indent="-514350">
              <a:spcAft>
                <a:spcPts val="1200"/>
              </a:spcAft>
              <a:buFont typeface="+mj-lt"/>
              <a:buAutoNum type="arabicPeriod"/>
            </a:pPr>
            <a:r>
              <a:rPr lang="en-US" sz="1200" b="0" i="0" dirty="0">
                <a:effectLst/>
              </a:rPr>
              <a:t>CBD is not psychoactive and is considered non-psychoactive when consumed</a:t>
            </a:r>
          </a:p>
          <a:p>
            <a:pPr marL="514350" indent="-514350">
              <a:spcAft>
                <a:spcPts val="1200"/>
              </a:spcAft>
              <a:buFont typeface="+mj-lt"/>
              <a:buAutoNum type="arabicPeriod"/>
            </a:pPr>
            <a:r>
              <a:rPr lang="en-US" sz="1200" b="0" i="0" dirty="0">
                <a:effectLst/>
              </a:rPr>
              <a:t>CBD alone does not induce vomiting</a:t>
            </a:r>
          </a:p>
          <a:p>
            <a:pPr marL="514350" indent="-514350">
              <a:spcAft>
                <a:spcPts val="1200"/>
              </a:spcAft>
              <a:buFont typeface="+mj-lt"/>
              <a:buAutoNum type="arabicPeriod"/>
            </a:pPr>
            <a:r>
              <a:rPr lang="en-US" sz="1200" b="0" i="0" dirty="0">
                <a:effectLst/>
              </a:rPr>
              <a:t>Transitioning from THC-dominant to CBD-dominant strains of cannabis may have potential benefits in treating intractable CHS in cannabis-dependent individuals.</a:t>
            </a:r>
          </a:p>
          <a:p>
            <a:pPr marL="514350" indent="-514350">
              <a:spcAft>
                <a:spcPts val="1200"/>
              </a:spcAft>
              <a:buFont typeface="+mj-lt"/>
              <a:buAutoNum type="arabicPeriod"/>
            </a:pPr>
            <a:r>
              <a:rPr lang="en-US" sz="1200" b="0" i="0" dirty="0">
                <a:effectLst/>
              </a:rPr>
              <a:t>There is limited clinical research on the use of CBD-dominant strains in CHS patients, but one case reported complete resolution of symptoms with higher CBD proportion in cannabis use.</a:t>
            </a:r>
          </a:p>
          <a:p>
            <a:pPr marL="514350" indent="-514350">
              <a:spcAft>
                <a:spcPts val="1200"/>
              </a:spcAft>
              <a:buFont typeface="+mj-lt"/>
              <a:buAutoNum type="arabicPeriod"/>
            </a:pPr>
            <a:r>
              <a:rPr lang="en-US" sz="1800" dirty="0">
                <a:effectLst/>
                <a:latin typeface="Times New Roman" panose="02020603050405020304" pitchFamily="18" charset="0"/>
                <a:ea typeface="Calibri" panose="020F0502020204030204" pitchFamily="34" charset="0"/>
              </a:rPr>
              <a:t>recent survey evaluating a cohort of CVS patients from a specialty GI clinic did identify one patient with complete resolution of CVS symptoms after an abstinence from cannabis and a prior history of heavy cannabis use. The authors report, “This was the only cannabis-using patient in our study who could be reclassified as having CHS based on Rome IV criteria. This patient subsequently resumed using cannabis with a higher proportion of cannabidiol vs THC and reportedly remains episode-free.” (Venkatesan et al., 2020, pp. 1087-1089).</a:t>
            </a:r>
            <a:r>
              <a:rPr lang="en-US" dirty="0">
                <a:effectLst/>
              </a:rPr>
              <a:t> </a:t>
            </a:r>
            <a:endParaRPr lang="en-US" sz="1200" b="0" i="0" dirty="0">
              <a:effectLs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AFADD94-34A3-D04B-BD04-54C0F3F08EF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71848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In 2018 the first and only RCT for CVS was published and involved 64 children between the ages of 3-15 and investigated the difference between amitriptyline and </a:t>
            </a:r>
            <a:r>
              <a:rPr lang="en-US" dirty="0" err="1"/>
              <a:t>cyprohepatadine</a:t>
            </a:r>
            <a:r>
              <a:rPr lang="en-US" dirty="0"/>
              <a:t> (</a:t>
            </a:r>
            <a:r>
              <a:rPr lang="en-US" sz="1200" b="0" i="0" kern="1200" dirty="0" err="1">
                <a:solidFill>
                  <a:schemeClr val="tx1"/>
                </a:solidFill>
                <a:effectLst/>
                <a:latin typeface="+mn-lt"/>
                <a:ea typeface="+mn-ea"/>
                <a:cs typeface="+mn-cs"/>
              </a:rPr>
              <a:t>Periactin</a:t>
            </a:r>
            <a:r>
              <a:rPr lang="en-US" dirty="0"/>
              <a:t>: Antihistamine with additional anticholinergic, anti-serotonergic properties) in prevention of future attacks; no difference was noted.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Evidence for recommending CBD-dominant strains of cannabis for CVS is without any clinical evidence (even case studies). Studying this is limited by the continued Schedule I status of cannabis.</a:t>
            </a:r>
          </a:p>
          <a:p>
            <a:pPr marL="0" indent="0">
              <a:buNone/>
            </a:pPr>
            <a:endParaRPr lang="en-US" dirty="0"/>
          </a:p>
          <a:p>
            <a:r>
              <a:rPr lang="en-US" dirty="0"/>
              <a:t>Evidence for recommending topical capsaicin in CVS/CHS is very low as this relies entirely on a small number of case reports (CHS only); a prospective RCT is warranted based on the improvements noted.</a:t>
            </a:r>
          </a:p>
          <a:p>
            <a:pPr marL="0" indent="0">
              <a:buNone/>
            </a:pPr>
            <a:endParaRPr lang="en-US" dirty="0"/>
          </a:p>
          <a:p>
            <a:r>
              <a:rPr lang="en-US" dirty="0"/>
              <a:t>The evidence on diagnostic and therapeutic approaches to CVS (and CHS) are moderate at best as the science is based entirely on case-series publications and expert opinion (such as the Rome IV clinical experts).</a:t>
            </a:r>
          </a:p>
          <a:p>
            <a:pPr marL="0" indent="0">
              <a:buNone/>
            </a:pPr>
            <a:endParaRPr lang="en-US" dirty="0"/>
          </a:p>
          <a:p>
            <a:r>
              <a:rPr lang="en-US" dirty="0"/>
              <a:t>There is a near absence of Level I evidence within the CVS literature for either children or adults.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AFADD94-34A3-D04B-BD04-54C0F3F08EF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23513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This aim involves comparing four user groups (non-users, cannabis-only users, opioids-only users, and cannabis plus opioid users) to examine demographic and clinical characteristics, such as age, gender, partner status, employment status, disability status, comorbid conditions, and CVS history.</a:t>
            </a:r>
          </a:p>
          <a:p>
            <a:endParaRPr lang="en-US" b="0" i="0" dirty="0">
              <a:solidFill>
                <a:srgbClr val="374151"/>
              </a:solidFill>
              <a:effectLst/>
              <a:latin typeface="Söhne"/>
            </a:endParaRPr>
          </a:p>
          <a:p>
            <a:r>
              <a:rPr lang="en-US" b="0" i="0" dirty="0">
                <a:solidFill>
                  <a:srgbClr val="374151"/>
                </a:solidFill>
                <a:effectLst/>
                <a:latin typeface="Söhne"/>
              </a:rPr>
              <a:t>This aim focuses on analyzing healthcare utilization measures, including clinic visits, emergency department (ED) visits, and hospital days, over a two-year period for the four user groups mentioned above.</a:t>
            </a:r>
          </a:p>
          <a:p>
            <a:endParaRPr lang="en-US" b="0" i="0" dirty="0">
              <a:solidFill>
                <a:srgbClr val="374151"/>
              </a:solidFill>
              <a:effectLst/>
              <a:latin typeface="Söhne"/>
            </a:endParaRPr>
          </a:p>
          <a:p>
            <a:r>
              <a:rPr lang="en-US" b="0" i="0" dirty="0">
                <a:solidFill>
                  <a:srgbClr val="374151"/>
                </a:solidFill>
                <a:effectLst/>
                <a:latin typeface="Söhne"/>
              </a:rPr>
              <a:t>This aim involves comparing the cannabis plus opioids group and the opioids-only group based on the Morphine Equivalent Dose (MED)/day and Morphine Milligram Equivalent dose (MME)/day values obtained from prescription monitoring programs.</a:t>
            </a:r>
          </a:p>
          <a:p>
            <a:endParaRPr lang="en-US" b="0" i="0" dirty="0">
              <a:solidFill>
                <a:srgbClr val="374151"/>
              </a:solidFill>
              <a:effectLst/>
              <a:latin typeface="Söhne"/>
            </a:endParaRPr>
          </a:p>
          <a:p>
            <a:r>
              <a:rPr lang="en-US" b="0" i="0" dirty="0">
                <a:solidFill>
                  <a:srgbClr val="374151"/>
                </a:solidFill>
                <a:effectLst/>
                <a:latin typeface="Söhne"/>
              </a:rPr>
              <a:t>This aim aims to examine the subset of variables with statistical significance from the demographic and clinical characteristic section to identify differences between the coalescence group (patients with both CHS and CVS) and the non-coalescence group. Additionally, a narrative case series is generated to provide detailed descriptions of the coalescent cases.</a:t>
            </a:r>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24</a:t>
            </a:fld>
            <a:endParaRPr lang="en-US"/>
          </a:p>
        </p:txBody>
      </p:sp>
    </p:spTree>
    <p:extLst>
      <p:ext uri="{BB962C8B-B14F-4D97-AF65-F5344CB8AC3E}">
        <p14:creationId xmlns:p14="http://schemas.microsoft.com/office/powerpoint/2010/main" val="21309840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25</a:t>
            </a:fld>
            <a:endParaRPr lang="en-US"/>
          </a:p>
        </p:txBody>
      </p:sp>
    </p:spTree>
    <p:extLst>
      <p:ext uri="{BB962C8B-B14F-4D97-AF65-F5344CB8AC3E}">
        <p14:creationId xmlns:p14="http://schemas.microsoft.com/office/powerpoint/2010/main" val="30887446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26</a:t>
            </a:fld>
            <a:endParaRPr lang="en-US"/>
          </a:p>
        </p:txBody>
      </p:sp>
    </p:spTree>
    <p:extLst>
      <p:ext uri="{BB962C8B-B14F-4D97-AF65-F5344CB8AC3E}">
        <p14:creationId xmlns:p14="http://schemas.microsoft.com/office/powerpoint/2010/main" val="24502947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0" i="0" dirty="0">
                <a:solidFill>
                  <a:srgbClr val="374151"/>
                </a:solidFill>
                <a:effectLst/>
                <a:latin typeface="Söhne"/>
              </a:rPr>
              <a:t>Retrospective chart review: The study conducted by the first author involved a retrospective analysis of medical records of 164 adult patients diagnosed with cyclic vomiting syndrome (CVS) at the University of Washington Digestive Health Center between 2014 and 2020.</a:t>
            </a:r>
          </a:p>
          <a:p>
            <a:pPr algn="l">
              <a:buFont typeface="+mj-lt"/>
              <a:buAutoNum type="arabicPeriod"/>
            </a:pPr>
            <a:r>
              <a:rPr lang="en-US" b="0" i="0" dirty="0">
                <a:solidFill>
                  <a:srgbClr val="374151"/>
                </a:solidFill>
                <a:effectLst/>
                <a:latin typeface="Söhne"/>
              </a:rPr>
              <a:t>Data collection: Data were collected using a secure remote server linked to the center's electronic medical record system (Epic). The cases were identified using specific diagnostic codes (ICD-10 codes: G43.A0, G43.A1, and R11.15). A data collection form was developed for the study using the </a:t>
            </a:r>
            <a:r>
              <a:rPr lang="en-US" b="0" i="0" dirty="0" err="1">
                <a:solidFill>
                  <a:srgbClr val="374151"/>
                </a:solidFill>
                <a:effectLst/>
                <a:latin typeface="Söhne"/>
              </a:rPr>
              <a:t>REDCap</a:t>
            </a:r>
            <a:r>
              <a:rPr lang="en-US" b="0" i="0" dirty="0">
                <a:solidFill>
                  <a:srgbClr val="374151"/>
                </a:solidFill>
                <a:effectLst/>
                <a:latin typeface="Söhne"/>
              </a:rPr>
              <a:t> system hosted by the UW Institute of Translational Health Sciences.</a:t>
            </a:r>
          </a:p>
          <a:p>
            <a:pPr algn="l">
              <a:buFont typeface="+mj-lt"/>
              <a:buAutoNum type="arabicPeriod"/>
            </a:pPr>
            <a:r>
              <a:rPr lang="en-US" b="0" i="0" dirty="0">
                <a:solidFill>
                  <a:srgbClr val="374151"/>
                </a:solidFill>
                <a:effectLst/>
                <a:latin typeface="Söhne"/>
              </a:rPr>
              <a:t>Exclusion criteria: After the initial chart review, 34 cases were excluded from the analysis. Three cases were excluded due to the patients being under 18 years old at the time of the most recent CVS visit, and 31 cases did not meet the diagnostic criteria for CVS as determined by the treating physician.</a:t>
            </a:r>
          </a:p>
          <a:p>
            <a:pPr algn="l">
              <a:buFont typeface="+mj-lt"/>
              <a:buAutoNum type="arabicPeriod"/>
            </a:pPr>
            <a:r>
              <a:rPr lang="en-US" b="0" i="0" dirty="0">
                <a:solidFill>
                  <a:srgbClr val="374151"/>
                </a:solidFill>
                <a:effectLst/>
                <a:latin typeface="Söhne"/>
              </a:rPr>
              <a:t>Final data analysis: The study analyzed data from a total of 130 cases that met the inclusion criteria, and these cases were used for the final analysis of the study.</a:t>
            </a:r>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27</a:t>
            </a:fld>
            <a:endParaRPr lang="en-US"/>
          </a:p>
        </p:txBody>
      </p:sp>
    </p:spTree>
    <p:extLst>
      <p:ext uri="{BB962C8B-B14F-4D97-AF65-F5344CB8AC3E}">
        <p14:creationId xmlns:p14="http://schemas.microsoft.com/office/powerpoint/2010/main" val="17288208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Demographic variables included age, self-reported gender and ethnicity, partner status, as well as disability status and comorbid conditions. CVS history was characterized by length of time with CVS diagnosis, age at onset of first symptoms, frequency of episodes, and change in frequency over time. Comorbid psychiatric diagnoses included conditions such as depression, anxiety, suicide ideation, and possible addiction (identified by self-report of early-age cannabis use, concurrent tobacco use, heavy alcohol use, and other drug use). Past medical history included migraine, CVS history as a child, previous surgeries, other functional bowel disorders such as irritable bowel syndrome, and any temporal relationship with menstruation (catamenial CVS). Cannabis use was based on the patient’s self-report. Information such as amount, route of administration, and frequency of use was collected during chart review, but for statistical analysis the variable was reduced to yes or no. Non-pharmacological symptom management including the use of hot water bathing behaviors or the use of sleep to abort an episode were set as dichotomous yes or no variables. Possible  CHS and possible CVS coalescence were determined by the physician notes in the EMR and noted as yes or no.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rPr>
              <a:t>Opioid use was determined by whether the patient had an active prescription for opiates in the UW EMR system within the previous 30 days of the most recent CVS-related healthcare visit, or evidence of administration of opiates either during a hospital inpatient stay or ED visit within that same 30-day period. Opioid dosing was standardized between patients using a Morphine Equivalent Dose (MED)/day, calculated by the Washington State Agency Medical Directors' Group online calculator [40]. The MED value was calculated as a daily average for the 30-day period prior to the reviewed CVS visit. Additionally, an equivalent variable, the Morphine Milligram Equivalent dose (MME)/day was also gathered from the Washington State Prescription Monitoring Program for the same 30-day period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28</a:t>
            </a:fld>
            <a:endParaRPr lang="en-US"/>
          </a:p>
        </p:txBody>
      </p:sp>
    </p:spTree>
    <p:extLst>
      <p:ext uri="{BB962C8B-B14F-4D97-AF65-F5344CB8AC3E}">
        <p14:creationId xmlns:p14="http://schemas.microsoft.com/office/powerpoint/2010/main" val="9170907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Demographic and descriptive data were quantified by mean and standard deviation for continuous variables, and number and percentage for categorical variables. Statistical significance was set at </a:t>
            </a:r>
            <a:r>
              <a:rPr lang="en-US" sz="1800" i="1" dirty="0">
                <a:effectLst/>
                <a:latin typeface="Times New Roman" panose="02020603050405020304" pitchFamily="18" charset="0"/>
                <a:ea typeface="Calibri" panose="020F0502020204030204" pitchFamily="34" charset="0"/>
              </a:rPr>
              <a:t>p</a:t>
            </a:r>
            <a:r>
              <a:rPr lang="en-US" sz="1800" dirty="0">
                <a:effectLst/>
                <a:latin typeface="Times New Roman" panose="02020603050405020304" pitchFamily="18" charset="0"/>
                <a:ea typeface="Calibri" panose="020F0502020204030204" pitchFamily="34" charset="0"/>
              </a:rPr>
              <a:t> &lt; 0.05. </a:t>
            </a:r>
          </a:p>
          <a:p>
            <a:endParaRPr lang="en-US" sz="1800" dirty="0">
              <a:effectLst/>
              <a:latin typeface="Times New Roman" panose="02020603050405020304" pitchFamily="18" charset="0"/>
            </a:endParaRPr>
          </a:p>
          <a:p>
            <a:r>
              <a:rPr lang="en-US" sz="1800" dirty="0">
                <a:effectLst/>
                <a:latin typeface="Times New Roman" panose="02020603050405020304" pitchFamily="18" charset="0"/>
              </a:rPr>
              <a:t>Aim 1: </a:t>
            </a:r>
            <a:r>
              <a:rPr lang="en-US" sz="1800" dirty="0">
                <a:effectLst/>
                <a:latin typeface="Times New Roman" panose="02020603050405020304" pitchFamily="18" charset="0"/>
                <a:ea typeface="Calibri" panose="020F0502020204030204" pitchFamily="34" charset="0"/>
              </a:rPr>
              <a:t>To answer the primary aim of describing the cohort in relation to cannabis and opioid use, 4 groups 1) non-users, 2) cannabis-only users, 3) opioid-only users, and 4) cannabis plus opioid users were compared using one-way ANOVA for continuous variables and Fisher’s exact test for categorical variables. </a:t>
            </a:r>
          </a:p>
          <a:p>
            <a:endParaRPr lang="en-US" sz="1800" dirty="0">
              <a:effectLst/>
              <a:latin typeface="Times New Roman" panose="02020603050405020304" pitchFamily="18" charset="0"/>
            </a:endParaRPr>
          </a:p>
          <a:p>
            <a:r>
              <a:rPr lang="en-US" sz="1800" dirty="0">
                <a:effectLst/>
                <a:latin typeface="Times New Roman" panose="02020603050405020304" pitchFamily="18" charset="0"/>
              </a:rPr>
              <a:t>Aim 2: </a:t>
            </a:r>
            <a:r>
              <a:rPr lang="en-US" sz="1800" dirty="0">
                <a:effectLst/>
                <a:latin typeface="Times New Roman" panose="02020603050405020304" pitchFamily="18" charset="0"/>
                <a:ea typeface="Calibri" panose="020F0502020204030204" pitchFamily="34" charset="0"/>
              </a:rPr>
              <a:t>For the second aim evaluating if cannabis or opioid use impacts healthcare utilization, a count of clinic days, emergency department (ED) visits, and number of hospital days over a two-year period was compared against the 4 user groups.</a:t>
            </a:r>
            <a:r>
              <a:rPr lang="en-US" sz="2800" dirty="0">
                <a:effectLst/>
              </a:rPr>
              <a:t> </a:t>
            </a:r>
          </a:p>
          <a:p>
            <a:endParaRPr lang="en-US" sz="2800" dirty="0">
              <a:effectLst/>
              <a:latin typeface="Times New Roman" panose="02020603050405020304" pitchFamily="18" charset="0"/>
            </a:endParaRPr>
          </a:p>
          <a:p>
            <a:r>
              <a:rPr lang="en-US" sz="2800" dirty="0">
                <a:effectLst/>
                <a:latin typeface="Times New Roman" panose="02020603050405020304" pitchFamily="18" charset="0"/>
              </a:rPr>
              <a:t>Aim 3: </a:t>
            </a:r>
            <a:r>
              <a:rPr lang="en-US" sz="1800" dirty="0">
                <a:effectLst/>
                <a:latin typeface="Times New Roman" panose="02020603050405020304" pitchFamily="18" charset="0"/>
                <a:ea typeface="Calibri" panose="020F0502020204030204" pitchFamily="34" charset="0"/>
              </a:rPr>
              <a:t>To explore the third aim evaluating if opioid use by morphine equivalence differed between cannabis-using and non-cannabis-using groups, the cannabis + opioids and the opioids-only groups were compared against the Prescription Monitoring Program MME values. </a:t>
            </a:r>
          </a:p>
          <a:p>
            <a:endParaRPr lang="en-US" sz="1800" dirty="0">
              <a:effectLst/>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rPr>
              <a:t>Exploratory Aim 4: </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For the exploratory aim of coalescence, the subset of variables with statistical significance from the demographic and clinical characteristic section were compared for differences between the coalescence group and the non-coalescence group, as well as a narrative case series was generated.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29</a:t>
            </a:fld>
            <a:endParaRPr lang="en-US"/>
          </a:p>
        </p:txBody>
      </p:sp>
    </p:spTree>
    <p:extLst>
      <p:ext uri="{BB962C8B-B14F-4D97-AF65-F5344CB8AC3E}">
        <p14:creationId xmlns:p14="http://schemas.microsoft.com/office/powerpoint/2010/main" val="1605316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374151"/>
                </a:solidFill>
                <a:latin typeface="Söhne"/>
              </a:rPr>
              <a:t>Megan Moore, School of Social Work</a:t>
            </a:r>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3</a:t>
            </a:fld>
            <a:endParaRPr lang="en-US"/>
          </a:p>
        </p:txBody>
      </p:sp>
    </p:spTree>
    <p:extLst>
      <p:ext uri="{BB962C8B-B14F-4D97-AF65-F5344CB8AC3E}">
        <p14:creationId xmlns:p14="http://schemas.microsoft.com/office/powerpoint/2010/main" val="29394290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A majority of the cohort (65%) developed their first CVS symptoms during adulthood with no childhood history of CVS. Nearly half of the cohort (49%) had an onset of symptoms in their 2</a:t>
            </a:r>
            <a:r>
              <a:rPr lang="en-US" sz="1800" baseline="30000" dirty="0">
                <a:effectLst/>
                <a:latin typeface="Times New Roman" panose="02020603050405020304" pitchFamily="18" charset="0"/>
                <a:ea typeface="Calibri" panose="020F0502020204030204" pitchFamily="34" charset="0"/>
              </a:rPr>
              <a:t>nd</a:t>
            </a:r>
            <a:r>
              <a:rPr lang="en-US" sz="1800" dirty="0">
                <a:effectLst/>
                <a:latin typeface="Times New Roman" panose="02020603050405020304" pitchFamily="18" charset="0"/>
                <a:ea typeface="Calibri" panose="020F0502020204030204" pitchFamily="34" charset="0"/>
              </a:rPr>
              <a:t> or 3</a:t>
            </a:r>
            <a:r>
              <a:rPr lang="en-US" sz="1800" baseline="30000" dirty="0">
                <a:effectLst/>
                <a:latin typeface="Times New Roman" panose="02020603050405020304" pitchFamily="18" charset="0"/>
                <a:ea typeface="Calibri" panose="020F0502020204030204" pitchFamily="34" charset="0"/>
              </a:rPr>
              <a:t>rd</a:t>
            </a:r>
            <a:r>
              <a:rPr lang="en-US" sz="1800" dirty="0">
                <a:effectLst/>
                <a:latin typeface="Times New Roman" panose="02020603050405020304" pitchFamily="18" charset="0"/>
                <a:ea typeface="Calibri" panose="020F0502020204030204" pitchFamily="34" charset="0"/>
              </a:rPr>
              <a:t> decade of life. For the later decades, 8.5% reported an onset in the 40’s, 7% reported an onset in their 50’s, 2% reported an onset in 60’s, and 2% had an onset at age 70 or greater. Conversely, 30% reported continuous symptoms since either childhood or teenage years, and 7% patients reported an onset of symptoms in childhood or teenage years that resolved and then returned with a renewed onset later in life. </a:t>
            </a:r>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30</a:t>
            </a:fld>
            <a:endParaRPr lang="en-US"/>
          </a:p>
        </p:txBody>
      </p:sp>
    </p:spTree>
    <p:extLst>
      <p:ext uri="{BB962C8B-B14F-4D97-AF65-F5344CB8AC3E}">
        <p14:creationId xmlns:p14="http://schemas.microsoft.com/office/powerpoint/2010/main" val="34387958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31</a:t>
            </a:fld>
            <a:endParaRPr lang="en-US"/>
          </a:p>
        </p:txBody>
      </p:sp>
    </p:spTree>
    <p:extLst>
      <p:ext uri="{BB962C8B-B14F-4D97-AF65-F5344CB8AC3E}">
        <p14:creationId xmlns:p14="http://schemas.microsoft.com/office/powerpoint/2010/main" val="3837785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AutoNum type="arabicParenR"/>
            </a:pPr>
            <a:r>
              <a:rPr lang="en-US" sz="1800" dirty="0">
                <a:effectLst/>
                <a:latin typeface="Times New Roman" panose="02020603050405020304" pitchFamily="18" charset="0"/>
                <a:ea typeface="Calibri" panose="020F0502020204030204" pitchFamily="34" charset="0"/>
              </a:rPr>
              <a:t>Demographic characteristics were examined across four groups: </a:t>
            </a:r>
            <a:r>
              <a:rPr lang="en-US" sz="1800" i="1" dirty="0">
                <a:effectLst/>
                <a:latin typeface="Times New Roman" panose="02020603050405020304" pitchFamily="18" charset="0"/>
                <a:ea typeface="Calibri" panose="020F0502020204030204" pitchFamily="34" charset="0"/>
              </a:rPr>
              <a:t>non-users</a:t>
            </a:r>
            <a:r>
              <a:rPr lang="en-US" sz="1800" dirty="0">
                <a:effectLst/>
                <a:latin typeface="Times New Roman" panose="02020603050405020304" pitchFamily="18" charset="0"/>
                <a:ea typeface="Calibri" panose="020F0502020204030204" pitchFamily="34" charset="0"/>
              </a:rPr>
              <a:t>, </a:t>
            </a:r>
            <a:r>
              <a:rPr lang="en-US" sz="1800" i="1" dirty="0">
                <a:effectLst/>
                <a:latin typeface="Times New Roman" panose="02020603050405020304" pitchFamily="18" charset="0"/>
                <a:ea typeface="Calibri" panose="020F0502020204030204" pitchFamily="34" charset="0"/>
              </a:rPr>
              <a:t>cannabis-only</a:t>
            </a:r>
            <a:r>
              <a:rPr lang="en-US" sz="1800" dirty="0">
                <a:effectLst/>
                <a:latin typeface="Times New Roman" panose="02020603050405020304" pitchFamily="18" charset="0"/>
                <a:ea typeface="Calibri" panose="020F0502020204030204" pitchFamily="34" charset="0"/>
              </a:rPr>
              <a:t>, </a:t>
            </a:r>
            <a:r>
              <a:rPr lang="en-US" sz="1800" i="1" dirty="0">
                <a:effectLst/>
                <a:latin typeface="Times New Roman" panose="02020603050405020304" pitchFamily="18" charset="0"/>
                <a:ea typeface="Calibri" panose="020F0502020204030204" pitchFamily="34" charset="0"/>
              </a:rPr>
              <a:t>opioids-only</a:t>
            </a:r>
            <a:r>
              <a:rPr lang="en-US" sz="1800" dirty="0">
                <a:effectLst/>
                <a:latin typeface="Times New Roman" panose="02020603050405020304" pitchFamily="18" charset="0"/>
                <a:ea typeface="Calibri" panose="020F0502020204030204" pitchFamily="34" charset="0"/>
              </a:rPr>
              <a:t>, and </a:t>
            </a:r>
            <a:r>
              <a:rPr lang="en-US" sz="1800" i="1" dirty="0">
                <a:effectLst/>
                <a:latin typeface="Times New Roman" panose="02020603050405020304" pitchFamily="18" charset="0"/>
                <a:ea typeface="Calibri" panose="020F0502020204030204" pitchFamily="34" charset="0"/>
              </a:rPr>
              <a:t>opioids + cannabis</a:t>
            </a:r>
            <a:r>
              <a:rPr lang="en-US" sz="1800" dirty="0">
                <a:effectLst/>
                <a:latin typeface="Times New Roman" panose="02020603050405020304" pitchFamily="18" charset="0"/>
                <a:ea typeface="Calibri" panose="020F0502020204030204" pitchFamily="34" charset="0"/>
              </a:rPr>
              <a:t>. Fisher’s exact calculation of age by the user groups demonstrated a difference between groups with a mean age of the </a:t>
            </a:r>
            <a:r>
              <a:rPr lang="en-US" sz="1800" i="1" dirty="0">
                <a:effectLst/>
                <a:latin typeface="Times New Roman" panose="02020603050405020304" pitchFamily="18" charset="0"/>
                <a:ea typeface="Calibri" panose="020F0502020204030204" pitchFamily="34" charset="0"/>
              </a:rPr>
              <a:t>cannabis-only</a:t>
            </a:r>
            <a:r>
              <a:rPr lang="en-US" sz="1800" dirty="0">
                <a:effectLst/>
                <a:latin typeface="Times New Roman" panose="02020603050405020304" pitchFamily="18" charset="0"/>
                <a:ea typeface="Calibri" panose="020F0502020204030204" pitchFamily="34" charset="0"/>
              </a:rPr>
              <a:t> consumers 8-years younger than the average of the other three groups</a:t>
            </a:r>
            <a:endParaRPr lang="en-US" dirty="0">
              <a:effectLst/>
            </a:endParaRPr>
          </a:p>
          <a:p>
            <a:pPr marL="342900" indent="-342900">
              <a:buAutoNum type="arabicParenR"/>
            </a:pPr>
            <a:r>
              <a:rPr lang="en-US" sz="1800" dirty="0">
                <a:effectLst/>
                <a:latin typeface="Times New Roman" panose="02020603050405020304" pitchFamily="18" charset="0"/>
                <a:ea typeface="Calibri" panose="020F0502020204030204" pitchFamily="34" charset="0"/>
              </a:rPr>
              <a:t>There was also a significant effect of gender across the groups with more women in the </a:t>
            </a:r>
            <a:r>
              <a:rPr lang="en-US" sz="1800" i="1" dirty="0">
                <a:effectLst/>
                <a:latin typeface="Times New Roman" panose="02020603050405020304" pitchFamily="18" charset="0"/>
                <a:ea typeface="Calibri" panose="020F0502020204030204" pitchFamily="34" charset="0"/>
              </a:rPr>
              <a:t>opioid + cannabis</a:t>
            </a:r>
            <a:r>
              <a:rPr lang="en-US" sz="1800" dirty="0">
                <a:effectLst/>
                <a:latin typeface="Times New Roman" panose="02020603050405020304" pitchFamily="18" charset="0"/>
                <a:ea typeface="Calibri" panose="020F0502020204030204" pitchFamily="34" charset="0"/>
              </a:rPr>
              <a:t> group than men, and more men in the </a:t>
            </a:r>
            <a:r>
              <a:rPr lang="en-US" sz="1800" i="1" dirty="0">
                <a:effectLst/>
                <a:latin typeface="Times New Roman" panose="02020603050405020304" pitchFamily="18" charset="0"/>
                <a:ea typeface="Calibri" panose="020F0502020204030204" pitchFamily="34" charset="0"/>
              </a:rPr>
              <a:t>cannabis-only</a:t>
            </a:r>
            <a:r>
              <a:rPr lang="en-US" sz="1800" dirty="0">
                <a:effectLst/>
                <a:latin typeface="Times New Roman" panose="02020603050405020304" pitchFamily="18" charset="0"/>
                <a:ea typeface="Calibri" panose="020F0502020204030204" pitchFamily="34" charset="0"/>
              </a:rPr>
              <a:t> group vs. women</a:t>
            </a:r>
            <a:endParaRPr lang="en-US" sz="1800" dirty="0">
              <a:effectLst/>
              <a:latin typeface="Times New Roman" panose="02020603050405020304" pitchFamily="18" charset="0"/>
            </a:endParaRPr>
          </a:p>
          <a:p>
            <a:pPr marL="342900" indent="-342900">
              <a:buAutoNum type="arabicParenR"/>
            </a:pPr>
            <a:r>
              <a:rPr lang="en-US" sz="1800" dirty="0">
                <a:effectLst/>
                <a:latin typeface="Times New Roman" panose="02020603050405020304" pitchFamily="18" charset="0"/>
                <a:ea typeface="Calibri" panose="020F0502020204030204" pitchFamily="34" charset="0"/>
              </a:rPr>
              <a:t>Employment status differed with more employed in the </a:t>
            </a:r>
            <a:r>
              <a:rPr lang="en-US" sz="1800" i="1" dirty="0">
                <a:effectLst/>
                <a:latin typeface="Times New Roman" panose="02020603050405020304" pitchFamily="18" charset="0"/>
                <a:ea typeface="Calibri" panose="020F0502020204030204" pitchFamily="34" charset="0"/>
              </a:rPr>
              <a:t>non-user</a:t>
            </a:r>
            <a:r>
              <a:rPr lang="en-US" sz="1800" dirty="0">
                <a:effectLst/>
                <a:latin typeface="Times New Roman" panose="02020603050405020304" pitchFamily="18" charset="0"/>
                <a:ea typeface="Calibri" panose="020F0502020204030204" pitchFamily="34" charset="0"/>
              </a:rPr>
              <a:t> group and more unemployed in the </a:t>
            </a:r>
            <a:r>
              <a:rPr lang="en-US" sz="1800" i="1" dirty="0">
                <a:effectLst/>
                <a:latin typeface="Times New Roman" panose="02020603050405020304" pitchFamily="18" charset="0"/>
                <a:ea typeface="Calibri" panose="020F0502020204030204" pitchFamily="34" charset="0"/>
              </a:rPr>
              <a:t>cannabis + opioids</a:t>
            </a:r>
            <a:r>
              <a:rPr lang="en-US" sz="1800" dirty="0">
                <a:effectLst/>
                <a:latin typeface="Times New Roman" panose="02020603050405020304" pitchFamily="18" charset="0"/>
                <a:ea typeface="Calibri" panose="020F0502020204030204" pitchFamily="34" charset="0"/>
              </a:rPr>
              <a:t> group (</a:t>
            </a:r>
            <a:r>
              <a:rPr lang="en-US" sz="1800" i="1" dirty="0">
                <a:effectLst/>
                <a:latin typeface="Times New Roman" panose="02020603050405020304" pitchFamily="18" charset="0"/>
                <a:ea typeface="Calibri" panose="020F0502020204030204" pitchFamily="34" charset="0"/>
              </a:rPr>
              <a:t>p</a:t>
            </a:r>
            <a:r>
              <a:rPr lang="en-US" sz="1800" dirty="0">
                <a:effectLst/>
                <a:latin typeface="Times New Roman" panose="02020603050405020304" pitchFamily="18" charset="0"/>
                <a:ea typeface="Calibri" panose="020F0502020204030204" pitchFamily="34" charset="0"/>
              </a:rPr>
              <a:t> = 0.013). </a:t>
            </a:r>
          </a:p>
          <a:p>
            <a:pPr marL="342900" indent="-342900">
              <a:buAutoNum type="arabicParenR"/>
            </a:pPr>
            <a:endParaRPr lang="en-US" sz="1800" dirty="0">
              <a:effectLst/>
              <a:latin typeface="Times New Roman" panose="02020603050405020304" pitchFamily="18" charset="0"/>
            </a:endParaRPr>
          </a:p>
          <a:p>
            <a:pPr marL="342900" indent="-342900">
              <a:buAutoNum type="arabicParenR"/>
            </a:pPr>
            <a:r>
              <a:rPr lang="en-US" sz="1800" dirty="0">
                <a:effectLst/>
                <a:latin typeface="Times New Roman" panose="02020603050405020304" pitchFamily="18" charset="0"/>
                <a:ea typeface="Calibri" panose="020F0502020204030204" pitchFamily="34" charset="0"/>
              </a:rPr>
              <a:t>Self-report of disability status was 17% for the total cohort and was highest in the </a:t>
            </a:r>
            <a:r>
              <a:rPr lang="en-US" sz="1800" i="1" dirty="0">
                <a:effectLst/>
                <a:latin typeface="Times New Roman" panose="02020603050405020304" pitchFamily="18" charset="0"/>
                <a:ea typeface="Calibri" panose="020F0502020204030204" pitchFamily="34" charset="0"/>
              </a:rPr>
              <a:t>cannabis + opioids</a:t>
            </a:r>
            <a:r>
              <a:rPr lang="en-US" sz="1800" dirty="0">
                <a:effectLst/>
                <a:latin typeface="Times New Roman" panose="02020603050405020304" pitchFamily="18" charset="0"/>
                <a:ea typeface="Calibri" panose="020F0502020204030204" pitchFamily="34" charset="0"/>
              </a:rPr>
              <a:t> group (</a:t>
            </a:r>
            <a:r>
              <a:rPr lang="en-US" sz="1800" i="1" dirty="0">
                <a:effectLst/>
                <a:latin typeface="Times New Roman" panose="02020603050405020304" pitchFamily="18" charset="0"/>
                <a:ea typeface="Calibri" panose="020F0502020204030204" pitchFamily="34" charset="0"/>
              </a:rPr>
              <a:t>p</a:t>
            </a:r>
            <a:r>
              <a:rPr lang="en-US" sz="1800" dirty="0">
                <a:effectLst/>
                <a:latin typeface="Times New Roman" panose="02020603050405020304" pitchFamily="18" charset="0"/>
                <a:ea typeface="Calibri" panose="020F0502020204030204" pitchFamily="34" charset="0"/>
              </a:rPr>
              <a:t> = 0.003).</a:t>
            </a:r>
            <a:r>
              <a:rPr lang="en-US" dirty="0">
                <a:effectLst/>
              </a:rPr>
              <a:t> </a:t>
            </a:r>
          </a:p>
        </p:txBody>
      </p:sp>
      <p:sp>
        <p:nvSpPr>
          <p:cNvPr id="4" name="Slide Number Placeholder 3"/>
          <p:cNvSpPr>
            <a:spLocks noGrp="1"/>
          </p:cNvSpPr>
          <p:nvPr>
            <p:ph type="sldNum" sz="quarter" idx="5"/>
          </p:nvPr>
        </p:nvSpPr>
        <p:spPr/>
        <p:txBody>
          <a:bodyPr/>
          <a:lstStyle/>
          <a:p>
            <a:fld id="{E0746DE6-3336-457D-A091-FA20AC1C536E}" type="slidenum">
              <a:rPr lang="en-US" smtClean="0"/>
              <a:t>32</a:t>
            </a:fld>
            <a:endParaRPr lang="en-US"/>
          </a:p>
        </p:txBody>
      </p:sp>
    </p:spTree>
    <p:extLst>
      <p:ext uri="{BB962C8B-B14F-4D97-AF65-F5344CB8AC3E}">
        <p14:creationId xmlns:p14="http://schemas.microsoft.com/office/powerpoint/2010/main" val="40676623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AutoNum type="arabicParenR"/>
            </a:pPr>
            <a:r>
              <a:rPr lang="en-US" sz="1800" dirty="0">
                <a:effectLst/>
                <a:latin typeface="Times New Roman" panose="02020603050405020304" pitchFamily="18" charset="0"/>
                <a:ea typeface="Calibri" panose="020F0502020204030204" pitchFamily="34" charset="0"/>
              </a:rPr>
              <a:t>For symptom management, 45% of the cohort reported at least partial relief with hot water bathing with no significant difference across the 4 groups.</a:t>
            </a:r>
            <a:r>
              <a:rPr lang="en-US" dirty="0">
                <a:effectLst/>
              </a:rPr>
              <a:t> </a:t>
            </a:r>
          </a:p>
          <a:p>
            <a:pPr marL="342900" indent="-342900">
              <a:buAutoNum type="arabicParenR"/>
            </a:pPr>
            <a:endParaRPr lang="en-US" dirty="0">
              <a:effectLst/>
            </a:endParaRPr>
          </a:p>
          <a:p>
            <a:pPr marL="342900" indent="-342900">
              <a:buAutoNum type="arabicParenR"/>
            </a:pPr>
            <a:r>
              <a:rPr lang="en-US" sz="1800" dirty="0">
                <a:effectLst/>
                <a:latin typeface="Times New Roman" panose="02020603050405020304" pitchFamily="18" charset="0"/>
                <a:ea typeface="Calibri" panose="020F0502020204030204" pitchFamily="34" charset="0"/>
              </a:rPr>
              <a:t>Sleep was reported to improve symptoms or terminate a cycle in 35% of the sample, with no difference across the 4 groups. </a:t>
            </a:r>
          </a:p>
          <a:p>
            <a:pPr marL="342900" indent="-342900">
              <a:buAutoNum type="arabicParenR"/>
            </a:pPr>
            <a:endParaRPr lang="en-US" sz="1800" dirty="0">
              <a:effectLst/>
              <a:latin typeface="Times New Roman" panose="02020603050405020304" pitchFamily="18" charset="0"/>
            </a:endParaRPr>
          </a:p>
          <a:p>
            <a:pPr marL="342900" indent="-342900">
              <a:buAutoNum type="arabicParenR"/>
            </a:pPr>
            <a:r>
              <a:rPr lang="en-US" sz="1800" dirty="0">
                <a:effectLst/>
                <a:latin typeface="Times New Roman" panose="02020603050405020304" pitchFamily="18" charset="0"/>
                <a:ea typeface="Calibri" panose="020F0502020204030204" pitchFamily="34" charset="0"/>
              </a:rPr>
              <a:t>Tobacco smoking was noted in 18.5% of the sample with a higher grouping in the </a:t>
            </a:r>
            <a:r>
              <a:rPr lang="en-US" sz="1800" i="1" dirty="0">
                <a:effectLst/>
                <a:latin typeface="Times New Roman" panose="02020603050405020304" pitchFamily="18" charset="0"/>
                <a:ea typeface="Calibri" panose="020F0502020204030204" pitchFamily="34" charset="0"/>
              </a:rPr>
              <a:t>cannabis + opioid</a:t>
            </a:r>
            <a:r>
              <a:rPr lang="en-US" sz="1800" dirty="0">
                <a:effectLst/>
                <a:latin typeface="Times New Roman" panose="02020603050405020304" pitchFamily="18" charset="0"/>
                <a:ea typeface="Calibri" panose="020F0502020204030204" pitchFamily="34" charset="0"/>
              </a:rPr>
              <a:t> group (</a:t>
            </a:r>
            <a:r>
              <a:rPr lang="en-US" sz="1800" i="1" dirty="0">
                <a:effectLst/>
                <a:latin typeface="Times New Roman" panose="02020603050405020304" pitchFamily="18" charset="0"/>
                <a:ea typeface="Calibri" panose="020F0502020204030204" pitchFamily="34" charset="0"/>
              </a:rPr>
              <a:t>p</a:t>
            </a:r>
            <a:r>
              <a:rPr lang="en-US" sz="1800" dirty="0">
                <a:effectLst/>
                <a:latin typeface="Times New Roman" panose="02020603050405020304" pitchFamily="18" charset="0"/>
                <a:ea typeface="Calibri" panose="020F0502020204030204" pitchFamily="34" charset="0"/>
              </a:rPr>
              <a:t> = 0.017).</a:t>
            </a:r>
            <a:r>
              <a:rPr lang="en-US" dirty="0">
                <a:effectLst/>
              </a:rPr>
              <a:t> </a:t>
            </a:r>
          </a:p>
          <a:p>
            <a:pPr marL="342900" indent="-342900">
              <a:buAutoNum type="arabicParenR"/>
            </a:pPr>
            <a:endParaRPr lang="en-US" dirty="0">
              <a:effectLst/>
            </a:endParaRPr>
          </a:p>
          <a:p>
            <a:pPr marL="342900" indent="-342900">
              <a:buAutoNum type="arabicParenR"/>
            </a:pPr>
            <a:r>
              <a:rPr lang="en-US" sz="1800" dirty="0">
                <a:effectLst/>
                <a:latin typeface="Times New Roman" panose="02020603050405020304" pitchFamily="18" charset="0"/>
                <a:ea typeface="Calibri" panose="020F0502020204030204" pitchFamily="34" charset="0"/>
              </a:rPr>
              <a:t>A possible history of opioid use disorder was noted in 14% of the sample and was highest in the 2 opioid groups (</a:t>
            </a:r>
            <a:r>
              <a:rPr lang="en-US" sz="1800" i="1" dirty="0">
                <a:effectLst/>
                <a:latin typeface="Times New Roman" panose="02020603050405020304" pitchFamily="18" charset="0"/>
                <a:ea typeface="Calibri" panose="020F0502020204030204" pitchFamily="34" charset="0"/>
              </a:rPr>
              <a:t>p</a:t>
            </a:r>
            <a:r>
              <a:rPr lang="en-US" sz="1800" dirty="0">
                <a:effectLst/>
                <a:latin typeface="Times New Roman" panose="02020603050405020304" pitchFamily="18" charset="0"/>
                <a:ea typeface="Calibri" panose="020F0502020204030204" pitchFamily="34" charset="0"/>
              </a:rPr>
              <a:t> &lt; 0.001). </a:t>
            </a:r>
            <a:endParaRPr lang="en-US" dirty="0">
              <a:effectLst/>
            </a:endParaRPr>
          </a:p>
        </p:txBody>
      </p:sp>
      <p:sp>
        <p:nvSpPr>
          <p:cNvPr id="4" name="Slide Number Placeholder 3"/>
          <p:cNvSpPr>
            <a:spLocks noGrp="1"/>
          </p:cNvSpPr>
          <p:nvPr>
            <p:ph type="sldNum" sz="quarter" idx="5"/>
          </p:nvPr>
        </p:nvSpPr>
        <p:spPr/>
        <p:txBody>
          <a:bodyPr/>
          <a:lstStyle/>
          <a:p>
            <a:fld id="{E0746DE6-3336-457D-A091-FA20AC1C536E}" type="slidenum">
              <a:rPr lang="en-US" smtClean="0"/>
              <a:t>33</a:t>
            </a:fld>
            <a:endParaRPr lang="en-US"/>
          </a:p>
        </p:txBody>
      </p:sp>
    </p:spTree>
    <p:extLst>
      <p:ext uri="{BB962C8B-B14F-4D97-AF65-F5344CB8AC3E}">
        <p14:creationId xmlns:p14="http://schemas.microsoft.com/office/powerpoint/2010/main" val="34760755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34</a:t>
            </a:fld>
            <a:endParaRPr lang="en-US"/>
          </a:p>
        </p:txBody>
      </p:sp>
    </p:spTree>
    <p:extLst>
      <p:ext uri="{BB962C8B-B14F-4D97-AF65-F5344CB8AC3E}">
        <p14:creationId xmlns:p14="http://schemas.microsoft.com/office/powerpoint/2010/main" val="25838915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35</a:t>
            </a:fld>
            <a:endParaRPr lang="en-US"/>
          </a:p>
        </p:txBody>
      </p:sp>
    </p:spTree>
    <p:extLst>
      <p:ext uri="{BB962C8B-B14F-4D97-AF65-F5344CB8AC3E}">
        <p14:creationId xmlns:p14="http://schemas.microsoft.com/office/powerpoint/2010/main" val="14837106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36</a:t>
            </a:fld>
            <a:endParaRPr lang="en-US"/>
          </a:p>
        </p:txBody>
      </p:sp>
    </p:spTree>
    <p:extLst>
      <p:ext uri="{BB962C8B-B14F-4D97-AF65-F5344CB8AC3E}">
        <p14:creationId xmlns:p14="http://schemas.microsoft.com/office/powerpoint/2010/main" val="34771900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AutoNum type="arabicParenR"/>
            </a:pPr>
            <a:r>
              <a:rPr lang="en-US" sz="1800" dirty="0">
                <a:effectLst/>
                <a:latin typeface="Times New Roman" panose="02020603050405020304" pitchFamily="18" charset="0"/>
                <a:ea typeface="Calibri" panose="020F0502020204030204" pitchFamily="34" charset="0"/>
              </a:rPr>
              <a:t>Fifty-one patients (39% of the sample) had two years or more of EMR data available immediately prior to the most recent CVS-related encounter. For those hospitalized with CVS symptoms, a 3-day length of stay represented 25% of the sample (</a:t>
            </a:r>
            <a:r>
              <a:rPr lang="en-US" sz="1800" i="1" dirty="0">
                <a:effectLst/>
                <a:latin typeface="Times New Roman" panose="02020603050405020304" pitchFamily="18" charset="0"/>
                <a:ea typeface="Calibri" panose="020F0502020204030204" pitchFamily="34" charset="0"/>
              </a:rPr>
              <a:t>n</a:t>
            </a:r>
            <a:r>
              <a:rPr lang="en-US" sz="1800" dirty="0">
                <a:effectLst/>
                <a:latin typeface="Times New Roman" panose="02020603050405020304" pitchFamily="18" charset="0"/>
                <a:ea typeface="Calibri" panose="020F0502020204030204" pitchFamily="34" charset="0"/>
              </a:rPr>
              <a:t> = 16, mean 21.4, median 8, mode 3, range 2 – 175 days). The mean number of Digestive Health Center clinic visits was 4.3 ± 2.8 over 2 years with CVS-related ED-discharge-to-home at approximately 1 visit / year (m 1.7, SD = 3.8, range 0 - 23). When compared across the four groups, there initially appeared to be a group difference in number of all-cause hospital days (and the subgroup of CVS – only hospital days) within the opioids-only column. However, this significance was due to an outlier case with 210 hospital days (for all cause) and 177 days (for CVS-related hospitalization) representing 5 standard deviations above the next highest value at 46 days. A sensitivity analysis removing the outlier from the relevant column resulted in no statistical significance across the groups </a:t>
            </a:r>
            <a:endParaRPr lang="en-US" dirty="0">
              <a:effectLst/>
            </a:endParaRPr>
          </a:p>
        </p:txBody>
      </p:sp>
      <p:sp>
        <p:nvSpPr>
          <p:cNvPr id="4" name="Slide Number Placeholder 3"/>
          <p:cNvSpPr>
            <a:spLocks noGrp="1"/>
          </p:cNvSpPr>
          <p:nvPr>
            <p:ph type="sldNum" sz="quarter" idx="5"/>
          </p:nvPr>
        </p:nvSpPr>
        <p:spPr/>
        <p:txBody>
          <a:bodyPr/>
          <a:lstStyle/>
          <a:p>
            <a:fld id="{E0746DE6-3336-457D-A091-FA20AC1C536E}" type="slidenum">
              <a:rPr lang="en-US" smtClean="0"/>
              <a:t>37</a:t>
            </a:fld>
            <a:endParaRPr lang="en-US"/>
          </a:p>
        </p:txBody>
      </p:sp>
    </p:spTree>
    <p:extLst>
      <p:ext uri="{BB962C8B-B14F-4D97-AF65-F5344CB8AC3E}">
        <p14:creationId xmlns:p14="http://schemas.microsoft.com/office/powerpoint/2010/main" val="17688410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38</a:t>
            </a:fld>
            <a:endParaRPr lang="en-US"/>
          </a:p>
        </p:txBody>
      </p:sp>
    </p:spTree>
    <p:extLst>
      <p:ext uri="{BB962C8B-B14F-4D97-AF65-F5344CB8AC3E}">
        <p14:creationId xmlns:p14="http://schemas.microsoft.com/office/powerpoint/2010/main" val="172154158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AutoNum type="arabicParenR"/>
            </a:pPr>
            <a:r>
              <a:rPr lang="en-US" sz="1800" dirty="0">
                <a:effectLst/>
                <a:latin typeface="Times New Roman" panose="02020603050405020304" pitchFamily="18" charset="0"/>
                <a:ea typeface="Calibri" panose="020F0502020204030204" pitchFamily="34" charset="0"/>
              </a:rPr>
              <a:t>Within the cohort, 46 (35.4%) participants had morphine equivalent data available for consideration of inclusion in the cannabis – opioid interaction analysis. Correlation between the chart review MED values and the prescription monitoring program MME numbers demonstrated a significant linear relationship (R</a:t>
            </a:r>
            <a:r>
              <a:rPr lang="en-US" sz="1800" baseline="30000" dirty="0">
                <a:effectLst/>
                <a:latin typeface="Times New Roman" panose="02020603050405020304" pitchFamily="18" charset="0"/>
                <a:ea typeface="Calibri" panose="020F0502020204030204" pitchFamily="34" charset="0"/>
              </a:rPr>
              <a:t>2</a:t>
            </a:r>
            <a:r>
              <a:rPr lang="en-US" sz="1800" dirty="0">
                <a:effectLst/>
                <a:latin typeface="Times New Roman" panose="02020603050405020304" pitchFamily="18" charset="0"/>
                <a:ea typeface="Calibri" panose="020F0502020204030204" pitchFamily="34" charset="0"/>
              </a:rPr>
              <a:t> Linear = 0.405, see Figure 1), between daily MED (</a:t>
            </a:r>
            <a:r>
              <a:rPr lang="en-US" sz="1800" i="1" dirty="0">
                <a:effectLst/>
                <a:latin typeface="Times New Roman" panose="02020603050405020304" pitchFamily="18" charset="0"/>
                <a:ea typeface="Calibri" panose="020F0502020204030204" pitchFamily="34" charset="0"/>
              </a:rPr>
              <a:t>n</a:t>
            </a:r>
            <a:r>
              <a:rPr lang="en-US" sz="1800" dirty="0">
                <a:effectLst/>
                <a:latin typeface="Times New Roman" panose="02020603050405020304" pitchFamily="18" charset="0"/>
                <a:ea typeface="Calibri" panose="020F0502020204030204" pitchFamily="34" charset="0"/>
              </a:rPr>
              <a:t> = 21, m = 53.04 mg, SD = 72.43 mg) and daily MME for the same review period (</a:t>
            </a:r>
            <a:r>
              <a:rPr lang="en-US" sz="1800" i="1" dirty="0">
                <a:effectLst/>
                <a:latin typeface="Times New Roman" panose="02020603050405020304" pitchFamily="18" charset="0"/>
                <a:ea typeface="Calibri" panose="020F0502020204030204" pitchFamily="34" charset="0"/>
              </a:rPr>
              <a:t>n</a:t>
            </a:r>
            <a:r>
              <a:rPr lang="en-US" sz="1800" dirty="0">
                <a:effectLst/>
                <a:latin typeface="Times New Roman" panose="02020603050405020304" pitchFamily="18" charset="0"/>
                <a:ea typeface="Calibri" panose="020F0502020204030204" pitchFamily="34" charset="0"/>
              </a:rPr>
              <a:t> = 34, m = 34.15 mg, SD = 38.18 mg), </a:t>
            </a:r>
            <a:r>
              <a:rPr lang="en-US" sz="1800" i="1" dirty="0">
                <a:effectLst/>
                <a:latin typeface="Times New Roman" panose="02020603050405020304" pitchFamily="18" charset="0"/>
                <a:ea typeface="Calibri" panose="020F0502020204030204" pitchFamily="34" charset="0"/>
              </a:rPr>
              <a:t>r</a:t>
            </a:r>
            <a:r>
              <a:rPr lang="en-US" sz="1800" dirty="0">
                <a:effectLst/>
                <a:latin typeface="Times New Roman" panose="02020603050405020304" pitchFamily="18" charset="0"/>
                <a:ea typeface="Calibri" panose="020F0502020204030204" pitchFamily="34" charset="0"/>
              </a:rPr>
              <a:t>(53) = 0.637, </a:t>
            </a:r>
            <a:r>
              <a:rPr lang="en-US" sz="1800" i="1" dirty="0">
                <a:effectLst/>
                <a:latin typeface="Times New Roman" panose="02020603050405020304" pitchFamily="18" charset="0"/>
                <a:ea typeface="Calibri" panose="020F0502020204030204" pitchFamily="34" charset="0"/>
              </a:rPr>
              <a:t>p</a:t>
            </a:r>
            <a:r>
              <a:rPr lang="en-US" sz="1800" dirty="0">
                <a:effectLst/>
                <a:latin typeface="Times New Roman" panose="02020603050405020304" pitchFamily="18" charset="0"/>
                <a:ea typeface="Calibri" panose="020F0502020204030204" pitchFamily="34" charset="0"/>
              </a:rPr>
              <a:t> = 0.008. As the prescription monitoring program provided the highest number of participants with data, the MME values used for the interaction analysis evaluating for group difference between the </a:t>
            </a:r>
            <a:r>
              <a:rPr lang="en-US" sz="1800" i="1" dirty="0">
                <a:effectLst/>
                <a:latin typeface="Times New Roman" panose="02020603050405020304" pitchFamily="18" charset="0"/>
                <a:ea typeface="Calibri" panose="020F0502020204030204" pitchFamily="34" charset="0"/>
              </a:rPr>
              <a:t>opioids only </a:t>
            </a:r>
            <a:r>
              <a:rPr lang="en-US" sz="1800" dirty="0">
                <a:effectLst/>
                <a:latin typeface="Times New Roman" panose="02020603050405020304" pitchFamily="18" charset="0"/>
                <a:ea typeface="Calibri" panose="020F0502020204030204" pitchFamily="34" charset="0"/>
              </a:rPr>
              <a:t>and the </a:t>
            </a:r>
            <a:r>
              <a:rPr lang="en-US" sz="1800" i="1" dirty="0">
                <a:effectLst/>
                <a:latin typeface="Times New Roman" panose="02020603050405020304" pitchFamily="18" charset="0"/>
                <a:ea typeface="Calibri" panose="020F0502020204030204" pitchFamily="34" charset="0"/>
              </a:rPr>
              <a:t>cannabis + opioids </a:t>
            </a:r>
            <a:r>
              <a:rPr lang="en-US" sz="1800" dirty="0">
                <a:effectLst/>
                <a:latin typeface="Times New Roman" panose="02020603050405020304" pitchFamily="18" charset="0"/>
                <a:ea typeface="Calibri" panose="020F0502020204030204" pitchFamily="34" charset="0"/>
              </a:rPr>
              <a:t>group.</a:t>
            </a:r>
            <a:r>
              <a:rPr lang="en-US" sz="2800" dirty="0">
                <a:effectLst/>
              </a:rPr>
              <a:t> </a:t>
            </a:r>
            <a:endParaRPr lang="en-US" dirty="0">
              <a:effectLst/>
            </a:endParaRPr>
          </a:p>
        </p:txBody>
      </p:sp>
      <p:sp>
        <p:nvSpPr>
          <p:cNvPr id="4" name="Slide Number Placeholder 3"/>
          <p:cNvSpPr>
            <a:spLocks noGrp="1"/>
          </p:cNvSpPr>
          <p:nvPr>
            <p:ph type="sldNum" sz="quarter" idx="5"/>
          </p:nvPr>
        </p:nvSpPr>
        <p:spPr/>
        <p:txBody>
          <a:bodyPr/>
          <a:lstStyle/>
          <a:p>
            <a:fld id="{E0746DE6-3336-457D-A091-FA20AC1C536E}" type="slidenum">
              <a:rPr lang="en-US" smtClean="0"/>
              <a:t>39</a:t>
            </a:fld>
            <a:endParaRPr lang="en-US"/>
          </a:p>
        </p:txBody>
      </p:sp>
    </p:spTree>
    <p:extLst>
      <p:ext uri="{BB962C8B-B14F-4D97-AF65-F5344CB8AC3E}">
        <p14:creationId xmlns:p14="http://schemas.microsoft.com/office/powerpoint/2010/main" val="29148711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374151"/>
                </a:solidFill>
                <a:latin typeface="Söhne"/>
              </a:rPr>
              <a:t>A</a:t>
            </a:r>
            <a:r>
              <a:rPr lang="en-US" b="0" i="0" dirty="0">
                <a:solidFill>
                  <a:srgbClr val="374151"/>
                </a:solidFill>
                <a:effectLst/>
                <a:latin typeface="Söhne"/>
              </a:rPr>
              <a:t> narrative review of CVS is provided including its relationship to CHS: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374151"/>
              </a:solidFill>
              <a:effectLst/>
              <a:latin typeface="Söhne"/>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374151"/>
              </a:solidFill>
              <a:effectLst/>
              <a:latin typeface="Söhne"/>
            </a:endParaRPr>
          </a:p>
          <a:p>
            <a:r>
              <a:rPr lang="en-US" b="0" i="0" dirty="0">
                <a:solidFill>
                  <a:srgbClr val="374151"/>
                </a:solidFill>
                <a:effectLst/>
                <a:latin typeface="Söhne"/>
              </a:rPr>
              <a:t>CVS remains a mystery in terms of its causes and cure … despite a century and a half of clinical advancement, </a:t>
            </a:r>
          </a:p>
          <a:p>
            <a:endParaRPr lang="en-US" b="0" i="0" dirty="0">
              <a:solidFill>
                <a:srgbClr val="374151"/>
              </a:solidFill>
              <a:effectLst/>
              <a:latin typeface="Söhne"/>
            </a:endParaRPr>
          </a:p>
          <a:p>
            <a:endParaRPr lang="en-US" b="0" i="0" dirty="0">
              <a:solidFill>
                <a:srgbClr val="374151"/>
              </a:solidFill>
              <a:effectLst/>
              <a:latin typeface="Söhne"/>
            </a:endParaRPr>
          </a:p>
          <a:p>
            <a:r>
              <a:rPr lang="en-US" b="0" i="0" dirty="0">
                <a:solidFill>
                  <a:srgbClr val="374151"/>
                </a:solidFill>
                <a:effectLst/>
                <a:latin typeface="Söhne"/>
              </a:rPr>
              <a:t>The ECS is reviewed, and these syndromes are considered in the context of … </a:t>
            </a:r>
            <a:r>
              <a:rPr lang="en-US" dirty="0">
                <a:solidFill>
                  <a:srgbClr val="374151"/>
                </a:solidFill>
                <a:latin typeface="Söhne"/>
              </a:rPr>
              <a:t>E</a:t>
            </a:r>
            <a:r>
              <a:rPr lang="en-US" b="0" i="0" dirty="0">
                <a:solidFill>
                  <a:srgbClr val="374151"/>
                </a:solidFill>
                <a:effectLst/>
                <a:latin typeface="Söhne"/>
              </a:rPr>
              <a:t>ndocannabinoid dysregulation</a:t>
            </a:r>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4</a:t>
            </a:fld>
            <a:endParaRPr lang="en-US"/>
          </a:p>
        </p:txBody>
      </p:sp>
    </p:spTree>
    <p:extLst>
      <p:ext uri="{BB962C8B-B14F-4D97-AF65-F5344CB8AC3E}">
        <p14:creationId xmlns:p14="http://schemas.microsoft.com/office/powerpoint/2010/main" val="32125710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Figure 1: Correlations Between Calculated MED from the Chart and Calculated MME from the Washington State Prescription Monitoring Program (PMP).</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r>
              <a:rPr lang="en-US" b="0" i="0" dirty="0">
                <a:solidFill>
                  <a:srgbClr val="374151"/>
                </a:solidFill>
                <a:effectLst/>
                <a:latin typeface="Söhne"/>
              </a:rPr>
              <a:t>R2 value ranges between 0 and 1. It provides an indication of the strength and quality of the linear relationship between the two variables being analyzed. An R2 value closer to 1 indicates a strong linear relationship, suggesting that a large portion of the variance in one variable can be explained by the other variable.</a:t>
            </a:r>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40</a:t>
            </a:fld>
            <a:endParaRPr lang="en-US"/>
          </a:p>
        </p:txBody>
      </p:sp>
    </p:spTree>
    <p:extLst>
      <p:ext uri="{BB962C8B-B14F-4D97-AF65-F5344CB8AC3E}">
        <p14:creationId xmlns:p14="http://schemas.microsoft.com/office/powerpoint/2010/main" val="107447250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ffectLst/>
                <a:latin typeface="Times New Roman" panose="02020603050405020304" pitchFamily="18" charset="0"/>
                <a:ea typeface="Calibri" panose="020F0502020204030204" pitchFamily="34" charset="0"/>
              </a:rPr>
              <a:t>A coalescent pattern was reported in the physician narrative in 22% of the sample. Group comparison was performed between the coalescent group (</a:t>
            </a:r>
            <a:r>
              <a:rPr lang="en-US" sz="1200" i="1" dirty="0">
                <a:effectLst/>
                <a:latin typeface="Times New Roman" panose="02020603050405020304" pitchFamily="18" charset="0"/>
                <a:ea typeface="Calibri" panose="020F0502020204030204" pitchFamily="34" charset="0"/>
              </a:rPr>
              <a:t>n</a:t>
            </a:r>
            <a:r>
              <a:rPr lang="en-US" sz="1200" dirty="0">
                <a:effectLst/>
                <a:latin typeface="Times New Roman" panose="02020603050405020304" pitchFamily="18" charset="0"/>
                <a:ea typeface="Calibri" panose="020F0502020204030204" pitchFamily="34" charset="0"/>
              </a:rPr>
              <a:t> = 29) and the non-coalescent group (</a:t>
            </a:r>
            <a:r>
              <a:rPr lang="en-US" sz="1200" i="1" dirty="0">
                <a:effectLst/>
                <a:latin typeface="Times New Roman" panose="02020603050405020304" pitchFamily="18" charset="0"/>
                <a:ea typeface="Calibri" panose="020F0502020204030204" pitchFamily="34" charset="0"/>
              </a:rPr>
              <a:t>n</a:t>
            </a:r>
            <a:r>
              <a:rPr lang="en-US" sz="1200" dirty="0">
                <a:effectLst/>
                <a:latin typeface="Times New Roman" panose="02020603050405020304" pitchFamily="18" charset="0"/>
                <a:ea typeface="Calibri" panose="020F0502020204030204" pitchFamily="34" charset="0"/>
              </a:rPr>
              <a:t> = 101) across the variables previously noted as significant from Table 1. </a:t>
            </a:r>
          </a:p>
          <a:p>
            <a:endParaRPr lang="en-US" sz="1200" dirty="0">
              <a:effectLst/>
              <a:latin typeface="Times New Roman" panose="02020603050405020304" pitchFamily="18" charset="0"/>
              <a:ea typeface="Calibri" panose="020F0502020204030204" pitchFamily="34" charset="0"/>
            </a:endParaRPr>
          </a:p>
          <a:p>
            <a:r>
              <a:rPr lang="en-US" sz="1200" dirty="0">
                <a:effectLst/>
                <a:latin typeface="Times New Roman" panose="02020603050405020304" pitchFamily="18" charset="0"/>
                <a:ea typeface="Calibri" panose="020F0502020204030204" pitchFamily="34" charset="0"/>
              </a:rPr>
              <a:t>As this was an exploratory aim, no correction was made for multiple comparisons. </a:t>
            </a:r>
          </a:p>
          <a:p>
            <a:endParaRPr lang="en-US" sz="1200" dirty="0">
              <a:effectLst/>
              <a:latin typeface="Times New Roman" panose="02020603050405020304" pitchFamily="18" charset="0"/>
              <a:ea typeface="Calibri" panose="020F0502020204030204" pitchFamily="34" charset="0"/>
            </a:endParaRPr>
          </a:p>
          <a:p>
            <a:r>
              <a:rPr lang="en-US" sz="1200" dirty="0">
                <a:effectLst/>
                <a:latin typeface="Times New Roman" panose="02020603050405020304" pitchFamily="18" charset="0"/>
                <a:ea typeface="Calibri" panose="020F0502020204030204" pitchFamily="34" charset="0"/>
              </a:rPr>
              <a:t>There were no differences in groups with probable CHS, early-age cannabis use, or nicotine use, but those with coalescence had a significant history of opioid use (</a:t>
            </a:r>
            <a:r>
              <a:rPr lang="en-US" sz="1200" i="1" dirty="0">
                <a:effectLst/>
                <a:latin typeface="Times New Roman" panose="02020603050405020304" pitchFamily="18" charset="0"/>
                <a:ea typeface="Calibri" panose="020F0502020204030204" pitchFamily="34" charset="0"/>
              </a:rPr>
              <a:t>p</a:t>
            </a:r>
            <a:r>
              <a:rPr lang="en-US" sz="1200" dirty="0">
                <a:effectLst/>
                <a:latin typeface="Times New Roman" panose="02020603050405020304" pitchFamily="18" charset="0"/>
                <a:ea typeface="Calibri" panose="020F0502020204030204" pitchFamily="34" charset="0"/>
              </a:rPr>
              <a:t> = 0.028) and were more likely to be not employed (</a:t>
            </a:r>
            <a:r>
              <a:rPr lang="en-US" sz="1200" i="1" dirty="0">
                <a:effectLst/>
                <a:latin typeface="Times New Roman" panose="02020603050405020304" pitchFamily="18" charset="0"/>
                <a:ea typeface="Calibri" panose="020F0502020204030204" pitchFamily="34" charset="0"/>
              </a:rPr>
              <a:t>p</a:t>
            </a:r>
            <a:r>
              <a:rPr lang="en-US" sz="1200" dirty="0">
                <a:effectLst/>
                <a:latin typeface="Times New Roman" panose="02020603050405020304" pitchFamily="18" charset="0"/>
                <a:ea typeface="Calibri" panose="020F0502020204030204" pitchFamily="34" charset="0"/>
              </a:rPr>
              <a:t> = 0.024). </a:t>
            </a:r>
          </a:p>
          <a:p>
            <a:endParaRPr lang="en-US" sz="1200" dirty="0">
              <a:effectLst/>
              <a:latin typeface="Times New Roman" panose="02020603050405020304" pitchFamily="18" charset="0"/>
              <a:ea typeface="Calibri" panose="020F0502020204030204" pitchFamily="34" charset="0"/>
            </a:endParaRPr>
          </a:p>
          <a:p>
            <a:r>
              <a:rPr lang="en-US" sz="1200" dirty="0">
                <a:effectLst/>
                <a:latin typeface="Times New Roman" panose="02020603050405020304" pitchFamily="18" charset="0"/>
                <a:ea typeface="Calibri" panose="020F0502020204030204" pitchFamily="34" charset="0"/>
              </a:rPr>
              <a:t>Among the opioid users of the coalescence group, the mean MME was 28.2 mg / day (</a:t>
            </a:r>
            <a:r>
              <a:rPr lang="en-US" sz="1200" i="1" dirty="0">
                <a:effectLst/>
                <a:latin typeface="Times New Roman" panose="02020603050405020304" pitchFamily="18" charset="0"/>
                <a:ea typeface="Calibri" panose="020F0502020204030204" pitchFamily="34" charset="0"/>
              </a:rPr>
              <a:t>n</a:t>
            </a:r>
            <a:r>
              <a:rPr lang="en-US" sz="1200" dirty="0">
                <a:effectLst/>
                <a:latin typeface="Times New Roman" panose="02020603050405020304" pitchFamily="18" charset="0"/>
                <a:ea typeface="Calibri" panose="020F0502020204030204" pitchFamily="34" charset="0"/>
              </a:rPr>
              <a:t> = 13, 44.8%, SD = 24.6 mg, range 2.3 mg – 80.0 mg). </a:t>
            </a:r>
          </a:p>
          <a:p>
            <a:endParaRPr lang="en-US" sz="1200" dirty="0">
              <a:effectLst/>
              <a:latin typeface="Times New Roman" panose="02020603050405020304" pitchFamily="18" charset="0"/>
              <a:ea typeface="Calibri" panose="020F0502020204030204" pitchFamily="34" charset="0"/>
            </a:endParaRPr>
          </a:p>
          <a:p>
            <a:r>
              <a:rPr lang="en-US" sz="1200" dirty="0">
                <a:effectLst/>
                <a:latin typeface="Times New Roman" panose="02020603050405020304" pitchFamily="18" charset="0"/>
                <a:ea typeface="Calibri" panose="020F0502020204030204" pitchFamily="34" charset="0"/>
              </a:rPr>
              <a:t>Of the 29 cases considered to be exhibiting coalescent CVS, 8 of the cases were seen most recently in the ED or by one of the other providers in the clinic, while 4 cases were possible or likely CVS but still undergoing workup. The remaining 17 cases (59%) were most recently seen by the same physician (SNR), and a case series description of these cases is provided in Appendix C.</a:t>
            </a:r>
            <a:r>
              <a:rPr lang="en-US" dirty="0">
                <a:effectLst/>
              </a:rPr>
              <a:t> </a:t>
            </a:r>
            <a:endParaRPr lang="en-US" dirty="0"/>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41</a:t>
            </a:fld>
            <a:endParaRPr lang="en-US"/>
          </a:p>
        </p:txBody>
      </p:sp>
    </p:spTree>
    <p:extLst>
      <p:ext uri="{BB962C8B-B14F-4D97-AF65-F5344CB8AC3E}">
        <p14:creationId xmlns:p14="http://schemas.microsoft.com/office/powerpoint/2010/main" val="17148060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42</a:t>
            </a:fld>
            <a:endParaRPr lang="en-US"/>
          </a:p>
        </p:txBody>
      </p:sp>
    </p:spTree>
    <p:extLst>
      <p:ext uri="{BB962C8B-B14F-4D97-AF65-F5344CB8AC3E}">
        <p14:creationId xmlns:p14="http://schemas.microsoft.com/office/powerpoint/2010/main" val="2870129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This study conducted a retrospective chart review of patients with cyclic vomiting syndrome (CVS) over a 6-year period.</a:t>
            </a:r>
          </a:p>
          <a:p>
            <a:r>
              <a:rPr lang="en-US" dirty="0"/>
              <a:t>- The study found that the majority of CVS patients were female, White, middle-aged, and unemployed.</a:t>
            </a:r>
          </a:p>
          <a:p>
            <a:r>
              <a:rPr lang="en-US" dirty="0"/>
              <a:t>- Patients with CVS experienced a prolonged time from symptom onset to diagnosis and had a history of abdominal surgeries, migraines, anxiety, depression, and substance use.</a:t>
            </a:r>
          </a:p>
          <a:p>
            <a:r>
              <a:rPr lang="en-US" dirty="0"/>
              <a:t>- Three subtypes of CVS onset were identified: adult onset, childhood onset, and reemergence of childhood CVS in adults.</a:t>
            </a:r>
          </a:p>
          <a:p>
            <a:r>
              <a:rPr lang="en-US" dirty="0"/>
              <a:t>- The study examined the differences in CVS characteristics and symptoms between opioid and/or cannabis users and found that younger, unmarried individuals were more likely to use cannabis only, while those with current disability and unemployment were more likely to use both cannabis and opioids.</a:t>
            </a:r>
          </a:p>
          <a:p>
            <a:r>
              <a:rPr lang="en-US" dirty="0"/>
              <a:t>- There were no significant differences in healthcare utilization between the different substance use groups.</a:t>
            </a:r>
          </a:p>
          <a:p>
            <a:r>
              <a:rPr lang="en-US" dirty="0"/>
              <a:t>- Contrary to the hypothesis, there was no difference in opioid consumption between the opioid-only group and the opioid + cannabis group.</a:t>
            </a:r>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43</a:t>
            </a:fld>
            <a:endParaRPr lang="en-US"/>
          </a:p>
        </p:txBody>
      </p:sp>
    </p:spTree>
    <p:extLst>
      <p:ext uri="{BB962C8B-B14F-4D97-AF65-F5344CB8AC3E}">
        <p14:creationId xmlns:p14="http://schemas.microsoft.com/office/powerpoint/2010/main" val="5470850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457200">
              <a:lnSpc>
                <a:spcPct val="200000"/>
              </a:lnSpc>
              <a:spcBef>
                <a:spcPts val="0"/>
              </a:spcBef>
              <a:spcAft>
                <a:spcPts val="0"/>
              </a:spcAft>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Among the women in our study, nearly 17% (n = 15) reported an association of their CVS symptoms with their menstrual cycle. There was not sufficient data in the medical record to separate out menopausal women, though of the 90 women in the sample, 25 were of the age 51 or greater. Therefore, using age 51 as the average age for menopause in the United States [50] and subtracting them from the total, nearly a quarter (23%) of pre-menopausal women in our sample reported some element of menstrual-related CVS. In 2005 Fleisher and colleagues performed a retrospective chart review of 41 adults with CVS with an age range of 20 – 64 years, 24 men and 17 women. Seven of the women (41%) reported menstrual periods as trigger for CVS [14]. In 2019 </a:t>
            </a:r>
            <a:r>
              <a:rPr lang="en-US" sz="1800" kern="100" dirty="0" err="1">
                <a:effectLst/>
                <a:latin typeface="Times New Roman" panose="02020603050405020304" pitchFamily="18" charset="0"/>
                <a:ea typeface="Calibri" panose="020F0502020204030204" pitchFamily="34" charset="0"/>
                <a:cs typeface="Times New Roman" panose="02020603050405020304" pitchFamily="18" charset="0"/>
              </a:rPr>
              <a:t>Hassani</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 and colleagues provided a case report of successfully treating a 16-year-old girl with severe, recurrent catamenial CVS with estrogen therapy [51]. Therefore, given that 20-25% or more of female patients with CVS might have components of catamenial CVS (although this needs further validation), hormonal therapy for CVS in pre-menopausal women warrants further study.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0746DE6-3336-457D-A091-FA20AC1C536E}" type="slidenum">
              <a:rPr lang="en-US" smtClean="0"/>
              <a:t>44</a:t>
            </a:fld>
            <a:endParaRPr lang="en-US"/>
          </a:p>
        </p:txBody>
      </p:sp>
    </p:spTree>
    <p:extLst>
      <p:ext uri="{BB962C8B-B14F-4D97-AF65-F5344CB8AC3E}">
        <p14:creationId xmlns:p14="http://schemas.microsoft.com/office/powerpoint/2010/main" val="32947124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Hot water bathing was found to provide relief for CVS symptoms and was not exclusive to cannabis use.</a:t>
            </a:r>
          </a:p>
          <a:p>
            <a:r>
              <a:rPr lang="en-US" dirty="0">
                <a:latin typeface="Times New Roman" panose="02020603050405020304" pitchFamily="18" charset="0"/>
                <a:cs typeface="Times New Roman" panose="02020603050405020304" pitchFamily="18" charset="0"/>
              </a:rPr>
              <a:t>- Some CVS patients used sleep as a method to abort acute episodes.</a:t>
            </a:r>
          </a:p>
          <a:p>
            <a:r>
              <a:rPr lang="en-US" dirty="0">
                <a:latin typeface="Times New Roman" panose="02020603050405020304" pitchFamily="18" charset="0"/>
                <a:cs typeface="Times New Roman" panose="02020603050405020304" pitchFamily="18" charset="0"/>
              </a:rPr>
              <a:t>- The study identified a small subgroup of CVS patients who experienced coalescent CVS, which may be related to cannabis and/or opioid use.</a:t>
            </a:r>
          </a:p>
          <a:p>
            <a:r>
              <a:rPr lang="en-US" dirty="0">
                <a:latin typeface="Times New Roman" panose="02020603050405020304" pitchFamily="18" charset="0"/>
                <a:cs typeface="Times New Roman" panose="02020603050405020304" pitchFamily="18" charset="0"/>
              </a:rPr>
              <a:t>- The study had limitations, including a small sample size, lack of sample diversity, and reliance on a single medical provider for chart review.</a:t>
            </a:r>
          </a:p>
          <a:p>
            <a:r>
              <a:rPr lang="en-US" dirty="0">
                <a:latin typeface="Times New Roman" panose="02020603050405020304" pitchFamily="18" charset="0"/>
                <a:cs typeface="Times New Roman" panose="02020603050405020304" pitchFamily="18" charset="0"/>
              </a:rPr>
              <a:t>- The findings of this study contribute to the understanding of CVS characteristics and provide directions for future research and treatment.</a:t>
            </a:r>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45</a:t>
            </a:fld>
            <a:endParaRPr lang="en-US"/>
          </a:p>
        </p:txBody>
      </p:sp>
    </p:spTree>
    <p:extLst>
      <p:ext uri="{BB962C8B-B14F-4D97-AF65-F5344CB8AC3E}">
        <p14:creationId xmlns:p14="http://schemas.microsoft.com/office/powerpoint/2010/main" val="52890565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The next step in future research is to establish randomized clinical trials based on potential treatments identified in Manuscript One and Manuscript Two.</a:t>
            </a:r>
          </a:p>
          <a:p>
            <a:r>
              <a:rPr lang="en-US" dirty="0"/>
              <a:t>- Trials should be conducted to evaluate the effectiveness of an 8% capsaicin patch and CBD as potential treatments for both cyclic vomiting syndrome (CVS) and cannabis hyperemesis syndrome (CHS).</a:t>
            </a:r>
          </a:p>
          <a:p>
            <a:r>
              <a:rPr lang="en-US" dirty="0"/>
              <a:t>- The role of sleep in improving or aborting acute phases of CVS should be further explored, and its impact on CHS should also be investigated.</a:t>
            </a:r>
          </a:p>
          <a:p>
            <a:pPr marL="171450" indent="-171450">
              <a:buFontTx/>
              <a:buChar char="-"/>
            </a:pPr>
            <a:r>
              <a:rPr lang="en-US" dirty="0"/>
              <a:t>Involving sleep researchers in a prospective cohort study could provide insights into the relationship between sleep and CVS/CHS.</a:t>
            </a:r>
          </a:p>
          <a:p>
            <a:r>
              <a:rPr lang="en-US" dirty="0"/>
              <a:t>Hormone therapy trials should be conducted to explore the potential benefits of treating catamenial CVS in pre-menopausal women.</a:t>
            </a:r>
          </a:p>
          <a:p>
            <a:r>
              <a:rPr lang="en-US" dirty="0"/>
              <a:t>- Further chart reviews and prospective longitudinal cohort studies are needed to validate new clinical descriptions of adults with CVS, such as ongoing CVS from childhood to adulthood and new-onset cases in different decades of life.</a:t>
            </a:r>
          </a:p>
          <a:p>
            <a:r>
              <a:rPr lang="en-US" dirty="0"/>
              <a:t>- The existence of resolved CVS cases with longer cycles or an intermittent pattern should be investigated.</a:t>
            </a:r>
          </a:p>
          <a:p>
            <a:r>
              <a:rPr lang="en-US" dirty="0"/>
              <a:t>- The question of coalescence, whether it is a natural course of CVS or influenced by variables like cannabis or opioid use, needs to be addressed through a large longitudinal prospective cohort study.</a:t>
            </a:r>
          </a:p>
          <a:p>
            <a:pPr marL="171450" indent="-171450">
              <a:buFontTx/>
              <a:buChar char="-"/>
            </a:pPr>
            <a:endParaRPr lang="en-US" dirty="0"/>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46</a:t>
            </a:fld>
            <a:endParaRPr lang="en-US"/>
          </a:p>
        </p:txBody>
      </p:sp>
    </p:spTree>
    <p:extLst>
      <p:ext uri="{BB962C8B-B14F-4D97-AF65-F5344CB8AC3E}">
        <p14:creationId xmlns:p14="http://schemas.microsoft.com/office/powerpoint/2010/main" val="39530366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The next step in future research is to establish randomized clinical trials based on potential treatments identified in Manuscript One and Manuscript Two.</a:t>
            </a:r>
          </a:p>
          <a:p>
            <a:r>
              <a:rPr lang="en-US" dirty="0"/>
              <a:t>- Trials should be conducted to evaluate the effectiveness of an 8% capsaicin patch and CBD as potential treatments for both cyclic vomiting syndrome (CVS) and cannabis hyperemesis syndrome (CHS).</a:t>
            </a:r>
          </a:p>
          <a:p>
            <a:r>
              <a:rPr lang="en-US" dirty="0"/>
              <a:t>- The role of sleep in improving or aborting acute phases of CVS should be further explored, and its impact on CHS should also be investigated.</a:t>
            </a:r>
          </a:p>
          <a:p>
            <a:pPr marL="171450" indent="-171450">
              <a:buFontTx/>
              <a:buChar char="-"/>
            </a:pPr>
            <a:r>
              <a:rPr lang="en-US" dirty="0"/>
              <a:t>Involving sleep researchers in a prospective cohort study could provide insights into the relationship between sleep and CVS/CHS.</a:t>
            </a:r>
          </a:p>
          <a:p>
            <a:r>
              <a:rPr lang="en-US" dirty="0"/>
              <a:t>Hormone therapy trials should be conducted to explore the potential benefits of treating catamenial CVS in pre-menopausal women.</a:t>
            </a:r>
          </a:p>
          <a:p>
            <a:r>
              <a:rPr lang="en-US" dirty="0"/>
              <a:t>- Further chart reviews and prospective longitudinal cohort studies are needed to validate new clinical descriptions of adults with CVS, such as ongoing CVS from childhood to adulthood and new-onset cases in different decades of life.</a:t>
            </a:r>
          </a:p>
          <a:p>
            <a:r>
              <a:rPr lang="en-US" dirty="0"/>
              <a:t>- The existence of resolved CVS cases with longer cycles or an intermittent pattern should be investigated.</a:t>
            </a:r>
          </a:p>
          <a:p>
            <a:r>
              <a:rPr lang="en-US" dirty="0"/>
              <a:t>- The question of coalescence, whether it is a natural course of CVS or influenced by variables like cannabis or opioid use, needs to be addressed through a large longitudinal prospective cohort study.</a:t>
            </a:r>
          </a:p>
          <a:p>
            <a:pPr marL="171450" indent="-171450">
              <a:buFontTx/>
              <a:buChar char="-"/>
            </a:pPr>
            <a:endParaRPr lang="en-US" dirty="0"/>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47</a:t>
            </a:fld>
            <a:endParaRPr lang="en-US"/>
          </a:p>
        </p:txBody>
      </p:sp>
    </p:spTree>
    <p:extLst>
      <p:ext uri="{BB962C8B-B14F-4D97-AF65-F5344CB8AC3E}">
        <p14:creationId xmlns:p14="http://schemas.microsoft.com/office/powerpoint/2010/main" val="374745468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AFADD94-34A3-D04B-BD04-54C0F3F08EF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465459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343541"/>
                </a:solidFill>
                <a:effectLst/>
                <a:latin typeface="Söhne"/>
              </a:rPr>
              <a:t>My research resolves around cannabis, opioids, and the clinical characteristics of cyclic vomiting syndrome and cannabis hyperemesis syndrome. </a:t>
            </a:r>
            <a:r>
              <a:rPr lang="en-US" b="0" i="0">
                <a:solidFill>
                  <a:srgbClr val="343541"/>
                </a:solidFill>
                <a:effectLst/>
                <a:latin typeface="Söhne"/>
              </a:rPr>
              <a:t>Can you write a joke for me involving elements of my research?</a:t>
            </a:r>
            <a:endParaRPr lang="en-US" b="0" i="0" dirty="0">
              <a:solidFill>
                <a:srgbClr val="374151"/>
              </a:solidFill>
              <a:effectLst/>
              <a:latin typeface="Söhne"/>
            </a:endParaRPr>
          </a:p>
          <a:p>
            <a:pPr algn="l"/>
            <a:endParaRPr lang="en-US" b="0" i="0" dirty="0">
              <a:solidFill>
                <a:srgbClr val="374151"/>
              </a:solidFill>
              <a:effectLst/>
              <a:latin typeface="Söhne"/>
            </a:endParaRPr>
          </a:p>
          <a:p>
            <a:pPr algn="l"/>
            <a:r>
              <a:rPr lang="en-US" b="0" i="0" dirty="0">
                <a:solidFill>
                  <a:srgbClr val="374151"/>
                </a:solidFill>
                <a:effectLst/>
                <a:latin typeface="Söhne"/>
              </a:rPr>
              <a:t>Why did the cannabis and opioids go to therapy?</a:t>
            </a:r>
          </a:p>
          <a:p>
            <a:pPr algn="l"/>
            <a:r>
              <a:rPr lang="en-US" b="0" i="0" dirty="0">
                <a:solidFill>
                  <a:srgbClr val="374151"/>
                </a:solidFill>
                <a:effectLst/>
                <a:latin typeface="Söhne"/>
              </a:rPr>
              <a:t>Because they couldn't stop arguing about who causes more cyclic vomiting: cannabis with its hyperemesis syndrome or opioids with their side effects!</a:t>
            </a:r>
          </a:p>
        </p:txBody>
      </p:sp>
      <p:sp>
        <p:nvSpPr>
          <p:cNvPr id="4" name="Slide Number Placeholder 3"/>
          <p:cNvSpPr>
            <a:spLocks noGrp="1"/>
          </p:cNvSpPr>
          <p:nvPr>
            <p:ph type="sldNum" sz="quarter" idx="5"/>
          </p:nvPr>
        </p:nvSpPr>
        <p:spPr/>
        <p:txBody>
          <a:bodyPr/>
          <a:lstStyle/>
          <a:p>
            <a:fld id="{E0746DE6-3336-457D-A091-FA20AC1C536E}" type="slidenum">
              <a:rPr lang="en-US" smtClean="0"/>
              <a:t>49</a:t>
            </a:fld>
            <a:endParaRPr lang="en-US"/>
          </a:p>
        </p:txBody>
      </p:sp>
    </p:spTree>
    <p:extLst>
      <p:ext uri="{BB962C8B-B14F-4D97-AF65-F5344CB8AC3E}">
        <p14:creationId xmlns:p14="http://schemas.microsoft.com/office/powerpoint/2010/main" val="2486006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1200"/>
              </a:spcAft>
              <a:buFont typeface="Arial" panose="020B0604020202020204" pitchFamily="34" charset="0"/>
              <a:buChar char="•"/>
            </a:pPr>
            <a:r>
              <a:rPr lang="en-US" sz="4000" b="0" i="0" dirty="0">
                <a:solidFill>
                  <a:srgbClr val="374151"/>
                </a:solidFill>
                <a:effectLst/>
                <a:latin typeface="Söhne"/>
              </a:rPr>
              <a:t>describes an unidentified pediatric syndrome, which shares features with modern-day CVS.</a:t>
            </a:r>
          </a:p>
          <a:p>
            <a:pPr algn="l">
              <a:spcAft>
                <a:spcPts val="1200"/>
              </a:spcAft>
              <a:buFont typeface="Arial" panose="020B0604020202020204" pitchFamily="34" charset="0"/>
              <a:buChar char="•"/>
            </a:pPr>
            <a:endParaRPr lang="en-US" sz="4000" b="0" i="0" dirty="0">
              <a:solidFill>
                <a:srgbClr val="374151"/>
              </a:solidFill>
              <a:effectLst/>
              <a:latin typeface="Söhne"/>
            </a:endParaRPr>
          </a:p>
          <a:p>
            <a:pPr algn="l">
              <a:spcAft>
                <a:spcPts val="1200"/>
              </a:spcAft>
              <a:buFont typeface="Arial" panose="020B0604020202020204" pitchFamily="34" charset="0"/>
              <a:buChar char="•"/>
            </a:pPr>
            <a:r>
              <a:rPr lang="en-US" sz="7200" b="0" i="0" dirty="0">
                <a:solidFill>
                  <a:srgbClr val="374151"/>
                </a:solidFill>
                <a:effectLst/>
                <a:latin typeface="Söhne"/>
              </a:rPr>
              <a:t>establishes "fitful or recurrent vomiting" as a distinct condition.</a:t>
            </a:r>
          </a:p>
          <a:p>
            <a:pPr algn="l">
              <a:spcAft>
                <a:spcPts val="1200"/>
              </a:spcAft>
              <a:buFont typeface="Arial" panose="020B0604020202020204" pitchFamily="34" charset="0"/>
              <a:buChar char="•"/>
            </a:pPr>
            <a:endParaRPr lang="en-US" sz="7200" b="0" i="0" dirty="0">
              <a:solidFill>
                <a:srgbClr val="374151"/>
              </a:solidFill>
              <a:effectLst/>
              <a:latin typeface="Söhne"/>
            </a:endParaRPr>
          </a:p>
          <a:p>
            <a:pPr marL="0" marR="0" lvl="0" indent="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US" sz="7200" b="0" i="0" dirty="0">
                <a:solidFill>
                  <a:srgbClr val="374151"/>
                </a:solidFill>
                <a:effectLst/>
                <a:latin typeface="Söhne"/>
              </a:rPr>
              <a:t>Due to an English-language bia</a:t>
            </a:r>
            <a:r>
              <a:rPr lang="en-US" sz="7200" dirty="0">
                <a:solidFill>
                  <a:srgbClr val="374151"/>
                </a:solidFill>
                <a:latin typeface="Söhne"/>
              </a:rPr>
              <a:t>s</a:t>
            </a:r>
            <a:r>
              <a:rPr lang="en-US" sz="7200" b="0" i="0" dirty="0">
                <a:solidFill>
                  <a:srgbClr val="374151"/>
                </a:solidFill>
                <a:effectLst/>
                <a:latin typeface="Söhne"/>
              </a:rPr>
              <a:t> D</a:t>
            </a:r>
            <a:r>
              <a:rPr lang="en-US" sz="7200" dirty="0">
                <a:solidFill>
                  <a:srgbClr val="374151"/>
                </a:solidFill>
                <a:latin typeface="Söhne"/>
              </a:rPr>
              <a:t>r. Lombard’s paper was lost as a reference, and even the CVSA and the ANMS cite Dr. Gee as the original publication</a:t>
            </a:r>
            <a:r>
              <a:rPr lang="en-US" sz="7200" b="0" i="0" dirty="0">
                <a:solidFill>
                  <a:srgbClr val="374151"/>
                </a:solidFill>
                <a:effectLst/>
                <a:latin typeface="Söhne"/>
              </a:rPr>
              <a:t>.</a:t>
            </a:r>
          </a:p>
          <a:p>
            <a:endParaRPr lang="en-US" sz="4000" b="0" i="0" dirty="0">
              <a:solidFill>
                <a:srgbClr val="374151"/>
              </a:solidFill>
              <a:effectLst/>
              <a:latin typeface="Söhne"/>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4000" dirty="0">
                <a:solidFill>
                  <a:srgbClr val="374151"/>
                </a:solidFill>
                <a:latin typeface="Söhne"/>
              </a:rPr>
              <a:t>Consideration is given to Dr. </a:t>
            </a:r>
            <a:r>
              <a:rPr lang="en-US" sz="4000" dirty="0" err="1">
                <a:solidFill>
                  <a:srgbClr val="374151"/>
                </a:solidFill>
                <a:latin typeface="Söhne"/>
              </a:rPr>
              <a:t>Gruère</a:t>
            </a:r>
            <a:r>
              <a:rPr lang="en-US" sz="4000" dirty="0">
                <a:solidFill>
                  <a:srgbClr val="374151"/>
                </a:solidFill>
                <a:latin typeface="Söhne"/>
              </a:rPr>
              <a:t>, also a French language case study of likely pediatric CVS, 1843.</a:t>
            </a:r>
            <a:endParaRPr lang="en-US" sz="4000" b="0" i="0" dirty="0">
              <a:solidFill>
                <a:srgbClr val="374151"/>
              </a:solidFill>
              <a:effectLst/>
              <a:latin typeface="Söhne"/>
            </a:endParaRPr>
          </a:p>
          <a:p>
            <a:r>
              <a:rPr lang="en-US" sz="1800" dirty="0">
                <a:effectLst/>
                <a:latin typeface="Times New Roman" panose="02020603050405020304" pitchFamily="18" charset="0"/>
                <a:ea typeface="Calibri" panose="020F0502020204030204" pitchFamily="34" charset="0"/>
              </a:rPr>
              <a:t>Although he notes the curiosity of this periodic vomiting without any apparent cause, in closing statements Dr. </a:t>
            </a:r>
            <a:r>
              <a:rPr lang="en-US" sz="1800" dirty="0" err="1">
                <a:effectLst/>
                <a:latin typeface="Times New Roman" panose="02020603050405020304" pitchFamily="18" charset="0"/>
                <a:ea typeface="Calibri" panose="020F0502020204030204" pitchFamily="34" charset="0"/>
              </a:rPr>
              <a:t>Gruère</a:t>
            </a:r>
            <a:r>
              <a:rPr lang="en-US" sz="1800" dirty="0">
                <a:effectLst/>
                <a:latin typeface="Times New Roman" panose="02020603050405020304" pitchFamily="18" charset="0"/>
                <a:ea typeface="Calibri" panose="020F0502020204030204" pitchFamily="34" charset="0"/>
              </a:rPr>
              <a:t> highlights the efficacy of quinine sulfate in treating the vomiting in this particular case, even in absence of typical symptoms such as fever</a:t>
            </a:r>
            <a:r>
              <a:rPr lang="en-US" dirty="0">
                <a:effectLst/>
              </a:rPr>
              <a:t> </a:t>
            </a:r>
          </a:p>
          <a:p>
            <a:endParaRPr lang="en-US" dirty="0">
              <a:effectLst/>
            </a:endParaRPr>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5</a:t>
            </a:fld>
            <a:endParaRPr lang="en-US"/>
          </a:p>
        </p:txBody>
      </p:sp>
    </p:spTree>
    <p:extLst>
      <p:ext uri="{BB962C8B-B14F-4D97-AF65-F5344CB8AC3E}">
        <p14:creationId xmlns:p14="http://schemas.microsoft.com/office/powerpoint/2010/main" val="39489499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dirty="0">
              <a:effectLst/>
              <a:latin typeface="Times New Roman" panose="02020603050405020304" pitchFamily="18" charset="0"/>
            </a:endParaRPr>
          </a:p>
          <a:p>
            <a:pPr algn="l">
              <a:spcAft>
                <a:spcPts val="2400"/>
              </a:spcAft>
              <a:buFont typeface="Arial" panose="020B0604020202020204" pitchFamily="34" charset="0"/>
              <a:buChar char="•"/>
            </a:pPr>
            <a:r>
              <a:rPr lang="en-US" b="0" i="0" dirty="0">
                <a:solidFill>
                  <a:srgbClr val="374151"/>
                </a:solidFill>
                <a:effectLst/>
                <a:latin typeface="Söhne"/>
              </a:rPr>
              <a:t>Adult-onset CVS is a rare condition … characterized by predictable and recurrent emetic episodes.  … CHS is also rare but the prevalence is in flux</a:t>
            </a:r>
          </a:p>
          <a:p>
            <a:endParaRPr lang="en-US" b="0" i="0" dirty="0">
              <a:solidFill>
                <a:srgbClr val="374151"/>
              </a:solidFill>
              <a:effectLst/>
              <a:latin typeface="Söhne"/>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74151"/>
                </a:solidFill>
                <a:effectLst/>
                <a:latin typeface="Söhne"/>
              </a:rPr>
              <a:t>Diagnosis is challenging due to the absence of measurable biomarkers … relying on symptom patterns and exclusion of other conditions.</a:t>
            </a:r>
          </a:p>
          <a:p>
            <a:endParaRPr lang="en-US" b="0" i="0" dirty="0">
              <a:solidFill>
                <a:srgbClr val="374151"/>
              </a:solidFill>
              <a:effectLst/>
              <a:latin typeface="Söhne"/>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74151"/>
                </a:solidFill>
                <a:effectLst/>
                <a:latin typeface="Söhne"/>
              </a:rPr>
              <a:t>The diagnostic journey is often </a:t>
            </a:r>
            <a:r>
              <a:rPr lang="en-US" dirty="0">
                <a:solidFill>
                  <a:srgbClr val="374151"/>
                </a:solidFill>
                <a:latin typeface="Söhne"/>
              </a:rPr>
              <a:t>prolonged … </a:t>
            </a:r>
            <a:r>
              <a:rPr lang="en-US" b="0" i="0" dirty="0">
                <a:solidFill>
                  <a:srgbClr val="374151"/>
                </a:solidFill>
                <a:effectLst/>
                <a:latin typeface="Söhne"/>
              </a:rPr>
              <a:t> leading to unnecessary healthcare utilization, including emergency department visits and surgeries.</a:t>
            </a:r>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6</a:t>
            </a:fld>
            <a:endParaRPr lang="en-US"/>
          </a:p>
        </p:txBody>
      </p:sp>
    </p:spTree>
    <p:extLst>
      <p:ext uri="{BB962C8B-B14F-4D97-AF65-F5344CB8AC3E}">
        <p14:creationId xmlns:p14="http://schemas.microsoft.com/office/powerpoint/2010/main" val="40607131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In looking at prevalence:</a:t>
            </a:r>
          </a:p>
          <a:p>
            <a:endParaRPr lang="en-US" sz="1800" dirty="0">
              <a:effectLst/>
              <a:latin typeface="Times New Roman" panose="02020603050405020304" pitchFamily="18" charset="0"/>
              <a:ea typeface="Calibri" panose="020F0502020204030204" pitchFamily="34" charset="0"/>
            </a:endParaRPr>
          </a:p>
          <a:p>
            <a:r>
              <a:rPr lang="en-US" sz="1800" dirty="0">
                <a:effectLst/>
                <a:latin typeface="Times New Roman" panose="02020603050405020304" pitchFamily="18" charset="0"/>
                <a:ea typeface="Calibri" panose="020F0502020204030204" pitchFamily="34" charset="0"/>
              </a:rPr>
              <a:t>The Global Epidemiology Study of Functional Gastrointestinal Disorders (FGID) surveyed 73,076 adults from 33 countries to identify the prevalence of meeting criteria for at least one of 22 functional GI disorders, including CVS (Sperber et al., 2021). The study used an anonymous internet survey in 26 countries (n = 54,127) and conducted face-to-face household surveys in 9 additional countries that tended to be more rural and with less access to communication technology (n = 18,949). From the internet-based portion of the survey, the overall prevalence of adult CVS was 1.2% with a slightly higher rates in women versus men (1.2% vs 1.1%) and decline in incidence with age. </a:t>
            </a:r>
          </a:p>
          <a:p>
            <a:endParaRPr lang="en-US" sz="1800" dirty="0">
              <a:effectLst/>
              <a:latin typeface="Times New Roman" panose="02020603050405020304" pitchFamily="18"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4000" dirty="0">
                <a:latin typeface="Times New Roman" panose="02020603050405020304" pitchFamily="18" charset="0"/>
                <a:ea typeface="Calibri" panose="020F0502020204030204" pitchFamily="34" charset="0"/>
              </a:rPr>
              <a:t>F</a:t>
            </a:r>
            <a:r>
              <a:rPr lang="en-US" sz="1800" dirty="0">
                <a:effectLst/>
                <a:latin typeface="Times New Roman" panose="02020603050405020304" pitchFamily="18" charset="0"/>
                <a:ea typeface="Calibri" panose="020F0502020204030204" pitchFamily="34" charset="0"/>
              </a:rPr>
              <a:t>ace-to-face household surveys in 9 additional countries that tended to be more rural and with less access to communication technology (n = 18,949). </a:t>
            </a:r>
          </a:p>
          <a:p>
            <a:endParaRPr lang="en-US" sz="1800" dirty="0">
              <a:effectLst/>
              <a:latin typeface="Times New Roman" panose="02020603050405020304" pitchFamily="18" charset="0"/>
              <a:ea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7</a:t>
            </a:fld>
            <a:endParaRPr lang="en-US"/>
          </a:p>
        </p:txBody>
      </p:sp>
    </p:spTree>
    <p:extLst>
      <p:ext uri="{BB962C8B-B14F-4D97-AF65-F5344CB8AC3E}">
        <p14:creationId xmlns:p14="http://schemas.microsoft.com/office/powerpoint/2010/main" val="4046483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indent="-285750">
              <a:lnSpc>
                <a:spcPct val="200000"/>
              </a:lnSpc>
              <a:spcBef>
                <a:spcPts val="0"/>
              </a:spcBef>
              <a:spcAft>
                <a:spcPts val="0"/>
              </a:spcAft>
              <a:buFont typeface="Arial" panose="020B0604020202020204" pitchFamily="34" charset="0"/>
              <a:buChar char="•"/>
            </a:pPr>
            <a:r>
              <a:rPr lang="en-US" sz="1200" kern="100" dirty="0">
                <a:effectLst/>
                <a:ea typeface="Calibri" panose="020F0502020204030204" pitchFamily="34" charset="0"/>
                <a:cs typeface="Times New Roman" panose="02020603050405020304" pitchFamily="18" charset="0"/>
              </a:rPr>
              <a:t>Pooled prevalence rates by percentage (95% CI) for CVS and CHS</a:t>
            </a:r>
          </a:p>
          <a:p>
            <a:pPr marL="285750" marR="0" indent="-285750">
              <a:lnSpc>
                <a:spcPct val="200000"/>
              </a:lnSpc>
              <a:spcBef>
                <a:spcPts val="0"/>
              </a:spcBef>
              <a:spcAft>
                <a:spcPts val="0"/>
              </a:spcAft>
              <a:buFont typeface="Arial" panose="020B0604020202020204" pitchFamily="34" charset="0"/>
              <a:buChar char="•"/>
            </a:pPr>
            <a:r>
              <a:rPr lang="en-US" kern="100" dirty="0">
                <a:ea typeface="Calibri" panose="020F0502020204030204" pitchFamily="34" charset="0"/>
                <a:cs typeface="Times New Roman" panose="02020603050405020304" pitchFamily="18" charset="0"/>
              </a:rPr>
              <a:t>P</a:t>
            </a:r>
            <a:r>
              <a:rPr lang="en-US" sz="1200" kern="100" dirty="0">
                <a:effectLst/>
                <a:ea typeface="Calibri" panose="020F0502020204030204" pitchFamily="34" charset="0"/>
                <a:cs typeface="Times New Roman" panose="02020603050405020304" pitchFamily="18" charset="0"/>
              </a:rPr>
              <a:t>opulation-based internet survey sample in 26 countries, and </a:t>
            </a:r>
          </a:p>
          <a:p>
            <a:pPr marL="285750" marR="0" indent="-285750">
              <a:lnSpc>
                <a:spcPct val="200000"/>
              </a:lnSpc>
              <a:spcBef>
                <a:spcPts val="0"/>
              </a:spcBef>
              <a:spcAft>
                <a:spcPts val="0"/>
              </a:spcAft>
              <a:buFont typeface="Arial" panose="020B0604020202020204" pitchFamily="34" charset="0"/>
              <a:buChar char="•"/>
            </a:pPr>
            <a:r>
              <a:rPr lang="en-US" kern="100" dirty="0">
                <a:ea typeface="Calibri" panose="020F0502020204030204" pitchFamily="34" charset="0"/>
                <a:cs typeface="Times New Roman" panose="02020603050405020304" pitchFamily="18" charset="0"/>
              </a:rPr>
              <a:t>H</a:t>
            </a:r>
            <a:r>
              <a:rPr lang="en-US" sz="1200" kern="100" dirty="0">
                <a:effectLst/>
                <a:ea typeface="Calibri" panose="020F0502020204030204" pitchFamily="34" charset="0"/>
                <a:cs typeface="Times New Roman" panose="02020603050405020304" pitchFamily="18" charset="0"/>
              </a:rPr>
              <a:t>ousehold interview survey sample involving 9 countries</a:t>
            </a:r>
          </a:p>
        </p:txBody>
      </p:sp>
      <p:sp>
        <p:nvSpPr>
          <p:cNvPr id="4" name="Slide Number Placeholder 3"/>
          <p:cNvSpPr>
            <a:spLocks noGrp="1"/>
          </p:cNvSpPr>
          <p:nvPr>
            <p:ph type="sldNum" sz="quarter" idx="5"/>
          </p:nvPr>
        </p:nvSpPr>
        <p:spPr/>
        <p:txBody>
          <a:bodyPr/>
          <a:lstStyle/>
          <a:p>
            <a:fld id="{E0746DE6-3336-457D-A091-FA20AC1C536E}" type="slidenum">
              <a:rPr lang="en-US" smtClean="0"/>
              <a:t>8</a:t>
            </a:fld>
            <a:endParaRPr lang="en-US"/>
          </a:p>
        </p:txBody>
      </p:sp>
    </p:spTree>
    <p:extLst>
      <p:ext uri="{BB962C8B-B14F-4D97-AF65-F5344CB8AC3E}">
        <p14:creationId xmlns:p14="http://schemas.microsoft.com/office/powerpoint/2010/main" val="12251317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1800"/>
              </a:spcAft>
              <a:buFont typeface="Arial" panose="020B0604020202020204" pitchFamily="34" charset="0"/>
              <a:buChar char="•"/>
            </a:pPr>
            <a:r>
              <a:rPr lang="en-US" sz="4000" b="0" i="0" dirty="0">
                <a:solidFill>
                  <a:srgbClr val="374151"/>
                </a:solidFill>
                <a:effectLst/>
                <a:latin typeface="Söhne"/>
              </a:rPr>
              <a:t>CVS episodes involve intense nausea, vomiting, and abdominal pain, lasting from hours to weeks.</a:t>
            </a:r>
          </a:p>
          <a:p>
            <a:pPr algn="l">
              <a:spcAft>
                <a:spcPts val="1800"/>
              </a:spcAft>
              <a:buFont typeface="Arial" panose="020B0604020202020204" pitchFamily="34" charset="0"/>
              <a:buChar char="•"/>
            </a:pPr>
            <a:endParaRPr lang="en-US" sz="4000" b="0" i="0" dirty="0">
              <a:solidFill>
                <a:srgbClr val="374151"/>
              </a:solidFill>
              <a:effectLst/>
              <a:latin typeface="Söhne"/>
            </a:endParaRPr>
          </a:p>
          <a:p>
            <a:pPr marL="0" marR="0" lvl="0" indent="0" algn="l" defTabSz="914400" rtl="0" eaLnBrk="1" fontAlgn="auto" latinLnBrk="0" hangingPunct="1">
              <a:lnSpc>
                <a:spcPct val="100000"/>
              </a:lnSpc>
              <a:spcBef>
                <a:spcPts val="0"/>
              </a:spcBef>
              <a:spcAft>
                <a:spcPts val="1800"/>
              </a:spcAft>
              <a:buClrTx/>
              <a:buSzTx/>
              <a:buFont typeface="Arial" panose="020B0604020202020204" pitchFamily="34" charset="0"/>
              <a:buChar char="•"/>
              <a:tabLst/>
              <a:defRPr/>
            </a:pPr>
            <a:r>
              <a:rPr lang="en-US" sz="7200" dirty="0">
                <a:solidFill>
                  <a:srgbClr val="374151"/>
                </a:solidFill>
                <a:latin typeface="Söhne"/>
              </a:rPr>
              <a:t>Psychiatric comorbidities, …. such as depression and anxiety, …. are common in CVS patients.</a:t>
            </a:r>
          </a:p>
          <a:p>
            <a:pPr algn="l">
              <a:spcAft>
                <a:spcPts val="1800"/>
              </a:spcAft>
              <a:buFont typeface="Arial" panose="020B0604020202020204" pitchFamily="34" charset="0"/>
              <a:buChar char="•"/>
            </a:pPr>
            <a:endParaRPr lang="en-US" sz="4000" b="0" i="0" dirty="0">
              <a:solidFill>
                <a:srgbClr val="374151"/>
              </a:solidFill>
              <a:effectLst/>
              <a:latin typeface="Söhne"/>
            </a:endParaRPr>
          </a:p>
          <a:p>
            <a:endParaRPr lang="en-US" sz="1800" dirty="0">
              <a:effectLst/>
              <a:latin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9</a:t>
            </a:fld>
            <a:endParaRPr lang="en-US"/>
          </a:p>
        </p:txBody>
      </p:sp>
    </p:spTree>
    <p:extLst>
      <p:ext uri="{BB962C8B-B14F-4D97-AF65-F5344CB8AC3E}">
        <p14:creationId xmlns:p14="http://schemas.microsoft.com/office/powerpoint/2010/main" val="38335552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6/7/23</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33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37369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438110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3A552-06AA-DD4C-B422-2B5515DE521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05FAC56-CB09-1B40-99B0-A6F76218418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8D8024F-02FE-AA40-97A9-C5606E9C8888}"/>
              </a:ext>
            </a:extLst>
          </p:cNvPr>
          <p:cNvSpPr>
            <a:spLocks noGrp="1"/>
          </p:cNvSpPr>
          <p:nvPr>
            <p:ph type="dt" sz="half" idx="10"/>
          </p:nvPr>
        </p:nvSpPr>
        <p:spPr/>
        <p:txBody>
          <a:bodyPr/>
          <a:lstStyle/>
          <a:p>
            <a:fld id="{F666EBF2-D066-064A-885A-6D1C0A7988EA}" type="datetimeFigureOut">
              <a:rPr lang="en-US" smtClean="0"/>
              <a:t>6/7/23</a:t>
            </a:fld>
            <a:endParaRPr lang="en-US"/>
          </a:p>
        </p:txBody>
      </p:sp>
      <p:sp>
        <p:nvSpPr>
          <p:cNvPr id="5" name="Footer Placeholder 4">
            <a:extLst>
              <a:ext uri="{FF2B5EF4-FFF2-40B4-BE49-F238E27FC236}">
                <a16:creationId xmlns:a16="http://schemas.microsoft.com/office/drawing/2014/main" id="{957DBA7F-C7A4-3E40-A806-CD8D7D4A5B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9876F1-556D-9C44-98A3-90D3F79EE441}"/>
              </a:ext>
            </a:extLst>
          </p:cNvPr>
          <p:cNvSpPr>
            <a:spLocks noGrp="1"/>
          </p:cNvSpPr>
          <p:nvPr>
            <p:ph type="sldNum" sz="quarter" idx="12"/>
          </p:nvPr>
        </p:nvSpPr>
        <p:spPr/>
        <p:txBody>
          <a:bodyPr/>
          <a:lstStyle/>
          <a:p>
            <a:fld id="{B29A3055-B715-4244-BD96-3B7B3E10B6B9}" type="slidenum">
              <a:rPr lang="en-US" smtClean="0"/>
              <a:t>‹#›</a:t>
            </a:fld>
            <a:endParaRPr lang="en-US"/>
          </a:p>
        </p:txBody>
      </p:sp>
    </p:spTree>
    <p:extLst>
      <p:ext uri="{BB962C8B-B14F-4D97-AF65-F5344CB8AC3E}">
        <p14:creationId xmlns:p14="http://schemas.microsoft.com/office/powerpoint/2010/main" val="1363034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AD0A2A-E71A-7B43-AF5C-40F3D656E4F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00A211C-0A98-FE48-9E7C-3485DFF2E07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6F7E40-19A7-EC40-8884-02F4B7F60A79}"/>
              </a:ext>
            </a:extLst>
          </p:cNvPr>
          <p:cNvSpPr>
            <a:spLocks noGrp="1"/>
          </p:cNvSpPr>
          <p:nvPr>
            <p:ph type="dt" sz="half" idx="10"/>
          </p:nvPr>
        </p:nvSpPr>
        <p:spPr/>
        <p:txBody>
          <a:bodyPr/>
          <a:lstStyle/>
          <a:p>
            <a:fld id="{F666EBF2-D066-064A-885A-6D1C0A7988EA}" type="datetimeFigureOut">
              <a:rPr lang="en-US" smtClean="0"/>
              <a:t>6/7/23</a:t>
            </a:fld>
            <a:endParaRPr lang="en-US"/>
          </a:p>
        </p:txBody>
      </p:sp>
      <p:sp>
        <p:nvSpPr>
          <p:cNvPr id="5" name="Footer Placeholder 4">
            <a:extLst>
              <a:ext uri="{FF2B5EF4-FFF2-40B4-BE49-F238E27FC236}">
                <a16:creationId xmlns:a16="http://schemas.microsoft.com/office/drawing/2014/main" id="{0ECF2424-BD25-6C48-BF1F-E66AAEC20F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94B473-3169-3244-B8C2-1D59A1BF691A}"/>
              </a:ext>
            </a:extLst>
          </p:cNvPr>
          <p:cNvSpPr>
            <a:spLocks noGrp="1"/>
          </p:cNvSpPr>
          <p:nvPr>
            <p:ph type="sldNum" sz="quarter" idx="12"/>
          </p:nvPr>
        </p:nvSpPr>
        <p:spPr/>
        <p:txBody>
          <a:bodyPr/>
          <a:lstStyle/>
          <a:p>
            <a:fld id="{B29A3055-B715-4244-BD96-3B7B3E10B6B9}" type="slidenum">
              <a:rPr lang="en-US" smtClean="0"/>
              <a:t>‹#›</a:t>
            </a:fld>
            <a:endParaRPr lang="en-US"/>
          </a:p>
        </p:txBody>
      </p:sp>
    </p:spTree>
    <p:extLst>
      <p:ext uri="{BB962C8B-B14F-4D97-AF65-F5344CB8AC3E}">
        <p14:creationId xmlns:p14="http://schemas.microsoft.com/office/powerpoint/2010/main" val="32401252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494CC-9FD9-0E4F-BA88-EF2596DE643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1811215-42B1-6F42-96B6-C47013FF59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AB9ED7F-4120-0347-8AB2-308348F92BEF}"/>
              </a:ext>
            </a:extLst>
          </p:cNvPr>
          <p:cNvSpPr>
            <a:spLocks noGrp="1"/>
          </p:cNvSpPr>
          <p:nvPr>
            <p:ph type="dt" sz="half" idx="10"/>
          </p:nvPr>
        </p:nvSpPr>
        <p:spPr/>
        <p:txBody>
          <a:bodyPr/>
          <a:lstStyle/>
          <a:p>
            <a:fld id="{F666EBF2-D066-064A-885A-6D1C0A7988EA}" type="datetimeFigureOut">
              <a:rPr lang="en-US" smtClean="0"/>
              <a:t>6/7/23</a:t>
            </a:fld>
            <a:endParaRPr lang="en-US"/>
          </a:p>
        </p:txBody>
      </p:sp>
      <p:sp>
        <p:nvSpPr>
          <p:cNvPr id="5" name="Footer Placeholder 4">
            <a:extLst>
              <a:ext uri="{FF2B5EF4-FFF2-40B4-BE49-F238E27FC236}">
                <a16:creationId xmlns:a16="http://schemas.microsoft.com/office/drawing/2014/main" id="{AC938ADE-7164-E14A-980A-D18DEB220B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D63818-E7D2-3E47-9DC9-D02A51D9AE6E}"/>
              </a:ext>
            </a:extLst>
          </p:cNvPr>
          <p:cNvSpPr>
            <a:spLocks noGrp="1"/>
          </p:cNvSpPr>
          <p:nvPr>
            <p:ph type="sldNum" sz="quarter" idx="12"/>
          </p:nvPr>
        </p:nvSpPr>
        <p:spPr/>
        <p:txBody>
          <a:bodyPr/>
          <a:lstStyle/>
          <a:p>
            <a:fld id="{B29A3055-B715-4244-BD96-3B7B3E10B6B9}" type="slidenum">
              <a:rPr lang="en-US" smtClean="0"/>
              <a:t>‹#›</a:t>
            </a:fld>
            <a:endParaRPr lang="en-US"/>
          </a:p>
        </p:txBody>
      </p:sp>
    </p:spTree>
    <p:extLst>
      <p:ext uri="{BB962C8B-B14F-4D97-AF65-F5344CB8AC3E}">
        <p14:creationId xmlns:p14="http://schemas.microsoft.com/office/powerpoint/2010/main" val="18643382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700A2-B154-FF47-83F9-6343E424A0D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FC2D4B-F2D9-7F4D-89A4-A4C7EC828DE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8E27B4C-7FCD-CE4E-BDB3-224FC131CA5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2502991-FFBB-8542-A882-3565C7389929}"/>
              </a:ext>
            </a:extLst>
          </p:cNvPr>
          <p:cNvSpPr>
            <a:spLocks noGrp="1"/>
          </p:cNvSpPr>
          <p:nvPr>
            <p:ph type="dt" sz="half" idx="10"/>
          </p:nvPr>
        </p:nvSpPr>
        <p:spPr/>
        <p:txBody>
          <a:bodyPr/>
          <a:lstStyle/>
          <a:p>
            <a:fld id="{F666EBF2-D066-064A-885A-6D1C0A7988EA}" type="datetimeFigureOut">
              <a:rPr lang="en-US" smtClean="0"/>
              <a:t>6/7/23</a:t>
            </a:fld>
            <a:endParaRPr lang="en-US"/>
          </a:p>
        </p:txBody>
      </p:sp>
      <p:sp>
        <p:nvSpPr>
          <p:cNvPr id="6" name="Footer Placeholder 5">
            <a:extLst>
              <a:ext uri="{FF2B5EF4-FFF2-40B4-BE49-F238E27FC236}">
                <a16:creationId xmlns:a16="http://schemas.microsoft.com/office/drawing/2014/main" id="{C6E41AB9-C4CB-A44A-A6A8-8BE2BCA0F07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0A0B7E-EC6F-8E49-B166-905E38A932AA}"/>
              </a:ext>
            </a:extLst>
          </p:cNvPr>
          <p:cNvSpPr>
            <a:spLocks noGrp="1"/>
          </p:cNvSpPr>
          <p:nvPr>
            <p:ph type="sldNum" sz="quarter" idx="12"/>
          </p:nvPr>
        </p:nvSpPr>
        <p:spPr/>
        <p:txBody>
          <a:bodyPr/>
          <a:lstStyle/>
          <a:p>
            <a:fld id="{B29A3055-B715-4244-BD96-3B7B3E10B6B9}" type="slidenum">
              <a:rPr lang="en-US" smtClean="0"/>
              <a:t>‹#›</a:t>
            </a:fld>
            <a:endParaRPr lang="en-US"/>
          </a:p>
        </p:txBody>
      </p:sp>
    </p:spTree>
    <p:extLst>
      <p:ext uri="{BB962C8B-B14F-4D97-AF65-F5344CB8AC3E}">
        <p14:creationId xmlns:p14="http://schemas.microsoft.com/office/powerpoint/2010/main" val="23061343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8910B-9C95-9E44-8495-A0AA3404234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615A6C9-B995-FA4B-B6AC-5D1196C59E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77E17C5-CEDC-3947-847C-B10308BA479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840487-208A-0F4B-8EA7-90311A606D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16E2E6D-6441-874D-857D-90FB6264475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C5DD436-5123-2742-8A34-0A72B715ADAF}"/>
              </a:ext>
            </a:extLst>
          </p:cNvPr>
          <p:cNvSpPr>
            <a:spLocks noGrp="1"/>
          </p:cNvSpPr>
          <p:nvPr>
            <p:ph type="dt" sz="half" idx="10"/>
          </p:nvPr>
        </p:nvSpPr>
        <p:spPr/>
        <p:txBody>
          <a:bodyPr/>
          <a:lstStyle/>
          <a:p>
            <a:fld id="{F666EBF2-D066-064A-885A-6D1C0A7988EA}" type="datetimeFigureOut">
              <a:rPr lang="en-US" smtClean="0"/>
              <a:t>6/7/23</a:t>
            </a:fld>
            <a:endParaRPr lang="en-US"/>
          </a:p>
        </p:txBody>
      </p:sp>
      <p:sp>
        <p:nvSpPr>
          <p:cNvPr id="8" name="Footer Placeholder 7">
            <a:extLst>
              <a:ext uri="{FF2B5EF4-FFF2-40B4-BE49-F238E27FC236}">
                <a16:creationId xmlns:a16="http://schemas.microsoft.com/office/drawing/2014/main" id="{3836A70D-4CF9-984F-8C6F-5DE7F7C7EB5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08132C3-9230-7049-B360-A3AF1EDE37A9}"/>
              </a:ext>
            </a:extLst>
          </p:cNvPr>
          <p:cNvSpPr>
            <a:spLocks noGrp="1"/>
          </p:cNvSpPr>
          <p:nvPr>
            <p:ph type="sldNum" sz="quarter" idx="12"/>
          </p:nvPr>
        </p:nvSpPr>
        <p:spPr/>
        <p:txBody>
          <a:bodyPr/>
          <a:lstStyle/>
          <a:p>
            <a:fld id="{B29A3055-B715-4244-BD96-3B7B3E10B6B9}" type="slidenum">
              <a:rPr lang="en-US" smtClean="0"/>
              <a:t>‹#›</a:t>
            </a:fld>
            <a:endParaRPr lang="en-US"/>
          </a:p>
        </p:txBody>
      </p:sp>
    </p:spTree>
    <p:extLst>
      <p:ext uri="{BB962C8B-B14F-4D97-AF65-F5344CB8AC3E}">
        <p14:creationId xmlns:p14="http://schemas.microsoft.com/office/powerpoint/2010/main" val="1109987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35A91-E0DD-9F4C-A4A7-B1CED61121D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7040FF3-EE63-114F-B2B6-0A380D7367FE}"/>
              </a:ext>
            </a:extLst>
          </p:cNvPr>
          <p:cNvSpPr>
            <a:spLocks noGrp="1"/>
          </p:cNvSpPr>
          <p:nvPr>
            <p:ph type="dt" sz="half" idx="10"/>
          </p:nvPr>
        </p:nvSpPr>
        <p:spPr/>
        <p:txBody>
          <a:bodyPr/>
          <a:lstStyle/>
          <a:p>
            <a:fld id="{F666EBF2-D066-064A-885A-6D1C0A7988EA}" type="datetimeFigureOut">
              <a:rPr lang="en-US" smtClean="0"/>
              <a:t>6/7/23</a:t>
            </a:fld>
            <a:endParaRPr lang="en-US"/>
          </a:p>
        </p:txBody>
      </p:sp>
      <p:sp>
        <p:nvSpPr>
          <p:cNvPr id="4" name="Footer Placeholder 3">
            <a:extLst>
              <a:ext uri="{FF2B5EF4-FFF2-40B4-BE49-F238E27FC236}">
                <a16:creationId xmlns:a16="http://schemas.microsoft.com/office/drawing/2014/main" id="{2E257CE4-F5EC-6F45-B356-89F6CDD1EE3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966DEE9-4DB9-4540-A0B5-E9373491B333}"/>
              </a:ext>
            </a:extLst>
          </p:cNvPr>
          <p:cNvSpPr>
            <a:spLocks noGrp="1"/>
          </p:cNvSpPr>
          <p:nvPr>
            <p:ph type="sldNum" sz="quarter" idx="12"/>
          </p:nvPr>
        </p:nvSpPr>
        <p:spPr/>
        <p:txBody>
          <a:bodyPr/>
          <a:lstStyle/>
          <a:p>
            <a:fld id="{B29A3055-B715-4244-BD96-3B7B3E10B6B9}" type="slidenum">
              <a:rPr lang="en-US" smtClean="0"/>
              <a:t>‹#›</a:t>
            </a:fld>
            <a:endParaRPr lang="en-US"/>
          </a:p>
        </p:txBody>
      </p:sp>
    </p:spTree>
    <p:extLst>
      <p:ext uri="{BB962C8B-B14F-4D97-AF65-F5344CB8AC3E}">
        <p14:creationId xmlns:p14="http://schemas.microsoft.com/office/powerpoint/2010/main" val="1973896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83A3153-0E8C-FA4E-8540-778D22649DEB}"/>
              </a:ext>
            </a:extLst>
          </p:cNvPr>
          <p:cNvSpPr>
            <a:spLocks noGrp="1"/>
          </p:cNvSpPr>
          <p:nvPr>
            <p:ph type="dt" sz="half" idx="10"/>
          </p:nvPr>
        </p:nvSpPr>
        <p:spPr/>
        <p:txBody>
          <a:bodyPr/>
          <a:lstStyle/>
          <a:p>
            <a:fld id="{F666EBF2-D066-064A-885A-6D1C0A7988EA}" type="datetimeFigureOut">
              <a:rPr lang="en-US" smtClean="0"/>
              <a:t>6/7/23</a:t>
            </a:fld>
            <a:endParaRPr lang="en-US"/>
          </a:p>
        </p:txBody>
      </p:sp>
      <p:sp>
        <p:nvSpPr>
          <p:cNvPr id="3" name="Footer Placeholder 2">
            <a:extLst>
              <a:ext uri="{FF2B5EF4-FFF2-40B4-BE49-F238E27FC236}">
                <a16:creationId xmlns:a16="http://schemas.microsoft.com/office/drawing/2014/main" id="{4390BF3F-CE8E-D846-8177-181387CC2C4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4F7480D-E078-B745-B9B2-925BC9FB6E59}"/>
              </a:ext>
            </a:extLst>
          </p:cNvPr>
          <p:cNvSpPr>
            <a:spLocks noGrp="1"/>
          </p:cNvSpPr>
          <p:nvPr>
            <p:ph type="sldNum" sz="quarter" idx="12"/>
          </p:nvPr>
        </p:nvSpPr>
        <p:spPr/>
        <p:txBody>
          <a:bodyPr/>
          <a:lstStyle/>
          <a:p>
            <a:fld id="{B29A3055-B715-4244-BD96-3B7B3E10B6B9}" type="slidenum">
              <a:rPr lang="en-US" smtClean="0"/>
              <a:t>‹#›</a:t>
            </a:fld>
            <a:endParaRPr lang="en-US"/>
          </a:p>
        </p:txBody>
      </p:sp>
    </p:spTree>
    <p:extLst>
      <p:ext uri="{BB962C8B-B14F-4D97-AF65-F5344CB8AC3E}">
        <p14:creationId xmlns:p14="http://schemas.microsoft.com/office/powerpoint/2010/main" val="2926280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5E0BF-43D5-1B43-9586-5BE62EEBC5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6C27FCE-F6D9-684A-A867-FCE372FBDD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136D965-800B-6349-83B8-5697F77ED6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70D6A46-D21B-2D4E-8467-39D61EE68B10}"/>
              </a:ext>
            </a:extLst>
          </p:cNvPr>
          <p:cNvSpPr>
            <a:spLocks noGrp="1"/>
          </p:cNvSpPr>
          <p:nvPr>
            <p:ph type="dt" sz="half" idx="10"/>
          </p:nvPr>
        </p:nvSpPr>
        <p:spPr/>
        <p:txBody>
          <a:bodyPr/>
          <a:lstStyle/>
          <a:p>
            <a:fld id="{F666EBF2-D066-064A-885A-6D1C0A7988EA}" type="datetimeFigureOut">
              <a:rPr lang="en-US" smtClean="0"/>
              <a:t>6/7/23</a:t>
            </a:fld>
            <a:endParaRPr lang="en-US"/>
          </a:p>
        </p:txBody>
      </p:sp>
      <p:sp>
        <p:nvSpPr>
          <p:cNvPr id="6" name="Footer Placeholder 5">
            <a:extLst>
              <a:ext uri="{FF2B5EF4-FFF2-40B4-BE49-F238E27FC236}">
                <a16:creationId xmlns:a16="http://schemas.microsoft.com/office/drawing/2014/main" id="{0AF5909F-F9A9-C34B-BE00-F73F5DFF041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EE71F99-9EE7-9746-9906-87AC5F32CF4E}"/>
              </a:ext>
            </a:extLst>
          </p:cNvPr>
          <p:cNvSpPr>
            <a:spLocks noGrp="1"/>
          </p:cNvSpPr>
          <p:nvPr>
            <p:ph type="sldNum" sz="quarter" idx="12"/>
          </p:nvPr>
        </p:nvSpPr>
        <p:spPr/>
        <p:txBody>
          <a:bodyPr/>
          <a:lstStyle/>
          <a:p>
            <a:fld id="{B29A3055-B715-4244-BD96-3B7B3E10B6B9}" type="slidenum">
              <a:rPr lang="en-US" smtClean="0"/>
              <a:t>‹#›</a:t>
            </a:fld>
            <a:endParaRPr lang="en-US"/>
          </a:p>
        </p:txBody>
      </p:sp>
    </p:spTree>
    <p:extLst>
      <p:ext uri="{BB962C8B-B14F-4D97-AF65-F5344CB8AC3E}">
        <p14:creationId xmlns:p14="http://schemas.microsoft.com/office/powerpoint/2010/main" val="4046438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087624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23CEE-88E3-9B4B-ADAC-6D8B559271D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E0BFFA5-8BE5-A940-936E-A57B869C57B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EE1AB8B-FF7D-7D49-9323-D1B231E57E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7AB2FD-46B5-6947-B2AA-0B90D53B669E}"/>
              </a:ext>
            </a:extLst>
          </p:cNvPr>
          <p:cNvSpPr>
            <a:spLocks noGrp="1"/>
          </p:cNvSpPr>
          <p:nvPr>
            <p:ph type="dt" sz="half" idx="10"/>
          </p:nvPr>
        </p:nvSpPr>
        <p:spPr/>
        <p:txBody>
          <a:bodyPr/>
          <a:lstStyle/>
          <a:p>
            <a:fld id="{F666EBF2-D066-064A-885A-6D1C0A7988EA}" type="datetimeFigureOut">
              <a:rPr lang="en-US" smtClean="0"/>
              <a:t>6/7/23</a:t>
            </a:fld>
            <a:endParaRPr lang="en-US"/>
          </a:p>
        </p:txBody>
      </p:sp>
      <p:sp>
        <p:nvSpPr>
          <p:cNvPr id="6" name="Footer Placeholder 5">
            <a:extLst>
              <a:ext uri="{FF2B5EF4-FFF2-40B4-BE49-F238E27FC236}">
                <a16:creationId xmlns:a16="http://schemas.microsoft.com/office/drawing/2014/main" id="{1C24587B-D1FF-5A45-9975-118AB45700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8868D9-E6D3-C046-801A-BFF7FFC6369B}"/>
              </a:ext>
            </a:extLst>
          </p:cNvPr>
          <p:cNvSpPr>
            <a:spLocks noGrp="1"/>
          </p:cNvSpPr>
          <p:nvPr>
            <p:ph type="sldNum" sz="quarter" idx="12"/>
          </p:nvPr>
        </p:nvSpPr>
        <p:spPr/>
        <p:txBody>
          <a:bodyPr/>
          <a:lstStyle/>
          <a:p>
            <a:fld id="{B29A3055-B715-4244-BD96-3B7B3E10B6B9}" type="slidenum">
              <a:rPr lang="en-US" smtClean="0"/>
              <a:t>‹#›</a:t>
            </a:fld>
            <a:endParaRPr lang="en-US"/>
          </a:p>
        </p:txBody>
      </p:sp>
    </p:spTree>
    <p:extLst>
      <p:ext uri="{BB962C8B-B14F-4D97-AF65-F5344CB8AC3E}">
        <p14:creationId xmlns:p14="http://schemas.microsoft.com/office/powerpoint/2010/main" val="388907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55EECB-C656-7242-BF13-1DE65C6AD2D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C9BCD60-CADD-7C44-951D-714D3EC89EC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D0D7DD-B6A1-3743-A5E8-E8039250EDAB}"/>
              </a:ext>
            </a:extLst>
          </p:cNvPr>
          <p:cNvSpPr>
            <a:spLocks noGrp="1"/>
          </p:cNvSpPr>
          <p:nvPr>
            <p:ph type="dt" sz="half" idx="10"/>
          </p:nvPr>
        </p:nvSpPr>
        <p:spPr/>
        <p:txBody>
          <a:bodyPr/>
          <a:lstStyle/>
          <a:p>
            <a:fld id="{F666EBF2-D066-064A-885A-6D1C0A7988EA}" type="datetimeFigureOut">
              <a:rPr lang="en-US" smtClean="0"/>
              <a:t>6/7/23</a:t>
            </a:fld>
            <a:endParaRPr lang="en-US"/>
          </a:p>
        </p:txBody>
      </p:sp>
      <p:sp>
        <p:nvSpPr>
          <p:cNvPr id="5" name="Footer Placeholder 4">
            <a:extLst>
              <a:ext uri="{FF2B5EF4-FFF2-40B4-BE49-F238E27FC236}">
                <a16:creationId xmlns:a16="http://schemas.microsoft.com/office/drawing/2014/main" id="{5E9B2466-BF9E-6F43-B605-461FF29234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C6AA06-A516-0C42-AABB-E92CB6E3FA0E}"/>
              </a:ext>
            </a:extLst>
          </p:cNvPr>
          <p:cNvSpPr>
            <a:spLocks noGrp="1"/>
          </p:cNvSpPr>
          <p:nvPr>
            <p:ph type="sldNum" sz="quarter" idx="12"/>
          </p:nvPr>
        </p:nvSpPr>
        <p:spPr/>
        <p:txBody>
          <a:bodyPr/>
          <a:lstStyle/>
          <a:p>
            <a:fld id="{B29A3055-B715-4244-BD96-3B7B3E10B6B9}" type="slidenum">
              <a:rPr lang="en-US" smtClean="0"/>
              <a:t>‹#›</a:t>
            </a:fld>
            <a:endParaRPr lang="en-US"/>
          </a:p>
        </p:txBody>
      </p:sp>
    </p:spTree>
    <p:extLst>
      <p:ext uri="{BB962C8B-B14F-4D97-AF65-F5344CB8AC3E}">
        <p14:creationId xmlns:p14="http://schemas.microsoft.com/office/powerpoint/2010/main" val="42576969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89667FE-C29B-4141-8215-4BCF8559B5A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CA96C90-E02F-3C44-A51A-C143054A0A7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690242-B39D-1A4F-9ECD-C172BF1A4DC0}"/>
              </a:ext>
            </a:extLst>
          </p:cNvPr>
          <p:cNvSpPr>
            <a:spLocks noGrp="1"/>
          </p:cNvSpPr>
          <p:nvPr>
            <p:ph type="dt" sz="half" idx="10"/>
          </p:nvPr>
        </p:nvSpPr>
        <p:spPr/>
        <p:txBody>
          <a:bodyPr/>
          <a:lstStyle/>
          <a:p>
            <a:fld id="{F666EBF2-D066-064A-885A-6D1C0A7988EA}" type="datetimeFigureOut">
              <a:rPr lang="en-US" smtClean="0"/>
              <a:t>6/7/23</a:t>
            </a:fld>
            <a:endParaRPr lang="en-US"/>
          </a:p>
        </p:txBody>
      </p:sp>
      <p:sp>
        <p:nvSpPr>
          <p:cNvPr id="5" name="Footer Placeholder 4">
            <a:extLst>
              <a:ext uri="{FF2B5EF4-FFF2-40B4-BE49-F238E27FC236}">
                <a16:creationId xmlns:a16="http://schemas.microsoft.com/office/drawing/2014/main" id="{BDE437F9-4390-2C44-ABE7-2C141615E0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9CCCC0-B302-004F-9CB7-9B03212F9415}"/>
              </a:ext>
            </a:extLst>
          </p:cNvPr>
          <p:cNvSpPr>
            <a:spLocks noGrp="1"/>
          </p:cNvSpPr>
          <p:nvPr>
            <p:ph type="sldNum" sz="quarter" idx="12"/>
          </p:nvPr>
        </p:nvSpPr>
        <p:spPr/>
        <p:txBody>
          <a:bodyPr/>
          <a:lstStyle/>
          <a:p>
            <a:fld id="{B29A3055-B715-4244-BD96-3B7B3E10B6B9}" type="slidenum">
              <a:rPr lang="en-US" smtClean="0"/>
              <a:t>‹#›</a:t>
            </a:fld>
            <a:endParaRPr lang="en-US"/>
          </a:p>
        </p:txBody>
      </p:sp>
    </p:spTree>
    <p:extLst>
      <p:ext uri="{BB962C8B-B14F-4D97-AF65-F5344CB8AC3E}">
        <p14:creationId xmlns:p14="http://schemas.microsoft.com/office/powerpoint/2010/main" val="2077204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6/7/23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69709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6/7/23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24970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6/7/23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50499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6/7/23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89307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6/7/23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648144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6/7/23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96611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6/7/23</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97452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6/7/23</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9145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3F7344-47D3-9148-BD0F-08C9580BE6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3E67CCE-EB53-9342-9485-D4E46458EF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02C9A1-5351-1D49-A756-5666B6D3106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66EBF2-D066-064A-885A-6D1C0A7988EA}" type="datetimeFigureOut">
              <a:rPr lang="en-US" smtClean="0"/>
              <a:t>6/7/23</a:t>
            </a:fld>
            <a:endParaRPr lang="en-US"/>
          </a:p>
        </p:txBody>
      </p:sp>
      <p:sp>
        <p:nvSpPr>
          <p:cNvPr id="5" name="Footer Placeholder 4">
            <a:extLst>
              <a:ext uri="{FF2B5EF4-FFF2-40B4-BE49-F238E27FC236}">
                <a16:creationId xmlns:a16="http://schemas.microsoft.com/office/drawing/2014/main" id="{356068B3-2F87-934D-B8A3-55A76D3C3E9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A69ACD8-30D3-F649-AA2E-4899AFEC1A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9A3055-B715-4244-BD96-3B7B3E10B6B9}" type="slidenum">
              <a:rPr lang="en-US" smtClean="0"/>
              <a:t>‹#›</a:t>
            </a:fld>
            <a:endParaRPr lang="en-US"/>
          </a:p>
        </p:txBody>
      </p:sp>
    </p:spTree>
    <p:extLst>
      <p:ext uri="{BB962C8B-B14F-4D97-AF65-F5344CB8AC3E}">
        <p14:creationId xmlns:p14="http://schemas.microsoft.com/office/powerpoint/2010/main" val="32080462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bin"/><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hyperlink" Target="http://commons.wikimedia.org/wiki/File:Femme_vomissant_apr&#232;s_une_beuverir.jpg"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7.jpeg"/><Relationship Id="rId7" Type="http://schemas.openxmlformats.org/officeDocument/2006/relationships/diagramColors" Target="../diagrams/colors2.xml"/><Relationship Id="rId2" Type="http://schemas.openxmlformats.org/officeDocument/2006/relationships/notesSlide" Target="../notesSlides/notesSlide24.xml"/><Relationship Id="rId1" Type="http://schemas.openxmlformats.org/officeDocument/2006/relationships/slideLayout" Target="../slideLayouts/slideLayout1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D0712110-0BC1-4B31-B3BB-63B44222E8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466B5F3-C053-4580-B04A-1EF9498882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4" name="Picture 3" descr="Femme égyptienne vomissant après une beuveri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4411" y="1654172"/>
            <a:ext cx="4960442" cy="3803005"/>
          </a:xfrm>
          <a:prstGeom prst="rect">
            <a:avLst/>
          </a:prstGeom>
        </p:spPr>
      </p:pic>
      <p:sp>
        <p:nvSpPr>
          <p:cNvPr id="2" name="Title 1"/>
          <p:cNvSpPr>
            <a:spLocks noGrp="1"/>
          </p:cNvSpPr>
          <p:nvPr>
            <p:ph type="ctrTitle"/>
          </p:nvPr>
        </p:nvSpPr>
        <p:spPr>
          <a:xfrm>
            <a:off x="663958" y="629454"/>
            <a:ext cx="11258411" cy="686353"/>
          </a:xfrm>
        </p:spPr>
        <p:txBody>
          <a:bodyPr>
            <a:normAutofit fontScale="90000"/>
          </a:bodyPr>
          <a:lstStyle/>
          <a:p>
            <a:pPr algn="ctr"/>
            <a:r>
              <a:rPr lang="en-US" sz="3600" dirty="0"/>
              <a:t>Opioids, cannabis,  and Cyclic Vomiting syndrome</a:t>
            </a:r>
          </a:p>
        </p:txBody>
      </p:sp>
      <p:sp>
        <p:nvSpPr>
          <p:cNvPr id="3" name="Content Placeholder 2"/>
          <p:cNvSpPr>
            <a:spLocks noGrp="1"/>
          </p:cNvSpPr>
          <p:nvPr>
            <p:ph type="subTitle" idx="1"/>
          </p:nvPr>
        </p:nvSpPr>
        <p:spPr>
          <a:xfrm>
            <a:off x="663958" y="2246348"/>
            <a:ext cx="5430453" cy="3317630"/>
          </a:xfrm>
        </p:spPr>
        <p:txBody>
          <a:bodyPr>
            <a:normAutofit/>
          </a:bodyPr>
          <a:lstStyle/>
          <a:p>
            <a:pPr algn="ctr"/>
            <a:r>
              <a:rPr lang="en-US" sz="1600" dirty="0"/>
              <a:t>Narrative literature review</a:t>
            </a:r>
          </a:p>
          <a:p>
            <a:pPr algn="ctr"/>
            <a:r>
              <a:rPr lang="en-US" sz="1600" dirty="0"/>
              <a:t>Pilot Study</a:t>
            </a:r>
          </a:p>
          <a:p>
            <a:pPr algn="ctr"/>
            <a:r>
              <a:rPr lang="en-US" sz="1600" dirty="0"/>
              <a:t>Retrospective Chart Review </a:t>
            </a:r>
          </a:p>
          <a:p>
            <a:pPr algn="ctr"/>
            <a:r>
              <a:rPr lang="en-US" sz="1600" dirty="0"/>
              <a:t>Conclusions</a:t>
            </a:r>
          </a:p>
          <a:p>
            <a:pPr algn="ctr"/>
            <a:r>
              <a:rPr lang="en-US" sz="1600" dirty="0"/>
              <a:t>Future Research</a:t>
            </a:r>
          </a:p>
          <a:p>
            <a:pPr algn="ctr"/>
            <a:r>
              <a:rPr lang="en-US" sz="1600" dirty="0" err="1"/>
              <a:t>P</a:t>
            </a:r>
            <a:r>
              <a:rPr lang="en-US" sz="1200" cap="none" dirty="0" err="1"/>
              <a:t>h</a:t>
            </a:r>
            <a:r>
              <a:rPr lang="en-US" sz="1600" dirty="0" err="1"/>
              <a:t>d</a:t>
            </a:r>
            <a:r>
              <a:rPr lang="en-US" sz="1600" dirty="0"/>
              <a:t>. nursing Science Program Goals </a:t>
            </a:r>
          </a:p>
          <a:p>
            <a:pPr algn="ctr"/>
            <a:endParaRPr sz="1600" dirty="0"/>
          </a:p>
        </p:txBody>
      </p:sp>
      <p:sp>
        <p:nvSpPr>
          <p:cNvPr id="5" name="Footer PlaceHolder 3"/>
          <p:cNvSpPr>
            <a:spLocks noGrp="1"/>
          </p:cNvSpPr>
          <p:nvPr>
            <p:ph type="ftr" sz="quarter" idx="11"/>
          </p:nvPr>
        </p:nvSpPr>
        <p:spPr>
          <a:xfrm>
            <a:off x="1449981" y="329309"/>
            <a:ext cx="4179506" cy="309201"/>
          </a:xfrm>
        </p:spPr>
        <p:txBody>
          <a:bodyPr>
            <a:normAutofit/>
          </a:bodyPr>
          <a:lstStyle/>
          <a:p>
            <a:pPr>
              <a:spcAft>
                <a:spcPts val="600"/>
              </a:spcAft>
            </a:pPr>
            <a:r>
              <a:rPr lang="en-US" dirty="0">
                <a:hlinkClick r:id="rId4"/>
              </a:rPr>
              <a:t>Photo</a:t>
            </a:r>
            <a:r>
              <a:rPr lang="en-US" dirty="0"/>
              <a:t> by unknown ancient Egypt / Public domain</a:t>
            </a:r>
          </a:p>
        </p:txBody>
      </p:sp>
      <p:cxnSp>
        <p:nvCxnSpPr>
          <p:cNvPr id="15" name="Straight Connector 14">
            <a:extLst>
              <a:ext uri="{FF2B5EF4-FFF2-40B4-BE49-F238E27FC236}">
                <a16:creationId xmlns:a16="http://schemas.microsoft.com/office/drawing/2014/main" id="{FA6123F2-4B61-414F-A7E5-5B7828EACAE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2617" y="3528543"/>
            <a:ext cx="4171479"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17" name="Picture 16">
            <a:extLst>
              <a:ext uri="{FF2B5EF4-FFF2-40B4-BE49-F238E27FC236}">
                <a16:creationId xmlns:a16="http://schemas.microsoft.com/office/drawing/2014/main" id="{25CED634-E2D0-4AB7-96DD-816C9B52C5C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9" name="Straight Connector 18">
            <a:extLst>
              <a:ext uri="{FF2B5EF4-FFF2-40B4-BE49-F238E27FC236}">
                <a16:creationId xmlns:a16="http://schemas.microsoft.com/office/drawing/2014/main" id="{FCDDCDFB-696D-4FDF-9B58-24F71B7C37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052494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b="0" i="0" dirty="0">
                <a:solidFill>
                  <a:srgbClr val="374151"/>
                </a:solidFill>
                <a:effectLst/>
                <a:latin typeface="Söhne"/>
              </a:rPr>
              <a:t>Adult Cyclic Vomiting Syndrome (contd.) Pathogenesis</a:t>
            </a:r>
            <a:endParaRPr lang="en-US" dirty="0"/>
          </a:p>
        </p:txBody>
      </p:sp>
      <p:sp>
        <p:nvSpPr>
          <p:cNvPr id="4" name="Content Placeholder 3">
            <a:extLst>
              <a:ext uri="{FF2B5EF4-FFF2-40B4-BE49-F238E27FC236}">
                <a16:creationId xmlns:a16="http://schemas.microsoft.com/office/drawing/2014/main" id="{A6AB128E-56F6-3773-272A-02DB70185683}"/>
              </a:ext>
            </a:extLst>
          </p:cNvPr>
          <p:cNvSpPr>
            <a:spLocks noGrp="1"/>
          </p:cNvSpPr>
          <p:nvPr>
            <p:ph idx="1"/>
          </p:nvPr>
        </p:nvSpPr>
        <p:spPr>
          <a:xfrm>
            <a:off x="838200" y="1825624"/>
            <a:ext cx="10515600" cy="4940935"/>
          </a:xfrm>
        </p:spPr>
        <p:txBody>
          <a:bodyPr>
            <a:normAutofit fontScale="77500" lnSpcReduction="20000"/>
          </a:bodyPr>
          <a:lstStyle/>
          <a:p>
            <a:pPr>
              <a:spcAft>
                <a:spcPts val="1800"/>
              </a:spcAft>
            </a:pPr>
            <a:r>
              <a:rPr lang="en-US" sz="3100" b="1" dirty="0">
                <a:latin typeface="Calibri" panose="020F0502020204030204" pitchFamily="34" charset="0"/>
                <a:ea typeface="Calibri" panose="020F0502020204030204" pitchFamily="34" charset="0"/>
                <a:cs typeface="Times New Roman" panose="02020603050405020304" pitchFamily="18" charset="0"/>
              </a:rPr>
              <a:t>A</a:t>
            </a:r>
            <a:r>
              <a:rPr lang="en-US" sz="3100" b="1" dirty="0">
                <a:effectLst/>
                <a:latin typeface="Calibri" panose="020F0502020204030204" pitchFamily="34" charset="0"/>
                <a:ea typeface="Calibri" panose="020F0502020204030204" pitchFamily="34" charset="0"/>
                <a:cs typeface="Times New Roman" panose="02020603050405020304" pitchFamily="18" charset="0"/>
              </a:rPr>
              <a:t>utonomic dysfunction </a:t>
            </a:r>
            <a:r>
              <a:rPr lang="en-US" sz="1800" dirty="0">
                <a:effectLst/>
                <a:latin typeface="Calibri" panose="020F0502020204030204" pitchFamily="34" charset="0"/>
                <a:ea typeface="Calibri" panose="020F0502020204030204" pitchFamily="34" charset="0"/>
                <a:cs typeface="Times New Roman" panose="02020603050405020304" pitchFamily="18" charset="0"/>
              </a:rPr>
              <a:t>(Hejazi et al., 2011; Venkatesan, Prieto, et al., 2010)</a:t>
            </a:r>
          </a:p>
          <a:p>
            <a:pPr>
              <a:spcAft>
                <a:spcPts val="1800"/>
              </a:spcAft>
            </a:pPr>
            <a:r>
              <a:rPr lang="en-US" sz="3100" b="1" dirty="0">
                <a:latin typeface="Calibri" panose="020F0502020204030204" pitchFamily="34" charset="0"/>
                <a:ea typeface="Calibri" panose="020F0502020204030204" pitchFamily="34" charset="0"/>
                <a:cs typeface="Times New Roman" panose="02020603050405020304" pitchFamily="18" charset="0"/>
              </a:rPr>
              <a:t>D</a:t>
            </a:r>
            <a:r>
              <a:rPr lang="en-US" sz="3100" b="1" dirty="0">
                <a:effectLst/>
                <a:latin typeface="Calibri" panose="020F0502020204030204" pitchFamily="34" charset="0"/>
                <a:ea typeface="Calibri" panose="020F0502020204030204" pitchFamily="34" charset="0"/>
                <a:cs typeface="Times New Roman" panose="02020603050405020304" pitchFamily="18" charset="0"/>
              </a:rPr>
              <a:t>ysregulation of the brain-gut axis </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Drossman</a:t>
            </a:r>
            <a:r>
              <a:rPr lang="en-US" sz="1800" dirty="0">
                <a:effectLst/>
                <a:latin typeface="Calibri" panose="020F0502020204030204" pitchFamily="34" charset="0"/>
                <a:ea typeface="Calibri" panose="020F0502020204030204" pitchFamily="34" charset="0"/>
                <a:cs typeface="Times New Roman" panose="02020603050405020304" pitchFamily="18" charset="0"/>
              </a:rPr>
              <a:t> &amp; Hasler, 2016; Levinthal &amp;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Bielefeldt</a:t>
            </a:r>
            <a:r>
              <a:rPr lang="en-US" sz="1800" dirty="0">
                <a:effectLst/>
                <a:latin typeface="Calibri" panose="020F0502020204030204" pitchFamily="34" charset="0"/>
                <a:ea typeface="Calibri" panose="020F0502020204030204" pitchFamily="34" charset="0"/>
                <a:cs typeface="Times New Roman" panose="02020603050405020304" pitchFamily="18" charset="0"/>
              </a:rPr>
              <a:t>, 2014)</a:t>
            </a:r>
            <a:r>
              <a:rPr lang="en-US" dirty="0">
                <a:effectLst/>
              </a:rPr>
              <a:t> </a:t>
            </a:r>
          </a:p>
          <a:p>
            <a:pPr>
              <a:spcAft>
                <a:spcPts val="1800"/>
              </a:spcAft>
            </a:pPr>
            <a:r>
              <a:rPr lang="en-US" sz="2400" dirty="0">
                <a:latin typeface="Calibri" panose="020F0502020204030204" pitchFamily="34" charset="0"/>
                <a:ea typeface="Calibri" panose="020F0502020204030204" pitchFamily="34" charset="0"/>
                <a:cs typeface="Times New Roman" panose="02020603050405020304" pitchFamily="18" charset="0"/>
              </a:rPr>
              <a:t>S</a:t>
            </a:r>
            <a:r>
              <a:rPr lang="en-US" sz="2400" dirty="0">
                <a:effectLst/>
                <a:latin typeface="Calibri" panose="020F0502020204030204" pitchFamily="34" charset="0"/>
                <a:ea typeface="Calibri" panose="020F0502020204030204" pitchFamily="34" charset="0"/>
                <a:cs typeface="Times New Roman" panose="02020603050405020304" pitchFamily="18" charset="0"/>
              </a:rPr>
              <a:t>tress-mediated activation of the </a:t>
            </a:r>
            <a:r>
              <a:rPr lang="en-US" b="1" dirty="0">
                <a:effectLst/>
                <a:latin typeface="Calibri" panose="020F0502020204030204" pitchFamily="34" charset="0"/>
                <a:ea typeface="Calibri" panose="020F0502020204030204" pitchFamily="34" charset="0"/>
                <a:cs typeface="Times New Roman" panose="02020603050405020304" pitchFamily="18" charset="0"/>
              </a:rPr>
              <a:t>corticotrophin-releasing factor signaling system </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Adamiak</a:t>
            </a:r>
            <a:r>
              <a:rPr lang="en-US" sz="1800" dirty="0">
                <a:effectLst/>
                <a:latin typeface="Calibri" panose="020F0502020204030204" pitchFamily="34" charset="0"/>
                <a:ea typeface="Calibri" panose="020F0502020204030204" pitchFamily="34" charset="0"/>
                <a:cs typeface="Times New Roman" panose="02020603050405020304" pitchFamily="18" charset="0"/>
              </a:rPr>
              <a:t> &amp; Jensen, 2015; Venkatesan, Prieto, et al., 2010)</a:t>
            </a:r>
            <a:r>
              <a:rPr lang="en-US" dirty="0">
                <a:effectLst/>
              </a:rPr>
              <a:t> </a:t>
            </a:r>
          </a:p>
          <a:p>
            <a:pPr>
              <a:spcAft>
                <a:spcPts val="1800"/>
              </a:spcAft>
            </a:pPr>
            <a:r>
              <a:rPr lang="en-US" b="1" dirty="0">
                <a:latin typeface="Calibri" panose="020F0502020204030204" pitchFamily="34" charset="0"/>
                <a:ea typeface="Calibri" panose="020F0502020204030204" pitchFamily="34" charset="0"/>
                <a:cs typeface="Times New Roman" panose="02020603050405020304" pitchFamily="18" charset="0"/>
              </a:rPr>
              <a:t>D</a:t>
            </a:r>
            <a:r>
              <a:rPr lang="en-US" b="1" dirty="0">
                <a:effectLst/>
                <a:latin typeface="Calibri" panose="020F0502020204030204" pitchFamily="34" charset="0"/>
                <a:ea typeface="Calibri" panose="020F0502020204030204" pitchFamily="34" charset="0"/>
                <a:cs typeface="Times New Roman" panose="02020603050405020304" pitchFamily="18" charset="0"/>
              </a:rPr>
              <a:t>ysfunction of the hypothalamic-pituitary-adrenal axis </a:t>
            </a:r>
            <a:r>
              <a:rPr lang="en-US" sz="1800" dirty="0">
                <a:effectLst/>
                <a:latin typeface="Calibri" panose="020F0502020204030204" pitchFamily="34" charset="0"/>
                <a:ea typeface="Calibri" panose="020F0502020204030204" pitchFamily="34" charset="0"/>
                <a:cs typeface="Times New Roman" panose="02020603050405020304" pitchFamily="18" charset="0"/>
              </a:rPr>
              <a:t>(Bhandari, Jha, Thakur, et al., 2018;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Donnet</a:t>
            </a:r>
            <a:r>
              <a:rPr lang="en-US" sz="1800" dirty="0">
                <a:effectLst/>
                <a:latin typeface="Calibri" panose="020F0502020204030204" pitchFamily="34" charset="0"/>
                <a:ea typeface="Calibri" panose="020F0502020204030204" pitchFamily="34" charset="0"/>
                <a:cs typeface="Times New Roman" panose="02020603050405020304" pitchFamily="18" charset="0"/>
              </a:rPr>
              <a:t> &amp; Redon, 2018; Richards, 2017),</a:t>
            </a:r>
            <a:r>
              <a:rPr lang="en-US" dirty="0">
                <a:effectLst/>
              </a:rPr>
              <a:t> </a:t>
            </a:r>
          </a:p>
          <a:p>
            <a:pPr>
              <a:spcAft>
                <a:spcPts val="1800"/>
              </a:spcAft>
            </a:pPr>
            <a:r>
              <a:rPr lang="en-US" b="1" dirty="0">
                <a:latin typeface="Calibri" panose="020F0502020204030204" pitchFamily="34" charset="0"/>
                <a:ea typeface="Calibri" panose="020F0502020204030204" pitchFamily="34" charset="0"/>
                <a:cs typeface="Times New Roman" panose="02020603050405020304" pitchFamily="18" charset="0"/>
              </a:rPr>
              <a:t>M</a:t>
            </a:r>
            <a:r>
              <a:rPr lang="en-US" b="1" dirty="0">
                <a:effectLst/>
                <a:latin typeface="Calibri" panose="020F0502020204030204" pitchFamily="34" charset="0"/>
                <a:ea typeface="Calibri" panose="020F0502020204030204" pitchFamily="34" charset="0"/>
                <a:cs typeface="Times New Roman" panose="02020603050405020304" pitchFamily="18" charset="0"/>
              </a:rPr>
              <a:t>itochondrial DNA mutations </a:t>
            </a:r>
            <a:r>
              <a:rPr lang="en-US" sz="1800" dirty="0">
                <a:effectLst/>
                <a:latin typeface="Calibri" panose="020F0502020204030204" pitchFamily="34" charset="0"/>
                <a:ea typeface="Calibri" panose="020F0502020204030204" pitchFamily="34" charset="0"/>
                <a:cs typeface="Times New Roman" panose="02020603050405020304" pitchFamily="18" charset="0"/>
              </a:rPr>
              <a:t>(Boles et al., 2009; Gelfand &amp; Gallagher, 2016;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Zaki</a:t>
            </a:r>
            <a:r>
              <a:rPr lang="en-US" sz="1800" dirty="0">
                <a:effectLst/>
                <a:latin typeface="Calibri" panose="020F0502020204030204" pitchFamily="34" charset="0"/>
                <a:ea typeface="Calibri" panose="020F0502020204030204" pitchFamily="34" charset="0"/>
                <a:cs typeface="Times New Roman" panose="02020603050405020304" pitchFamily="18" charset="0"/>
              </a:rPr>
              <a:t> et al., 2009) </a:t>
            </a:r>
          </a:p>
          <a:p>
            <a:pPr>
              <a:spcAft>
                <a:spcPts val="1800"/>
              </a:spcAft>
            </a:pPr>
            <a:r>
              <a:rPr lang="en-US" sz="2400" dirty="0">
                <a:latin typeface="Calibri" panose="020F0502020204030204" pitchFamily="34" charset="0"/>
                <a:ea typeface="Calibri" panose="020F0502020204030204" pitchFamily="34" charset="0"/>
                <a:cs typeface="Times New Roman" panose="02020603050405020304" pitchFamily="18" charset="0"/>
              </a:rPr>
              <a:t>P</a:t>
            </a:r>
            <a:r>
              <a:rPr lang="en-US" sz="2400" dirty="0">
                <a:effectLst/>
                <a:latin typeface="Calibri" panose="020F0502020204030204" pitchFamily="34" charset="0"/>
                <a:ea typeface="Calibri" panose="020F0502020204030204" pitchFamily="34" charset="0"/>
                <a:cs typeface="Times New Roman" panose="02020603050405020304" pitchFamily="18" charset="0"/>
              </a:rPr>
              <a:t>olymorphisms involving the </a:t>
            </a:r>
            <a:r>
              <a:rPr lang="en-US" b="1" dirty="0">
                <a:effectLst/>
                <a:latin typeface="Calibri" panose="020F0502020204030204" pitchFamily="34" charset="0"/>
                <a:ea typeface="Calibri" panose="020F0502020204030204" pitchFamily="34" charset="0"/>
                <a:cs typeface="Times New Roman" panose="02020603050405020304" pitchFamily="18" charset="0"/>
              </a:rPr>
              <a:t>cannabinoid receptor type-1 and mu-opioid receptor genes </a:t>
            </a:r>
            <a:r>
              <a:rPr lang="en-US" sz="1800" dirty="0">
                <a:effectLst/>
                <a:latin typeface="Calibri" panose="020F0502020204030204" pitchFamily="34" charset="0"/>
                <a:ea typeface="Calibri" panose="020F0502020204030204" pitchFamily="34" charset="0"/>
                <a:cs typeface="Times New Roman" panose="02020603050405020304" pitchFamily="18" charset="0"/>
              </a:rPr>
              <a:t>(Wasilewski et al., 2017), </a:t>
            </a:r>
          </a:p>
          <a:p>
            <a:pPr>
              <a:spcAft>
                <a:spcPts val="1800"/>
              </a:spcAft>
            </a:pPr>
            <a:r>
              <a:rPr lang="en-US" b="1" dirty="0"/>
              <a:t>Dysfunction or dysregulation of the endocannabinoid system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(Venkatesan et al., 2016).</a:t>
            </a:r>
          </a:p>
          <a:p>
            <a:pPr marL="0" indent="0">
              <a:buNone/>
            </a:pPr>
            <a:endParaRPr lang="en-US" dirty="0"/>
          </a:p>
        </p:txBody>
      </p:sp>
    </p:spTree>
    <p:extLst>
      <p:ext uri="{BB962C8B-B14F-4D97-AF65-F5344CB8AC3E}">
        <p14:creationId xmlns:p14="http://schemas.microsoft.com/office/powerpoint/2010/main" val="3809274924"/>
      </p:ext>
    </p:extLst>
  </p:cSld>
  <p:clrMapOvr>
    <a:masterClrMapping/>
  </p:clrMapOvr>
  <p:transition spd="med">
    <p:pull/>
  </p:transition>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b="0" i="0" dirty="0">
                <a:solidFill>
                  <a:srgbClr val="374151"/>
                </a:solidFill>
                <a:effectLst/>
                <a:latin typeface="Söhne"/>
              </a:rPr>
              <a:t>Adult Cyclic Vomiting Syndrome (contd.) Pathogenesis</a:t>
            </a:r>
            <a:endParaRPr lang="en-US" dirty="0"/>
          </a:p>
        </p:txBody>
      </p:sp>
      <p:sp>
        <p:nvSpPr>
          <p:cNvPr id="4" name="Content Placeholder 3">
            <a:extLst>
              <a:ext uri="{FF2B5EF4-FFF2-40B4-BE49-F238E27FC236}">
                <a16:creationId xmlns:a16="http://schemas.microsoft.com/office/drawing/2014/main" id="{A6AB128E-56F6-3773-272A-02DB70185683}"/>
              </a:ext>
            </a:extLst>
          </p:cNvPr>
          <p:cNvSpPr>
            <a:spLocks noGrp="1"/>
          </p:cNvSpPr>
          <p:nvPr>
            <p:ph idx="1"/>
          </p:nvPr>
        </p:nvSpPr>
        <p:spPr>
          <a:xfrm>
            <a:off x="838200" y="1825624"/>
            <a:ext cx="10515600" cy="4940935"/>
          </a:xfrm>
        </p:spPr>
        <p:txBody>
          <a:bodyPr>
            <a:normAutofit fontScale="77500" lnSpcReduction="20000"/>
          </a:bodyPr>
          <a:lstStyle/>
          <a:p>
            <a:pPr>
              <a:spcAft>
                <a:spcPts val="1800"/>
              </a:spcAft>
            </a:pPr>
            <a:r>
              <a:rPr lang="en-US" sz="3100" b="1" dirty="0">
                <a:latin typeface="Calibri" panose="020F0502020204030204" pitchFamily="34" charset="0"/>
                <a:ea typeface="Calibri" panose="020F0502020204030204" pitchFamily="34" charset="0"/>
                <a:cs typeface="Times New Roman" panose="02020603050405020304" pitchFamily="18" charset="0"/>
              </a:rPr>
              <a:t>A</a:t>
            </a:r>
            <a:r>
              <a:rPr lang="en-US" sz="3100" b="1" dirty="0">
                <a:effectLst/>
                <a:latin typeface="Calibri" panose="020F0502020204030204" pitchFamily="34" charset="0"/>
                <a:ea typeface="Calibri" panose="020F0502020204030204" pitchFamily="34" charset="0"/>
                <a:cs typeface="Times New Roman" panose="02020603050405020304" pitchFamily="18" charset="0"/>
              </a:rPr>
              <a:t>utonomic dysfunction </a:t>
            </a:r>
            <a:r>
              <a:rPr lang="en-US" sz="1800" dirty="0">
                <a:effectLst/>
                <a:latin typeface="Calibri" panose="020F0502020204030204" pitchFamily="34" charset="0"/>
                <a:ea typeface="Calibri" panose="020F0502020204030204" pitchFamily="34" charset="0"/>
                <a:cs typeface="Times New Roman" panose="02020603050405020304" pitchFamily="18" charset="0"/>
              </a:rPr>
              <a:t>(Hejazi et al., 2011; Venkatesan, Prieto, et al., 2010)</a:t>
            </a:r>
          </a:p>
          <a:p>
            <a:pPr>
              <a:spcAft>
                <a:spcPts val="1800"/>
              </a:spcAft>
            </a:pPr>
            <a:r>
              <a:rPr lang="en-US" sz="3100" b="1" dirty="0">
                <a:latin typeface="Calibri" panose="020F0502020204030204" pitchFamily="34" charset="0"/>
                <a:ea typeface="Calibri" panose="020F0502020204030204" pitchFamily="34" charset="0"/>
                <a:cs typeface="Times New Roman" panose="02020603050405020304" pitchFamily="18" charset="0"/>
              </a:rPr>
              <a:t>D</a:t>
            </a:r>
            <a:r>
              <a:rPr lang="en-US" sz="3100" b="1" dirty="0">
                <a:effectLst/>
                <a:latin typeface="Calibri" panose="020F0502020204030204" pitchFamily="34" charset="0"/>
                <a:ea typeface="Calibri" panose="020F0502020204030204" pitchFamily="34" charset="0"/>
                <a:cs typeface="Times New Roman" panose="02020603050405020304" pitchFamily="18" charset="0"/>
              </a:rPr>
              <a:t>ysregulation of the brain-gut axis </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Drossman</a:t>
            </a:r>
            <a:r>
              <a:rPr lang="en-US" sz="1800" dirty="0">
                <a:effectLst/>
                <a:latin typeface="Calibri" panose="020F0502020204030204" pitchFamily="34" charset="0"/>
                <a:ea typeface="Calibri" panose="020F0502020204030204" pitchFamily="34" charset="0"/>
                <a:cs typeface="Times New Roman" panose="02020603050405020304" pitchFamily="18" charset="0"/>
              </a:rPr>
              <a:t> &amp; Hasler, 2016; Levinthal &amp;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Bielefeldt</a:t>
            </a:r>
            <a:r>
              <a:rPr lang="en-US" sz="1800" dirty="0">
                <a:effectLst/>
                <a:latin typeface="Calibri" panose="020F0502020204030204" pitchFamily="34" charset="0"/>
                <a:ea typeface="Calibri" panose="020F0502020204030204" pitchFamily="34" charset="0"/>
                <a:cs typeface="Times New Roman" panose="02020603050405020304" pitchFamily="18" charset="0"/>
              </a:rPr>
              <a:t>, 2014)</a:t>
            </a:r>
            <a:r>
              <a:rPr lang="en-US" dirty="0">
                <a:effectLst/>
              </a:rPr>
              <a:t> </a:t>
            </a:r>
          </a:p>
          <a:p>
            <a:pPr>
              <a:spcAft>
                <a:spcPts val="1800"/>
              </a:spcAft>
            </a:pPr>
            <a:r>
              <a:rPr lang="en-US" sz="2400" dirty="0">
                <a:latin typeface="Calibri" panose="020F0502020204030204" pitchFamily="34" charset="0"/>
                <a:ea typeface="Calibri" panose="020F0502020204030204" pitchFamily="34" charset="0"/>
                <a:cs typeface="Times New Roman" panose="02020603050405020304" pitchFamily="18" charset="0"/>
              </a:rPr>
              <a:t>S</a:t>
            </a:r>
            <a:r>
              <a:rPr lang="en-US" sz="2400" dirty="0">
                <a:effectLst/>
                <a:latin typeface="Calibri" panose="020F0502020204030204" pitchFamily="34" charset="0"/>
                <a:ea typeface="Calibri" panose="020F0502020204030204" pitchFamily="34" charset="0"/>
                <a:cs typeface="Times New Roman" panose="02020603050405020304" pitchFamily="18" charset="0"/>
              </a:rPr>
              <a:t>tress-mediated activation of the </a:t>
            </a:r>
            <a:r>
              <a:rPr lang="en-US" b="1" dirty="0">
                <a:effectLst/>
                <a:latin typeface="Calibri" panose="020F0502020204030204" pitchFamily="34" charset="0"/>
                <a:ea typeface="Calibri" panose="020F0502020204030204" pitchFamily="34" charset="0"/>
                <a:cs typeface="Times New Roman" panose="02020603050405020304" pitchFamily="18" charset="0"/>
              </a:rPr>
              <a:t>corticotrophin-releasing factor signaling system </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Adamiak</a:t>
            </a:r>
            <a:r>
              <a:rPr lang="en-US" sz="1800" dirty="0">
                <a:effectLst/>
                <a:latin typeface="Calibri" panose="020F0502020204030204" pitchFamily="34" charset="0"/>
                <a:ea typeface="Calibri" panose="020F0502020204030204" pitchFamily="34" charset="0"/>
                <a:cs typeface="Times New Roman" panose="02020603050405020304" pitchFamily="18" charset="0"/>
              </a:rPr>
              <a:t> &amp; Jensen, 2015; Venkatesan, Prieto, et al., 2010)</a:t>
            </a:r>
            <a:r>
              <a:rPr lang="en-US" dirty="0">
                <a:effectLst/>
              </a:rPr>
              <a:t> </a:t>
            </a:r>
          </a:p>
          <a:p>
            <a:pPr>
              <a:spcAft>
                <a:spcPts val="1800"/>
              </a:spcAft>
            </a:pPr>
            <a:r>
              <a:rPr lang="en-US" b="1" dirty="0">
                <a:latin typeface="Calibri" panose="020F0502020204030204" pitchFamily="34" charset="0"/>
                <a:ea typeface="Calibri" panose="020F0502020204030204" pitchFamily="34" charset="0"/>
                <a:cs typeface="Times New Roman" panose="02020603050405020304" pitchFamily="18" charset="0"/>
              </a:rPr>
              <a:t>D</a:t>
            </a:r>
            <a:r>
              <a:rPr lang="en-US" b="1" dirty="0">
                <a:effectLst/>
                <a:latin typeface="Calibri" panose="020F0502020204030204" pitchFamily="34" charset="0"/>
                <a:ea typeface="Calibri" panose="020F0502020204030204" pitchFamily="34" charset="0"/>
                <a:cs typeface="Times New Roman" panose="02020603050405020304" pitchFamily="18" charset="0"/>
              </a:rPr>
              <a:t>ysfunction of the hypothalamic-pituitary-adrenal axis </a:t>
            </a:r>
            <a:r>
              <a:rPr lang="en-US" sz="1800" dirty="0">
                <a:effectLst/>
                <a:latin typeface="Calibri" panose="020F0502020204030204" pitchFamily="34" charset="0"/>
                <a:ea typeface="Calibri" panose="020F0502020204030204" pitchFamily="34" charset="0"/>
                <a:cs typeface="Times New Roman" panose="02020603050405020304" pitchFamily="18" charset="0"/>
              </a:rPr>
              <a:t>(Bhandari, Jha, Thakur, et al., 2018;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Donnet</a:t>
            </a:r>
            <a:r>
              <a:rPr lang="en-US" sz="1800" dirty="0">
                <a:effectLst/>
                <a:latin typeface="Calibri" panose="020F0502020204030204" pitchFamily="34" charset="0"/>
                <a:ea typeface="Calibri" panose="020F0502020204030204" pitchFamily="34" charset="0"/>
                <a:cs typeface="Times New Roman" panose="02020603050405020304" pitchFamily="18" charset="0"/>
              </a:rPr>
              <a:t> &amp; Redon, 2018; Richards, 2017),</a:t>
            </a:r>
            <a:r>
              <a:rPr lang="en-US" dirty="0">
                <a:effectLst/>
              </a:rPr>
              <a:t> </a:t>
            </a:r>
          </a:p>
          <a:p>
            <a:pPr>
              <a:spcAft>
                <a:spcPts val="1800"/>
              </a:spcAft>
            </a:pPr>
            <a:r>
              <a:rPr lang="en-US" b="1" dirty="0">
                <a:latin typeface="Calibri" panose="020F0502020204030204" pitchFamily="34" charset="0"/>
                <a:ea typeface="Calibri" panose="020F0502020204030204" pitchFamily="34" charset="0"/>
                <a:cs typeface="Times New Roman" panose="02020603050405020304" pitchFamily="18" charset="0"/>
              </a:rPr>
              <a:t>M</a:t>
            </a:r>
            <a:r>
              <a:rPr lang="en-US" b="1" dirty="0">
                <a:effectLst/>
                <a:latin typeface="Calibri" panose="020F0502020204030204" pitchFamily="34" charset="0"/>
                <a:ea typeface="Calibri" panose="020F0502020204030204" pitchFamily="34" charset="0"/>
                <a:cs typeface="Times New Roman" panose="02020603050405020304" pitchFamily="18" charset="0"/>
              </a:rPr>
              <a:t>itochondrial DNA mutations </a:t>
            </a:r>
            <a:r>
              <a:rPr lang="en-US" sz="1800" dirty="0">
                <a:effectLst/>
                <a:latin typeface="Calibri" panose="020F0502020204030204" pitchFamily="34" charset="0"/>
                <a:ea typeface="Calibri" panose="020F0502020204030204" pitchFamily="34" charset="0"/>
                <a:cs typeface="Times New Roman" panose="02020603050405020304" pitchFamily="18" charset="0"/>
              </a:rPr>
              <a:t>(Boles et al., 2009; Gelfand &amp; Gallagher, 2016;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Zaki</a:t>
            </a:r>
            <a:r>
              <a:rPr lang="en-US" sz="1800" dirty="0">
                <a:effectLst/>
                <a:latin typeface="Calibri" panose="020F0502020204030204" pitchFamily="34" charset="0"/>
                <a:ea typeface="Calibri" panose="020F0502020204030204" pitchFamily="34" charset="0"/>
                <a:cs typeface="Times New Roman" panose="02020603050405020304" pitchFamily="18" charset="0"/>
              </a:rPr>
              <a:t> et al., 2009) </a:t>
            </a:r>
          </a:p>
          <a:p>
            <a:pPr>
              <a:spcAft>
                <a:spcPts val="1800"/>
              </a:spcAft>
            </a:pPr>
            <a:r>
              <a:rPr lang="en-US" sz="2400" dirty="0">
                <a:latin typeface="Calibri" panose="020F0502020204030204" pitchFamily="34" charset="0"/>
                <a:ea typeface="Calibri" panose="020F0502020204030204" pitchFamily="34" charset="0"/>
                <a:cs typeface="Times New Roman" panose="02020603050405020304" pitchFamily="18" charset="0"/>
              </a:rPr>
              <a:t>P</a:t>
            </a:r>
            <a:r>
              <a:rPr lang="en-US" sz="2400" dirty="0">
                <a:effectLst/>
                <a:latin typeface="Calibri" panose="020F0502020204030204" pitchFamily="34" charset="0"/>
                <a:ea typeface="Calibri" panose="020F0502020204030204" pitchFamily="34" charset="0"/>
                <a:cs typeface="Times New Roman" panose="02020603050405020304" pitchFamily="18" charset="0"/>
              </a:rPr>
              <a:t>olymorphisms involving the </a:t>
            </a:r>
            <a:r>
              <a:rPr lang="en-US" b="1" dirty="0">
                <a:effectLst/>
                <a:latin typeface="Calibri" panose="020F0502020204030204" pitchFamily="34" charset="0"/>
                <a:ea typeface="Calibri" panose="020F0502020204030204" pitchFamily="34" charset="0"/>
                <a:cs typeface="Times New Roman" panose="02020603050405020304" pitchFamily="18" charset="0"/>
              </a:rPr>
              <a:t>cannabinoid receptor type-1 and mu-opioid receptor genes </a:t>
            </a:r>
            <a:r>
              <a:rPr lang="en-US" sz="1800" dirty="0">
                <a:effectLst/>
                <a:latin typeface="Calibri" panose="020F0502020204030204" pitchFamily="34" charset="0"/>
                <a:ea typeface="Calibri" panose="020F0502020204030204" pitchFamily="34" charset="0"/>
                <a:cs typeface="Times New Roman" panose="02020603050405020304" pitchFamily="18" charset="0"/>
              </a:rPr>
              <a:t>(Wasilewski et al., 2017), </a:t>
            </a:r>
          </a:p>
          <a:p>
            <a:pPr>
              <a:spcAft>
                <a:spcPts val="1800"/>
              </a:spcAft>
            </a:pPr>
            <a:r>
              <a:rPr lang="en-US" b="1" dirty="0">
                <a:highlight>
                  <a:srgbClr val="FFFF00"/>
                </a:highlight>
              </a:rPr>
              <a:t>Dysfunction or dysregulation of the endocannabinoid system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(Venkatesan et al., 2016).</a:t>
            </a:r>
          </a:p>
          <a:p>
            <a:pPr marL="0" indent="0">
              <a:buNone/>
            </a:pPr>
            <a:endParaRPr lang="en-US" dirty="0"/>
          </a:p>
        </p:txBody>
      </p:sp>
    </p:spTree>
    <p:extLst>
      <p:ext uri="{BB962C8B-B14F-4D97-AF65-F5344CB8AC3E}">
        <p14:creationId xmlns:p14="http://schemas.microsoft.com/office/powerpoint/2010/main" val="42496066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b="0" i="0" dirty="0">
                <a:solidFill>
                  <a:srgbClr val="374151"/>
                </a:solidFill>
                <a:effectLst/>
                <a:latin typeface="Söhne"/>
              </a:rPr>
              <a:t>Guidelines | Treatment</a:t>
            </a:r>
            <a:endParaRPr lang="en-US" dirty="0"/>
          </a:p>
        </p:txBody>
      </p:sp>
      <p:sp>
        <p:nvSpPr>
          <p:cNvPr id="4" name="Content Placeholder 3">
            <a:extLst>
              <a:ext uri="{FF2B5EF4-FFF2-40B4-BE49-F238E27FC236}">
                <a16:creationId xmlns:a16="http://schemas.microsoft.com/office/drawing/2014/main" id="{A6AB128E-56F6-3773-272A-02DB70185683}"/>
              </a:ext>
            </a:extLst>
          </p:cNvPr>
          <p:cNvSpPr>
            <a:spLocks noGrp="1"/>
          </p:cNvSpPr>
          <p:nvPr>
            <p:ph idx="1"/>
          </p:nvPr>
        </p:nvSpPr>
        <p:spPr>
          <a:xfrm>
            <a:off x="838200" y="1825624"/>
            <a:ext cx="10515600" cy="4940935"/>
          </a:xfrm>
        </p:spPr>
        <p:txBody>
          <a:bodyPr>
            <a:normAutofit/>
          </a:bodyPr>
          <a:lstStyle/>
          <a:p>
            <a:pPr marL="0" marR="0" indent="0">
              <a:spcBef>
                <a:spcPts val="0"/>
              </a:spcBef>
              <a:spcAft>
                <a:spcPts val="0"/>
              </a:spcAft>
              <a:buNone/>
            </a:pPr>
            <a:r>
              <a:rPr lang="en-US" kern="100" dirty="0">
                <a:effectLst/>
                <a:latin typeface="Calibri" panose="020F0502020204030204" pitchFamily="34" charset="0"/>
                <a:ea typeface="Calibri" panose="020F0502020204030204" pitchFamily="34" charset="0"/>
                <a:cs typeface="Times New Roman" panose="02020603050405020304" pitchFamily="18" charset="0"/>
              </a:rPr>
              <a:t>American </a:t>
            </a:r>
            <a:r>
              <a:rPr lang="en-US" kern="100" dirty="0" err="1">
                <a:effectLst/>
                <a:latin typeface="Calibri" panose="020F0502020204030204" pitchFamily="34" charset="0"/>
                <a:ea typeface="Calibri" panose="020F0502020204030204" pitchFamily="34" charset="0"/>
                <a:cs typeface="Times New Roman" panose="02020603050405020304" pitchFamily="18" charset="0"/>
              </a:rPr>
              <a:t>Neurogastroenterology</a:t>
            </a:r>
            <a:r>
              <a:rPr lang="en-US" kern="100" dirty="0">
                <a:effectLst/>
                <a:latin typeface="Calibri" panose="020F0502020204030204" pitchFamily="34" charset="0"/>
                <a:ea typeface="Calibri" panose="020F0502020204030204" pitchFamily="34" charset="0"/>
                <a:cs typeface="Times New Roman" panose="02020603050405020304" pitchFamily="18" charset="0"/>
              </a:rPr>
              <a:t> and Motility Society &amp;</a:t>
            </a:r>
          </a:p>
          <a:p>
            <a:pPr marL="228600" lvl="1" indent="0">
              <a:spcBef>
                <a:spcPts val="0"/>
              </a:spcBef>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kern="100" dirty="0">
                <a:latin typeface="Calibri" panose="020F0502020204030204" pitchFamily="34" charset="0"/>
                <a:ea typeface="Calibri" panose="020F0502020204030204" pitchFamily="34" charset="0"/>
                <a:cs typeface="Times New Roman" panose="02020603050405020304" pitchFamily="18" charset="0"/>
              </a:rPr>
              <a:t>Cyclic Vomiting Syndrome Association (</a:t>
            </a:r>
            <a:r>
              <a:rPr lang="en-US" kern="100" dirty="0" err="1">
                <a:latin typeface="Calibri" panose="020F0502020204030204" pitchFamily="34" charset="0"/>
                <a:ea typeface="Calibri" panose="020F0502020204030204" pitchFamily="34" charset="0"/>
                <a:cs typeface="Times New Roman" panose="02020603050405020304" pitchFamily="18" charset="0"/>
              </a:rPr>
              <a:t>CVSA.org</a:t>
            </a:r>
            <a:r>
              <a:rPr lang="en-US" kern="100" dirty="0">
                <a:latin typeface="Calibri" panose="020F0502020204030204" pitchFamily="34" charset="0"/>
                <a:ea typeface="Calibri" panose="020F0502020204030204" pitchFamily="34" charset="0"/>
                <a:cs typeface="Times New Roman" panose="02020603050405020304" pitchFamily="18" charset="0"/>
              </a:rPr>
              <a:t>)</a:t>
            </a:r>
          </a:p>
          <a:p>
            <a:pPr marL="0" indent="0">
              <a:spcBef>
                <a:spcPts val="0"/>
              </a:spcBef>
              <a:buNone/>
            </a:pPr>
            <a:r>
              <a:rPr lang="en-US" kern="100" dirty="0">
                <a:latin typeface="Calibri" panose="020F0502020204030204" pitchFamily="34" charset="0"/>
                <a:ea typeface="Calibri" panose="020F0502020204030204" pitchFamily="34" charset="0"/>
                <a:cs typeface="Times New Roman" panose="02020603050405020304" pitchFamily="18" charset="0"/>
              </a:rPr>
              <a:t>			   </a:t>
            </a:r>
            <a:r>
              <a:rPr lang="en-US" sz="1800" kern="100" dirty="0">
                <a:latin typeface="Calibri" panose="020F0502020204030204" pitchFamily="34" charset="0"/>
                <a:ea typeface="Calibri" panose="020F0502020204030204" pitchFamily="34" charset="0"/>
                <a:cs typeface="Times New Roman" panose="02020603050405020304" pitchFamily="18" charset="0"/>
              </a:rPr>
              <a:t>(Venkatesan, Levinthal, Tarbell, et al., </a:t>
            </a:r>
            <a:r>
              <a:rPr lang="en-US" sz="1800" i="1" kern="100" dirty="0" err="1">
                <a:latin typeface="Calibri" panose="020F0502020204030204" pitchFamily="34" charset="0"/>
                <a:ea typeface="Calibri" panose="020F0502020204030204" pitchFamily="34" charset="0"/>
                <a:cs typeface="Times New Roman" panose="02020603050405020304" pitchFamily="18" charset="0"/>
              </a:rPr>
              <a:t>Neurogastroenterology</a:t>
            </a:r>
            <a:r>
              <a:rPr lang="en-US" sz="1800" i="1" kern="100" dirty="0">
                <a:latin typeface="Calibri" panose="020F0502020204030204" pitchFamily="34" charset="0"/>
                <a:ea typeface="Calibri" panose="020F0502020204030204" pitchFamily="34" charset="0"/>
                <a:cs typeface="Times New Roman" panose="02020603050405020304" pitchFamily="18" charset="0"/>
              </a:rPr>
              <a:t> Motility</a:t>
            </a:r>
            <a:r>
              <a:rPr lang="en-US" sz="1800" kern="100" dirty="0">
                <a:latin typeface="Calibri" panose="020F0502020204030204" pitchFamily="34" charset="0"/>
                <a:ea typeface="Calibri" panose="020F0502020204030204" pitchFamily="34" charset="0"/>
                <a:cs typeface="Times New Roman" panose="02020603050405020304" pitchFamily="18" charset="0"/>
              </a:rPr>
              <a:t>, 2019)</a:t>
            </a:r>
          </a:p>
          <a:p>
            <a:pPr marL="0" indent="0">
              <a:spcBef>
                <a:spcPts val="0"/>
              </a:spcBef>
              <a:buNone/>
            </a:pPr>
            <a:endParaRPr lang="en-US" sz="1800" kern="100"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dirty="0"/>
              <a:t>“Migraine Variant”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(Hayes et al., 2018; Irwin et al., 2017;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LenglarT</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et al., 2021; Yu et al., 2018)</a:t>
            </a:r>
          </a:p>
          <a:p>
            <a:pPr marL="0" marR="0">
              <a:spcBef>
                <a:spcPts val="0"/>
              </a:spcBef>
              <a:spcAft>
                <a:spcPts val="0"/>
              </a:spcAf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1800"/>
              </a:spcAft>
            </a:pPr>
            <a:r>
              <a:rPr lang="en-US" b="1" dirty="0"/>
              <a:t>Mild:  </a:t>
            </a:r>
            <a:r>
              <a:rPr lang="en-US" dirty="0"/>
              <a:t>&lt; 4 episodes / year &amp; episodes lasting &lt; 2 days </a:t>
            </a:r>
          </a:p>
          <a:p>
            <a:r>
              <a:rPr lang="en-US" b="1" dirty="0"/>
              <a:t>Moderate to Severe: </a:t>
            </a:r>
            <a:r>
              <a:rPr lang="en-US" dirty="0"/>
              <a:t>&gt; 4 episodes / year lasting &gt; 2 days, </a:t>
            </a:r>
          </a:p>
          <a:p>
            <a:pPr marL="0" indent="0">
              <a:spcBef>
                <a:spcPts val="0"/>
              </a:spcBef>
              <a:buNone/>
            </a:pPr>
            <a:r>
              <a:rPr lang="en-US" dirty="0"/>
              <a:t>   prolonged recovery, or ED visits and / or hospitalizations </a:t>
            </a:r>
          </a:p>
        </p:txBody>
      </p:sp>
    </p:spTree>
    <p:extLst>
      <p:ext uri="{BB962C8B-B14F-4D97-AF65-F5344CB8AC3E}">
        <p14:creationId xmlns:p14="http://schemas.microsoft.com/office/powerpoint/2010/main" val="3525421283"/>
      </p:ext>
    </p:extLst>
  </p:cSld>
  <p:clrMapOvr>
    <a:masterClrMapping/>
  </p:clrMapOvr>
  <p:transition spd="med">
    <p:pull/>
  </p:transition>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dirty="0">
                <a:solidFill>
                  <a:srgbClr val="374151"/>
                </a:solidFill>
                <a:latin typeface="Söhne"/>
              </a:rPr>
              <a:t>Clinical Pearl</a:t>
            </a:r>
            <a:endParaRPr lang="en-US" dirty="0"/>
          </a:p>
        </p:txBody>
      </p:sp>
      <p:sp>
        <p:nvSpPr>
          <p:cNvPr id="4" name="Content Placeholder 3">
            <a:extLst>
              <a:ext uri="{FF2B5EF4-FFF2-40B4-BE49-F238E27FC236}">
                <a16:creationId xmlns:a16="http://schemas.microsoft.com/office/drawing/2014/main" id="{A6AB128E-56F6-3773-272A-02DB70185683}"/>
              </a:ext>
            </a:extLst>
          </p:cNvPr>
          <p:cNvSpPr>
            <a:spLocks noGrp="1"/>
          </p:cNvSpPr>
          <p:nvPr>
            <p:ph idx="1"/>
          </p:nvPr>
        </p:nvSpPr>
        <p:spPr>
          <a:xfrm>
            <a:off x="838200" y="1825624"/>
            <a:ext cx="10515600" cy="4940935"/>
          </a:xfrm>
        </p:spPr>
        <p:txBody>
          <a:bodyPr>
            <a:normAutofit/>
          </a:bodyPr>
          <a:lstStyle/>
          <a:p>
            <a:pPr>
              <a:spcBef>
                <a:spcPts val="0"/>
              </a:spcBef>
            </a:pPr>
            <a:endParaRPr lang="en-US" sz="3200" dirty="0">
              <a:latin typeface="Times New Roman" panose="02020603050405020304" pitchFamily="18" charset="0"/>
              <a:ea typeface="Calibri" panose="020F0502020204030204" pitchFamily="34" charset="0"/>
            </a:endParaRPr>
          </a:p>
          <a:p>
            <a:pPr marL="0" indent="0">
              <a:spcBef>
                <a:spcPts val="0"/>
              </a:spcBef>
              <a:buNone/>
            </a:pPr>
            <a:r>
              <a:rPr lang="en-US" sz="3200" dirty="0">
                <a:ea typeface="Calibri" panose="020F0502020204030204" pitchFamily="34" charset="0"/>
              </a:rPr>
              <a:t>P</a:t>
            </a:r>
            <a:r>
              <a:rPr lang="en-US" sz="3200" dirty="0">
                <a:effectLst/>
                <a:ea typeface="Calibri" panose="020F0502020204030204" pitchFamily="34" charset="0"/>
              </a:rPr>
              <a:t>roton pump inhibitors (IV pantoprazole in particular) may result in a false positive cannabis toxicology.</a:t>
            </a:r>
          </a:p>
          <a:p>
            <a:pPr marL="0" marR="0" indent="0">
              <a:spcBef>
                <a:spcPts val="0"/>
              </a:spcBef>
              <a:spcAft>
                <a:spcPts val="0"/>
              </a:spcAft>
              <a:buNone/>
            </a:pPr>
            <a:endParaRPr lang="en-US" sz="1800" dirty="0">
              <a:latin typeface="Times New Roman" panose="02020603050405020304" pitchFamily="18" charset="0"/>
            </a:endParaRPr>
          </a:p>
          <a:p>
            <a:pPr marL="0" marR="0" indent="0">
              <a:spcBef>
                <a:spcPts val="0"/>
              </a:spcBef>
              <a:spcAft>
                <a:spcPts val="0"/>
              </a:spcAft>
              <a:buNone/>
            </a:pPr>
            <a:endParaRPr lang="en-US" sz="1800" dirty="0">
              <a:latin typeface="Times New Roman" panose="02020603050405020304" pitchFamily="18" charset="0"/>
            </a:endParaRPr>
          </a:p>
          <a:p>
            <a:pPr marL="0" marR="0" indent="0">
              <a:spcBef>
                <a:spcPts val="0"/>
              </a:spcBef>
              <a:spcAft>
                <a:spcPts val="0"/>
              </a:spcAft>
              <a:buNone/>
            </a:pPr>
            <a:endParaRPr lang="en-US" sz="1800" dirty="0">
              <a:latin typeface="Times New Roman" panose="02020603050405020304" pitchFamily="18" charset="0"/>
            </a:endParaRPr>
          </a:p>
          <a:p>
            <a:pPr marL="0" marR="0" indent="0">
              <a:spcBef>
                <a:spcPts val="0"/>
              </a:spcBef>
              <a:spcAft>
                <a:spcPts val="0"/>
              </a:spcAft>
              <a:buNone/>
            </a:pPr>
            <a:endParaRPr lang="en-US" sz="1800" dirty="0">
              <a:latin typeface="Times New Roman" panose="02020603050405020304" pitchFamily="18" charset="0"/>
            </a:endParaRPr>
          </a:p>
          <a:p>
            <a:pPr marL="0" indent="0">
              <a:buNone/>
            </a:pPr>
            <a:r>
              <a:rPr lang="en-US" sz="2000" dirty="0">
                <a:effectLst/>
                <a:ea typeface="Calibri" panose="020F0502020204030204" pitchFamily="34" charset="0"/>
                <a:cs typeface="Times New Roman" panose="02020603050405020304" pitchFamily="18" charset="0"/>
              </a:rPr>
              <a:t>Felton, D., </a:t>
            </a:r>
            <a:r>
              <a:rPr lang="en-US" sz="2000" dirty="0" err="1">
                <a:effectLst/>
                <a:ea typeface="Calibri" panose="020F0502020204030204" pitchFamily="34" charset="0"/>
                <a:cs typeface="Times New Roman" panose="02020603050405020304" pitchFamily="18" charset="0"/>
              </a:rPr>
              <a:t>Zitomersky</a:t>
            </a:r>
            <a:r>
              <a:rPr lang="en-US" sz="2000" dirty="0">
                <a:effectLst/>
                <a:ea typeface="Calibri" panose="020F0502020204030204" pitchFamily="34" charset="0"/>
                <a:cs typeface="Times New Roman" panose="02020603050405020304" pitchFamily="18" charset="0"/>
              </a:rPr>
              <a:t>, N., </a:t>
            </a:r>
            <a:r>
              <a:rPr lang="en-US" sz="2000" dirty="0" err="1">
                <a:effectLst/>
                <a:ea typeface="Calibri" panose="020F0502020204030204" pitchFamily="34" charset="0"/>
                <a:cs typeface="Times New Roman" panose="02020603050405020304" pitchFamily="18" charset="0"/>
              </a:rPr>
              <a:t>Manzi</a:t>
            </a:r>
            <a:r>
              <a:rPr lang="en-US" sz="2000" dirty="0">
                <a:effectLst/>
                <a:ea typeface="Calibri" panose="020F0502020204030204" pitchFamily="34" charset="0"/>
                <a:cs typeface="Times New Roman" panose="02020603050405020304" pitchFamily="18" charset="0"/>
              </a:rPr>
              <a:t>, S., &amp; </a:t>
            </a:r>
            <a:r>
              <a:rPr lang="en-US" sz="2000" dirty="0" err="1">
                <a:effectLst/>
                <a:ea typeface="Calibri" panose="020F0502020204030204" pitchFamily="34" charset="0"/>
                <a:cs typeface="Times New Roman" panose="02020603050405020304" pitchFamily="18" charset="0"/>
              </a:rPr>
              <a:t>Lightdale</a:t>
            </a:r>
            <a:r>
              <a:rPr lang="en-US" sz="2000" dirty="0">
                <a:effectLst/>
                <a:ea typeface="Calibri" panose="020F0502020204030204" pitchFamily="34" charset="0"/>
                <a:cs typeface="Times New Roman" panose="02020603050405020304" pitchFamily="18" charset="0"/>
              </a:rPr>
              <a:t>, J. R. (2015). 13-Year-Old Girl With Recurrent, Episodic, Persistent Vomiting: Out of the Pot and Into the Fire. </a:t>
            </a:r>
            <a:r>
              <a:rPr lang="en-US" sz="2000" i="1" dirty="0">
                <a:effectLst/>
                <a:ea typeface="Calibri" panose="020F0502020204030204" pitchFamily="34" charset="0"/>
                <a:cs typeface="Times New Roman" panose="02020603050405020304" pitchFamily="18" charset="0"/>
              </a:rPr>
              <a:t>Pediatrics</a:t>
            </a:r>
            <a:r>
              <a:rPr lang="en-US" sz="2000" dirty="0">
                <a:effectLst/>
                <a:ea typeface="Calibri" panose="020F0502020204030204" pitchFamily="34" charset="0"/>
                <a:cs typeface="Times New Roman" panose="02020603050405020304" pitchFamily="18" charset="0"/>
              </a:rPr>
              <a:t>,</a:t>
            </a:r>
            <a:r>
              <a:rPr lang="en-US" sz="2000" i="1" dirty="0">
                <a:effectLst/>
                <a:ea typeface="Calibri" panose="020F0502020204030204" pitchFamily="34" charset="0"/>
                <a:cs typeface="Times New Roman" panose="02020603050405020304" pitchFamily="18" charset="0"/>
              </a:rPr>
              <a:t> 135</a:t>
            </a:r>
            <a:r>
              <a:rPr lang="en-US" sz="2000" dirty="0">
                <a:effectLst/>
                <a:ea typeface="Calibri" panose="020F0502020204030204" pitchFamily="34" charset="0"/>
                <a:cs typeface="Times New Roman" panose="02020603050405020304" pitchFamily="18" charset="0"/>
              </a:rPr>
              <a:t>(4), e1060-1063.</a:t>
            </a:r>
            <a:r>
              <a:rPr lang="en-US" sz="2000" dirty="0">
                <a:effectLst/>
              </a:rPr>
              <a:t> </a:t>
            </a:r>
          </a:p>
          <a:p>
            <a:pPr marL="0" indent="0">
              <a:buNone/>
            </a:pPr>
            <a:endParaRPr lang="en-US" dirty="0"/>
          </a:p>
          <a:p>
            <a:pPr marL="0" indent="0">
              <a:buNone/>
            </a:pPr>
            <a:r>
              <a:rPr lang="en-US" sz="2000" dirty="0" err="1">
                <a:effectLst/>
                <a:ea typeface="Calibri" panose="020F0502020204030204" pitchFamily="34" charset="0"/>
                <a:cs typeface="Times New Roman" panose="02020603050405020304" pitchFamily="18" charset="0"/>
              </a:rPr>
              <a:t>Gomila</a:t>
            </a:r>
            <a:r>
              <a:rPr lang="en-US" sz="2000" dirty="0">
                <a:effectLst/>
                <a:ea typeface="Calibri" panose="020F0502020204030204" pitchFamily="34" charset="0"/>
                <a:cs typeface="Times New Roman" panose="02020603050405020304" pitchFamily="18" charset="0"/>
              </a:rPr>
              <a:t>, I., Barceló, B., </a:t>
            </a:r>
            <a:r>
              <a:rPr lang="en-US" sz="2000" dirty="0" err="1">
                <a:effectLst/>
                <a:ea typeface="Calibri" panose="020F0502020204030204" pitchFamily="34" charset="0"/>
                <a:cs typeface="Times New Roman" panose="02020603050405020304" pitchFamily="18" charset="0"/>
              </a:rPr>
              <a:t>Rosell</a:t>
            </a:r>
            <a:r>
              <a:rPr lang="en-US" sz="2000" dirty="0">
                <a:effectLst/>
                <a:ea typeface="Calibri" panose="020F0502020204030204" pitchFamily="34" charset="0"/>
                <a:cs typeface="Times New Roman" panose="02020603050405020304" pitchFamily="18" charset="0"/>
              </a:rPr>
              <a:t>, A., Avella, S., </a:t>
            </a:r>
            <a:r>
              <a:rPr lang="en-US" sz="2000" dirty="0" err="1">
                <a:effectLst/>
                <a:ea typeface="Calibri" panose="020F0502020204030204" pitchFamily="34" charset="0"/>
                <a:cs typeface="Times New Roman" panose="02020603050405020304" pitchFamily="18" charset="0"/>
              </a:rPr>
              <a:t>Sahuquillo</a:t>
            </a:r>
            <a:r>
              <a:rPr lang="en-US" sz="2000" dirty="0">
                <a:effectLst/>
                <a:ea typeface="Calibri" panose="020F0502020204030204" pitchFamily="34" charset="0"/>
                <a:cs typeface="Times New Roman" panose="02020603050405020304" pitchFamily="18" charset="0"/>
              </a:rPr>
              <a:t>, L., &amp; </a:t>
            </a:r>
            <a:r>
              <a:rPr lang="en-US" sz="2000" dirty="0" err="1">
                <a:effectLst/>
                <a:ea typeface="Calibri" panose="020F0502020204030204" pitchFamily="34" charset="0"/>
                <a:cs typeface="Times New Roman" panose="02020603050405020304" pitchFamily="18" charset="0"/>
              </a:rPr>
              <a:t>Dastis</a:t>
            </a:r>
            <a:r>
              <a:rPr lang="en-US" sz="2000" dirty="0">
                <a:effectLst/>
                <a:ea typeface="Calibri" panose="020F0502020204030204" pitchFamily="34" charset="0"/>
                <a:cs typeface="Times New Roman" panose="02020603050405020304" pitchFamily="18" charset="0"/>
              </a:rPr>
              <a:t>, M. (2017). Cross-Reactivity of Pantoprazole with Three Commercial Cannabinoids Immunoassays in Urine. </a:t>
            </a:r>
            <a:r>
              <a:rPr lang="en-US" sz="2000" i="1" dirty="0">
                <a:effectLst/>
                <a:ea typeface="Calibri" panose="020F0502020204030204" pitchFamily="34" charset="0"/>
                <a:cs typeface="Times New Roman" panose="02020603050405020304" pitchFamily="18" charset="0"/>
              </a:rPr>
              <a:t>J Anal </a:t>
            </a:r>
            <a:r>
              <a:rPr lang="en-US" sz="2000" i="1" dirty="0" err="1">
                <a:effectLst/>
                <a:ea typeface="Calibri" panose="020F0502020204030204" pitchFamily="34" charset="0"/>
                <a:cs typeface="Times New Roman" panose="02020603050405020304" pitchFamily="18" charset="0"/>
              </a:rPr>
              <a:t>Toxicol</a:t>
            </a:r>
            <a:r>
              <a:rPr lang="en-US" sz="2000" dirty="0">
                <a:effectLst/>
                <a:ea typeface="Calibri" panose="020F0502020204030204" pitchFamily="34" charset="0"/>
                <a:cs typeface="Times New Roman" panose="02020603050405020304" pitchFamily="18" charset="0"/>
              </a:rPr>
              <a:t>,</a:t>
            </a:r>
            <a:r>
              <a:rPr lang="en-US" sz="2000" i="1" dirty="0">
                <a:effectLst/>
                <a:ea typeface="Calibri" panose="020F0502020204030204" pitchFamily="34" charset="0"/>
                <a:cs typeface="Times New Roman" panose="02020603050405020304" pitchFamily="18" charset="0"/>
              </a:rPr>
              <a:t> 41</a:t>
            </a:r>
            <a:r>
              <a:rPr lang="en-US" sz="2000" dirty="0">
                <a:effectLst/>
                <a:ea typeface="Calibri" panose="020F0502020204030204" pitchFamily="34" charset="0"/>
                <a:cs typeface="Times New Roman" panose="02020603050405020304" pitchFamily="18" charset="0"/>
              </a:rPr>
              <a:t>(9), 760-764.</a:t>
            </a:r>
            <a:r>
              <a:rPr lang="en-US" sz="2000" dirty="0">
                <a:effectLst/>
              </a:rPr>
              <a:t> </a:t>
            </a:r>
            <a:endParaRPr lang="en-US" sz="2000" dirty="0"/>
          </a:p>
          <a:p>
            <a:pPr marL="0" marR="0" indent="0">
              <a:spcBef>
                <a:spcPts val="0"/>
              </a:spcBef>
              <a:spcAft>
                <a:spcPts val="0"/>
              </a:spcAft>
              <a:buNone/>
            </a:pPr>
            <a:endParaRPr lang="en-US" dirty="0"/>
          </a:p>
        </p:txBody>
      </p:sp>
    </p:spTree>
    <p:extLst>
      <p:ext uri="{BB962C8B-B14F-4D97-AF65-F5344CB8AC3E}">
        <p14:creationId xmlns:p14="http://schemas.microsoft.com/office/powerpoint/2010/main" val="533331758"/>
      </p:ext>
    </p:extLst>
  </p:cSld>
  <p:clrMapOvr>
    <a:masterClrMapping/>
  </p:clrMapOvr>
  <p:transition spd="med">
    <p:pull/>
  </p:transition>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a:xfrm>
            <a:off x="838200" y="365125"/>
            <a:ext cx="10515600" cy="1325563"/>
          </a:xfrm>
        </p:spPr>
        <p:txBody>
          <a:bodyPr>
            <a:normAutofit/>
          </a:bodyPr>
          <a:lstStyle/>
          <a:p>
            <a:r>
              <a:rPr lang="en-US" sz="5000" b="0" i="0">
                <a:effectLst/>
                <a:latin typeface="Söhne"/>
              </a:rPr>
              <a:t>Cannabis Hyperemesis Syndrome (CHS)</a:t>
            </a:r>
            <a:endParaRPr lang="en-US" sz="5000"/>
          </a:p>
        </p:txBody>
      </p:sp>
      <p:sp>
        <p:nvSpPr>
          <p:cNvPr id="14"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a:xfrm>
            <a:off x="838200" y="1929384"/>
            <a:ext cx="10515600" cy="4251960"/>
          </a:xfrm>
        </p:spPr>
        <p:txBody>
          <a:bodyPr>
            <a:normAutofit/>
          </a:bodyPr>
          <a:lstStyle/>
          <a:p>
            <a:pPr>
              <a:spcAft>
                <a:spcPts val="2400"/>
              </a:spcAft>
              <a:buFont typeface="Arial" panose="020B0604020202020204" pitchFamily="34" charset="0"/>
              <a:buChar char="•"/>
            </a:pPr>
            <a:r>
              <a:rPr lang="en-US" sz="2200" b="0" i="0">
                <a:effectLst/>
                <a:latin typeface="Söhne"/>
              </a:rPr>
              <a:t>CHS is a newly recognized syndrome (Allen et al. 2004)</a:t>
            </a:r>
          </a:p>
          <a:p>
            <a:pPr>
              <a:spcAft>
                <a:spcPts val="2400"/>
              </a:spcAft>
              <a:buFont typeface="Arial" panose="020B0604020202020204" pitchFamily="34" charset="0"/>
              <a:buChar char="•"/>
            </a:pPr>
            <a:r>
              <a:rPr lang="en-US" sz="2200" b="0" i="0">
                <a:effectLst/>
                <a:latin typeface="Söhne"/>
              </a:rPr>
              <a:t>Typical </a:t>
            </a:r>
            <a:r>
              <a:rPr lang="en-US" sz="2200">
                <a:latin typeface="Söhne"/>
              </a:rPr>
              <a:t>p</a:t>
            </a:r>
            <a:r>
              <a:rPr lang="en-US" sz="2200" b="0" i="0">
                <a:effectLst/>
                <a:latin typeface="Söhne"/>
              </a:rPr>
              <a:t>resentation similar but subtle differences with CVS</a:t>
            </a:r>
          </a:p>
          <a:p>
            <a:pPr>
              <a:spcAft>
                <a:spcPts val="2400"/>
              </a:spcAft>
              <a:buFont typeface="Arial" panose="020B0604020202020204" pitchFamily="34" charset="0"/>
              <a:buChar char="•"/>
            </a:pPr>
            <a:r>
              <a:rPr lang="en-US" sz="2200" b="0" i="0">
                <a:effectLst/>
                <a:latin typeface="Söhne"/>
              </a:rPr>
              <a:t>Cannabis use predates the onset of cyclic vomiting symptoms</a:t>
            </a:r>
          </a:p>
          <a:p>
            <a:pPr>
              <a:spcAft>
                <a:spcPts val="2400"/>
              </a:spcAft>
              <a:buFont typeface="Arial" panose="020B0604020202020204" pitchFamily="34" charset="0"/>
              <a:buChar char="•"/>
            </a:pPr>
            <a:r>
              <a:rPr lang="en-US" sz="2200">
                <a:latin typeface="Söhne"/>
              </a:rPr>
              <a:t>Diagnosis is by resolution of symptoms with the cessation of cannabis</a:t>
            </a:r>
            <a:endParaRPr lang="en-US" sz="2200" b="0" i="0">
              <a:effectLst/>
              <a:latin typeface="Söhne"/>
            </a:endParaRPr>
          </a:p>
          <a:p>
            <a:endParaRPr lang="en-US" sz="2200"/>
          </a:p>
        </p:txBody>
      </p:sp>
    </p:spTree>
    <p:extLst>
      <p:ext uri="{BB962C8B-B14F-4D97-AF65-F5344CB8AC3E}">
        <p14:creationId xmlns:p14="http://schemas.microsoft.com/office/powerpoint/2010/main" val="1727890101"/>
      </p:ext>
    </p:extLst>
  </p:cSld>
  <p:clrMapOvr>
    <a:masterClrMapping/>
  </p:clrMapOvr>
  <p:transition spd="med">
    <p:pull/>
  </p:transition>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a:xfrm>
            <a:off x="838200" y="365125"/>
            <a:ext cx="10515600" cy="1325563"/>
          </a:xfrm>
        </p:spPr>
        <p:txBody>
          <a:bodyPr>
            <a:normAutofit/>
          </a:bodyPr>
          <a:lstStyle/>
          <a:p>
            <a:r>
              <a:rPr lang="en-US" sz="4600" b="0" i="0">
                <a:effectLst/>
                <a:latin typeface="Söhne"/>
              </a:rPr>
              <a:t>Prevalence of Cannabis Use in CVS Patients</a:t>
            </a:r>
            <a:endParaRPr lang="en-US" sz="4600"/>
          </a:p>
        </p:txBody>
      </p:sp>
      <p:sp>
        <p:nvSpPr>
          <p:cNvPr id="14"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a:xfrm>
            <a:off x="836676" y="2240915"/>
            <a:ext cx="10515600" cy="4251960"/>
          </a:xfrm>
        </p:spPr>
        <p:txBody>
          <a:bodyPr>
            <a:normAutofit/>
          </a:bodyPr>
          <a:lstStyle/>
          <a:p>
            <a:pPr marL="0" marR="0">
              <a:spcBef>
                <a:spcPts val="0"/>
              </a:spcBef>
              <a:spcAft>
                <a:spcPts val="600"/>
              </a:spcAft>
            </a:pPr>
            <a:r>
              <a:rPr lang="en-US" dirty="0">
                <a:latin typeface="Söhne"/>
              </a:rPr>
              <a:t>I</a:t>
            </a:r>
            <a:r>
              <a:rPr lang="en-US" b="0" i="0" dirty="0">
                <a:effectLst/>
                <a:latin typeface="Söhne"/>
              </a:rPr>
              <a:t>nternet survey: 81% of CVS patients reported cannabis use </a:t>
            </a:r>
            <a:r>
              <a:rPr lang="en-US"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indent="0">
              <a:spcBef>
                <a:spcPts val="0"/>
              </a:spcBef>
              <a:spcAft>
                <a:spcPts val="2400"/>
              </a:spcAft>
              <a:buNone/>
            </a:pPr>
            <a:r>
              <a:rPr lang="en-US" sz="2200" kern="100" dirty="0">
                <a:latin typeface="Calibri" panose="020F0502020204030204" pitchFamily="34" charset="0"/>
                <a:ea typeface="Calibri" panose="020F0502020204030204" pitchFamily="34" charset="0"/>
                <a:cs typeface="Times New Roman" panose="02020603050405020304" pitchFamily="18" charset="0"/>
              </a:rPr>
              <a:t>   </a:t>
            </a:r>
            <a:r>
              <a:rPr lang="en-US" sz="1800" kern="100" dirty="0">
                <a:latin typeface="Calibri" panose="020F0502020204030204" pitchFamily="34" charset="0"/>
                <a:ea typeface="Calibri" panose="020F0502020204030204" pitchFamily="34" charset="0"/>
                <a:cs typeface="Times New Roman" panose="02020603050405020304" pitchFamily="18" charset="0"/>
              </a:rPr>
              <a:t>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 Venkatesan et al., 2014)</a:t>
            </a:r>
            <a:endParaRPr lang="en-US" sz="1800" b="0" i="0" dirty="0">
              <a:effectLst/>
              <a:latin typeface="Söhne"/>
            </a:endParaRPr>
          </a:p>
          <a:p>
            <a:r>
              <a:rPr lang="en-US" dirty="0"/>
              <a:t>Milwaukee Hospital-based survey: </a:t>
            </a:r>
            <a:r>
              <a:rPr lang="en-US" b="0" i="0" dirty="0">
                <a:effectLst/>
              </a:rPr>
              <a:t>14% of CVS patients reported cannabis use, versus 3% of non-CVS patients. </a:t>
            </a:r>
          </a:p>
          <a:p>
            <a:pPr marL="0" indent="0">
              <a:spcBef>
                <a:spcPts val="600"/>
              </a:spcBef>
              <a:spcAft>
                <a:spcPts val="2400"/>
              </a:spcAft>
              <a:buNone/>
            </a:pPr>
            <a:r>
              <a:rPr lang="en-US" sz="22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 (Bhandari &amp; Venkatesan, 2017) </a:t>
            </a:r>
            <a:endParaRPr lang="en-US" sz="1800" b="0" i="0" dirty="0">
              <a:effectLst/>
              <a:latin typeface="Söhne"/>
            </a:endParaRPr>
          </a:p>
          <a:p>
            <a:pPr>
              <a:spcBef>
                <a:spcPts val="0"/>
              </a:spcBef>
              <a:buFont typeface="Arial" panose="020B0604020202020204" pitchFamily="34" charset="0"/>
              <a:buChar char="•"/>
            </a:pPr>
            <a:r>
              <a:rPr lang="en-US" b="0" i="0" dirty="0">
                <a:effectLst/>
                <a:latin typeface="Söhne"/>
              </a:rPr>
              <a:t>Mayo </a:t>
            </a:r>
            <a:r>
              <a:rPr lang="en-US" b="0" i="0" dirty="0">
                <a:effectLst/>
              </a:rPr>
              <a:t>Clinic: </a:t>
            </a:r>
            <a:r>
              <a:rPr lang="en-US" dirty="0">
                <a:effectLst/>
                <a:ea typeface="Calibri" panose="020F0502020204030204" pitchFamily="34" charset="0"/>
                <a:cs typeface="Times New Roman" panose="02020603050405020304" pitchFamily="18" charset="0"/>
              </a:rPr>
              <a:t>79% of their adult CVS patients reported cannabis use </a:t>
            </a:r>
            <a:r>
              <a:rPr lang="en-US" sz="2200" dirty="0">
                <a:effectLst/>
                <a:ea typeface="Calibri" panose="020F0502020204030204" pitchFamily="34" charset="0"/>
                <a:cs typeface="Times New Roman" panose="02020603050405020304" pitchFamily="18" charset="0"/>
              </a:rPr>
              <a:t>	</a:t>
            </a:r>
            <a:endParaRPr lang="en-US" sz="2200" dirty="0">
              <a:ea typeface="Calibri" panose="020F0502020204030204" pitchFamily="34" charset="0"/>
              <a:cs typeface="Times New Roman" panose="02020603050405020304" pitchFamily="18" charset="0"/>
            </a:endParaRPr>
          </a:p>
          <a:p>
            <a:pPr marL="0" indent="0">
              <a:spcBef>
                <a:spcPts val="600"/>
              </a:spcBef>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     (Choung et al., 2012)</a:t>
            </a:r>
            <a:endParaRPr lang="en-US" sz="1800" b="0" i="0" dirty="0">
              <a:effectLst/>
              <a:latin typeface="Söhne"/>
            </a:endParaRPr>
          </a:p>
          <a:p>
            <a:pPr marL="0" indent="0">
              <a:buNone/>
            </a:pPr>
            <a:endParaRPr lang="en-US" sz="2200" dirty="0"/>
          </a:p>
        </p:txBody>
      </p:sp>
    </p:spTree>
    <p:extLst>
      <p:ext uri="{BB962C8B-B14F-4D97-AF65-F5344CB8AC3E}">
        <p14:creationId xmlns:p14="http://schemas.microsoft.com/office/powerpoint/2010/main" val="3644069056"/>
      </p:ext>
    </p:extLst>
  </p:cSld>
  <p:clrMapOvr>
    <a:masterClrMapping/>
  </p:clrMapOvr>
  <p:transition spd="med">
    <p:pull/>
  </p:transition>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a:xfrm>
            <a:off x="838200" y="365125"/>
            <a:ext cx="10515600" cy="1325563"/>
          </a:xfrm>
        </p:spPr>
        <p:txBody>
          <a:bodyPr>
            <a:normAutofit/>
          </a:bodyPr>
          <a:lstStyle/>
          <a:p>
            <a:r>
              <a:rPr lang="en-US" sz="5400" b="0" i="0">
                <a:effectLst/>
                <a:latin typeface="Söhne"/>
              </a:rPr>
              <a:t>Under-Recognition of CHS</a:t>
            </a:r>
            <a:endParaRPr lang="en-US" sz="5400"/>
          </a:p>
        </p:txBody>
      </p:sp>
      <p:sp>
        <p:nvSpPr>
          <p:cNvPr id="14"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a:xfrm>
            <a:off x="838200" y="1929384"/>
            <a:ext cx="10515600" cy="4251960"/>
          </a:xfrm>
        </p:spPr>
        <p:txBody>
          <a:bodyPr>
            <a:normAutofit/>
          </a:bodyPr>
          <a:lstStyle/>
          <a:p>
            <a:pPr>
              <a:spcAft>
                <a:spcPts val="4800"/>
              </a:spcAft>
              <a:buFont typeface="Arial" panose="020B0604020202020204" pitchFamily="34" charset="0"/>
              <a:buChar char="•"/>
            </a:pPr>
            <a:r>
              <a:rPr lang="en-US" sz="2200" b="0" i="0">
                <a:effectLst/>
                <a:latin typeface="Söhne"/>
              </a:rPr>
              <a:t>CHS is often not mentioned in published cases of adult-onset CVS, </a:t>
            </a:r>
          </a:p>
          <a:p>
            <a:pPr>
              <a:spcAft>
                <a:spcPts val="4800"/>
              </a:spcAft>
              <a:buFont typeface="Arial" panose="020B0604020202020204" pitchFamily="34" charset="0"/>
              <a:buChar char="•"/>
            </a:pPr>
            <a:r>
              <a:rPr lang="en-US" sz="2200" b="0" i="0">
                <a:effectLst/>
                <a:latin typeface="Söhne"/>
              </a:rPr>
              <a:t>Global Epidemiology Survey </a:t>
            </a:r>
            <a:r>
              <a:rPr lang="en-US" sz="2200">
                <a:latin typeface="Söhne"/>
              </a:rPr>
              <a:t>very </a:t>
            </a:r>
            <a:r>
              <a:rPr lang="en-US" sz="2200" b="0" i="0">
                <a:effectLst/>
                <a:latin typeface="Söhne"/>
              </a:rPr>
              <a:t>small prevalence at 0.05% - 2%</a:t>
            </a:r>
          </a:p>
          <a:p>
            <a:pPr>
              <a:spcAft>
                <a:spcPts val="4800"/>
              </a:spcAft>
              <a:buFont typeface="Arial" panose="020B0604020202020204" pitchFamily="34" charset="0"/>
              <a:buChar char="•"/>
            </a:pPr>
            <a:r>
              <a:rPr lang="en-US" sz="2200" b="0" i="0">
                <a:effectLst/>
                <a:latin typeface="Söhne"/>
              </a:rPr>
              <a:t>Compulsive hot water bathing is associated with both CVS and CHS, but not specific enough to CHS alone</a:t>
            </a:r>
          </a:p>
          <a:p>
            <a:endParaRPr lang="en-US" sz="2200"/>
          </a:p>
        </p:txBody>
      </p:sp>
    </p:spTree>
    <p:extLst>
      <p:ext uri="{BB962C8B-B14F-4D97-AF65-F5344CB8AC3E}">
        <p14:creationId xmlns:p14="http://schemas.microsoft.com/office/powerpoint/2010/main" val="607981660"/>
      </p:ext>
    </p:extLst>
  </p:cSld>
  <p:clrMapOvr>
    <a:masterClrMapping/>
  </p:clrMapOvr>
  <p:transition spd="med">
    <p:pull/>
  </p:transition>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1AE6E5B-0109-2197-AE4E-2FCC24648B9F}"/>
              </a:ext>
            </a:extLst>
          </p:cNvPr>
          <p:cNvPicPr>
            <a:picLocks noChangeAspect="1"/>
          </p:cNvPicPr>
          <p:nvPr/>
        </p:nvPicPr>
        <p:blipFill>
          <a:blip r:embed="rId3"/>
          <a:stretch>
            <a:fillRect/>
          </a:stretch>
        </p:blipFill>
        <p:spPr>
          <a:xfrm>
            <a:off x="-315456" y="114566"/>
            <a:ext cx="13978421" cy="10801507"/>
          </a:xfrm>
          <a:prstGeom prst="rect">
            <a:avLst/>
          </a:prstGeom>
        </p:spPr>
      </p:pic>
      <p:sp>
        <p:nvSpPr>
          <p:cNvPr id="5" name="TextBox 4">
            <a:extLst>
              <a:ext uri="{FF2B5EF4-FFF2-40B4-BE49-F238E27FC236}">
                <a16:creationId xmlns:a16="http://schemas.microsoft.com/office/drawing/2014/main" id="{6D7ABE5A-957D-EAC6-FF45-AD567A0923D7}"/>
              </a:ext>
            </a:extLst>
          </p:cNvPr>
          <p:cNvSpPr txBox="1"/>
          <p:nvPr/>
        </p:nvSpPr>
        <p:spPr>
          <a:xfrm>
            <a:off x="890954" y="4503794"/>
            <a:ext cx="9712036" cy="1675267"/>
          </a:xfrm>
          <a:prstGeom prst="rect">
            <a:avLst/>
          </a:prstGeom>
          <a:noFill/>
        </p:spPr>
        <p:txBody>
          <a:bodyPr wrap="square" rtlCol="0">
            <a:spAutoFit/>
          </a:bodyPr>
          <a:lstStyle/>
          <a:p>
            <a:pPr marL="285750" marR="0" indent="-285750">
              <a:lnSpc>
                <a:spcPct val="200000"/>
              </a:lnSpc>
              <a:spcBef>
                <a:spcPts val="0"/>
              </a:spcBef>
              <a:spcAft>
                <a:spcPts val="0"/>
              </a:spcAft>
              <a:buFont typeface="Arial" panose="020B0604020202020204" pitchFamily="34" charset="0"/>
              <a:buChar char="•"/>
            </a:pPr>
            <a:r>
              <a:rPr lang="en-US" sz="1800" kern="100" dirty="0">
                <a:effectLst/>
                <a:ea typeface="Calibri" panose="020F0502020204030204" pitchFamily="34" charset="0"/>
                <a:cs typeface="Times New Roman" panose="02020603050405020304" pitchFamily="18" charset="0"/>
              </a:rPr>
              <a:t>Pooled prevalence rates by percentage (95% CI) for CVS and CHS</a:t>
            </a:r>
          </a:p>
          <a:p>
            <a:pPr marL="285750" marR="0" indent="-285750">
              <a:lnSpc>
                <a:spcPct val="200000"/>
              </a:lnSpc>
              <a:spcBef>
                <a:spcPts val="0"/>
              </a:spcBef>
              <a:spcAft>
                <a:spcPts val="0"/>
              </a:spcAft>
              <a:buFont typeface="Arial" panose="020B0604020202020204" pitchFamily="34" charset="0"/>
              <a:buChar char="•"/>
            </a:pPr>
            <a:r>
              <a:rPr lang="en-US" kern="100" dirty="0">
                <a:ea typeface="Calibri" panose="020F0502020204030204" pitchFamily="34" charset="0"/>
                <a:cs typeface="Times New Roman" panose="02020603050405020304" pitchFamily="18" charset="0"/>
              </a:rPr>
              <a:t>P</a:t>
            </a:r>
            <a:r>
              <a:rPr lang="en-US" sz="1800" kern="100" dirty="0">
                <a:effectLst/>
                <a:ea typeface="Calibri" panose="020F0502020204030204" pitchFamily="34" charset="0"/>
                <a:cs typeface="Times New Roman" panose="02020603050405020304" pitchFamily="18" charset="0"/>
              </a:rPr>
              <a:t>opulation-based internet survey sample in 26 countries, and </a:t>
            </a:r>
          </a:p>
          <a:p>
            <a:pPr marL="285750" marR="0" indent="-285750">
              <a:lnSpc>
                <a:spcPct val="200000"/>
              </a:lnSpc>
              <a:spcBef>
                <a:spcPts val="0"/>
              </a:spcBef>
              <a:spcAft>
                <a:spcPts val="0"/>
              </a:spcAft>
              <a:buFont typeface="Arial" panose="020B0604020202020204" pitchFamily="34" charset="0"/>
              <a:buChar char="•"/>
            </a:pPr>
            <a:r>
              <a:rPr lang="en-US" kern="100" dirty="0">
                <a:ea typeface="Calibri" panose="020F0502020204030204" pitchFamily="34" charset="0"/>
                <a:cs typeface="Times New Roman" panose="02020603050405020304" pitchFamily="18" charset="0"/>
              </a:rPr>
              <a:t>H</a:t>
            </a:r>
            <a:r>
              <a:rPr lang="en-US" sz="1800" kern="100" dirty="0">
                <a:effectLst/>
                <a:ea typeface="Calibri" panose="020F0502020204030204" pitchFamily="34" charset="0"/>
                <a:cs typeface="Times New Roman" panose="02020603050405020304" pitchFamily="18" charset="0"/>
              </a:rPr>
              <a:t>ousehold interview survey sample involving 9 countries</a:t>
            </a:r>
          </a:p>
        </p:txBody>
      </p:sp>
      <p:sp>
        <p:nvSpPr>
          <p:cNvPr id="6" name="TextBox 5">
            <a:extLst>
              <a:ext uri="{FF2B5EF4-FFF2-40B4-BE49-F238E27FC236}">
                <a16:creationId xmlns:a16="http://schemas.microsoft.com/office/drawing/2014/main" id="{372B006E-40A2-15E0-902D-07B061DA76AB}"/>
              </a:ext>
            </a:extLst>
          </p:cNvPr>
          <p:cNvSpPr txBox="1"/>
          <p:nvPr/>
        </p:nvSpPr>
        <p:spPr>
          <a:xfrm>
            <a:off x="890954" y="678939"/>
            <a:ext cx="6940061" cy="369332"/>
          </a:xfrm>
          <a:prstGeom prst="rect">
            <a:avLst/>
          </a:prstGeom>
          <a:noFill/>
        </p:spPr>
        <p:txBody>
          <a:bodyPr wrap="square" rtlCol="0">
            <a:spAutoFit/>
          </a:bodyPr>
          <a:lstStyle/>
          <a:p>
            <a:r>
              <a:rPr lang="en-US" sz="1800" dirty="0">
                <a:effectLst/>
                <a:latin typeface="Times New Roman" panose="02020603050405020304" pitchFamily="18" charset="0"/>
                <a:ea typeface="Calibri" panose="020F0502020204030204" pitchFamily="34" charset="0"/>
              </a:rPr>
              <a:t>Prevalence Rates of CVS and CHS -- </a:t>
            </a:r>
            <a:r>
              <a:rPr lang="en-US" sz="1800" kern="100" dirty="0">
                <a:effectLst/>
                <a:ea typeface="Calibri" panose="020F0502020204030204" pitchFamily="34" charset="0"/>
                <a:cs typeface="Times New Roman" panose="02020603050405020304" pitchFamily="18" charset="0"/>
              </a:rPr>
              <a:t> (Sperber et al., 2021)</a:t>
            </a:r>
            <a:endParaRPr lang="en-US" dirty="0"/>
          </a:p>
        </p:txBody>
      </p:sp>
    </p:spTree>
    <p:extLst>
      <p:ext uri="{BB962C8B-B14F-4D97-AF65-F5344CB8AC3E}">
        <p14:creationId xmlns:p14="http://schemas.microsoft.com/office/powerpoint/2010/main" val="3738776484"/>
      </p:ext>
    </p:extLst>
  </p:cSld>
  <p:clrMapOvr>
    <a:masterClrMapping/>
  </p:clrMapOvr>
  <p:transition spd="med">
    <p:pull/>
  </p:transition>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a:xfrm>
            <a:off x="838200" y="365125"/>
            <a:ext cx="10515600" cy="1325563"/>
          </a:xfrm>
        </p:spPr>
        <p:txBody>
          <a:bodyPr>
            <a:normAutofit/>
          </a:bodyPr>
          <a:lstStyle/>
          <a:p>
            <a:r>
              <a:rPr lang="en-US" sz="4600" b="0" i="0">
                <a:effectLst/>
                <a:latin typeface="Söhne"/>
              </a:rPr>
              <a:t>Cannabis Hyperemesis Syndrome (cont.)</a:t>
            </a:r>
            <a:endParaRPr lang="en-US" sz="4600"/>
          </a:p>
        </p:txBody>
      </p:sp>
      <p:sp>
        <p:nvSpPr>
          <p:cNvPr id="14"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a:xfrm>
            <a:off x="838200" y="1929384"/>
            <a:ext cx="10515600" cy="4251960"/>
          </a:xfrm>
        </p:spPr>
        <p:txBody>
          <a:bodyPr>
            <a:normAutofit/>
          </a:bodyPr>
          <a:lstStyle/>
          <a:p>
            <a:pPr>
              <a:spcAft>
                <a:spcPts val="3000"/>
              </a:spcAft>
              <a:buFont typeface="Arial" panose="020B0604020202020204" pitchFamily="34" charset="0"/>
              <a:buChar char="•"/>
            </a:pPr>
            <a:r>
              <a:rPr lang="en-US" sz="2200" b="0" i="0">
                <a:effectLst/>
                <a:latin typeface="Söhne"/>
              </a:rPr>
              <a:t>Increase in published cases of CHS</a:t>
            </a:r>
          </a:p>
          <a:p>
            <a:pPr>
              <a:spcAft>
                <a:spcPts val="3000"/>
              </a:spcAft>
              <a:buFont typeface="Arial" panose="020B0604020202020204" pitchFamily="34" charset="0"/>
              <a:buChar char="•"/>
            </a:pPr>
            <a:r>
              <a:rPr lang="en-US" sz="2200">
                <a:latin typeface="Söhne"/>
              </a:rPr>
              <a:t>I</a:t>
            </a:r>
            <a:r>
              <a:rPr lang="en-US" sz="2200" b="0" i="0">
                <a:effectLst/>
                <a:latin typeface="Söhne"/>
              </a:rPr>
              <a:t>ncreased cannabis availability and potency</a:t>
            </a:r>
          </a:p>
          <a:p>
            <a:pPr>
              <a:spcAft>
                <a:spcPts val="1800"/>
              </a:spcAft>
            </a:pPr>
            <a:r>
              <a:rPr lang="en-US" sz="2200">
                <a:latin typeface="Söhne"/>
              </a:rPr>
              <a:t>Additional </a:t>
            </a:r>
            <a:r>
              <a:rPr lang="en-US" sz="2200" b="0" i="0">
                <a:effectLst/>
                <a:latin typeface="Söhne"/>
              </a:rPr>
              <a:t>Therapeutics: </a:t>
            </a:r>
            <a:r>
              <a:rPr lang="en-US" sz="2200">
                <a:latin typeface="Söhne"/>
              </a:rPr>
              <a:t> </a:t>
            </a:r>
          </a:p>
          <a:p>
            <a:pPr lvl="1">
              <a:spcAft>
                <a:spcPts val="1800"/>
              </a:spcAft>
            </a:pPr>
            <a:r>
              <a:rPr lang="en-US" sz="2200">
                <a:latin typeface="Söhne"/>
              </a:rPr>
              <a:t>Haloperidol (IV Haldol, antipsychotic)</a:t>
            </a:r>
          </a:p>
          <a:p>
            <a:pPr lvl="1">
              <a:spcAft>
                <a:spcPts val="1800"/>
              </a:spcAft>
            </a:pPr>
            <a:r>
              <a:rPr lang="en-US" sz="2200">
                <a:latin typeface="Söhne"/>
              </a:rPr>
              <a:t>Capsaicin Topical </a:t>
            </a:r>
            <a:endParaRPr lang="en-US" sz="2200" b="0" i="0">
              <a:effectLst/>
              <a:latin typeface="Söhne"/>
            </a:endParaRPr>
          </a:p>
        </p:txBody>
      </p:sp>
    </p:spTree>
    <p:extLst>
      <p:ext uri="{BB962C8B-B14F-4D97-AF65-F5344CB8AC3E}">
        <p14:creationId xmlns:p14="http://schemas.microsoft.com/office/powerpoint/2010/main" val="736371634"/>
      </p:ext>
    </p:extLst>
  </p:cSld>
  <p:clrMapOvr>
    <a:masterClrMapping/>
  </p:clrMapOvr>
  <p:transition spd="med">
    <p:pull/>
  </p:transition>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64393126-9370-A84D-8073-76283C2D62DF}"/>
              </a:ext>
            </a:extLst>
          </p:cNvPr>
          <p:cNvSpPr>
            <a:spLocks noGrp="1"/>
          </p:cNvSpPr>
          <p:nvPr>
            <p:ph type="title"/>
          </p:nvPr>
        </p:nvSpPr>
        <p:spPr>
          <a:xfrm>
            <a:off x="838200" y="365125"/>
            <a:ext cx="10515600" cy="1325563"/>
          </a:xfrm>
        </p:spPr>
        <p:txBody>
          <a:bodyPr>
            <a:normAutofit/>
          </a:bodyPr>
          <a:lstStyle/>
          <a:p>
            <a:r>
              <a:rPr lang="en-US" sz="4200" dirty="0"/>
              <a:t>Endocannabinoid System Vanilloid Interaction</a:t>
            </a:r>
          </a:p>
        </p:txBody>
      </p:sp>
      <p:sp>
        <p:nvSpPr>
          <p:cNvPr id="12"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a:extLst>
              <a:ext uri="{FF2B5EF4-FFF2-40B4-BE49-F238E27FC236}">
                <a16:creationId xmlns:a16="http://schemas.microsoft.com/office/drawing/2014/main" id="{8E24F96B-5437-3D47-8FEC-15931AB3F24C}"/>
              </a:ext>
            </a:extLst>
          </p:cNvPr>
          <p:cNvSpPr>
            <a:spLocks noGrp="1"/>
          </p:cNvSpPr>
          <p:nvPr>
            <p:ph idx="1"/>
          </p:nvPr>
        </p:nvSpPr>
        <p:spPr>
          <a:xfrm>
            <a:off x="838200" y="1929384"/>
            <a:ext cx="10515600" cy="4251960"/>
          </a:xfrm>
        </p:spPr>
        <p:txBody>
          <a:bodyPr>
            <a:normAutofit/>
          </a:bodyPr>
          <a:lstStyle/>
          <a:p>
            <a:pPr>
              <a:spcAft>
                <a:spcPts val="1800"/>
              </a:spcAft>
            </a:pPr>
            <a:r>
              <a:rPr lang="en-US" sz="2200"/>
              <a:t>Cannabinoid Receptors (CB</a:t>
            </a:r>
            <a:r>
              <a:rPr lang="en-US" sz="2200" baseline="-25000"/>
              <a:t>1</a:t>
            </a:r>
            <a:r>
              <a:rPr lang="en-US" sz="2200"/>
              <a:t>, CB</a:t>
            </a:r>
            <a:r>
              <a:rPr lang="en-US" sz="2200" baseline="-25000"/>
              <a:t>2</a:t>
            </a:r>
            <a:r>
              <a:rPr lang="en-US" sz="2200"/>
              <a:t>) </a:t>
            </a:r>
          </a:p>
          <a:p>
            <a:pPr lvl="1">
              <a:spcAft>
                <a:spcPts val="1800"/>
              </a:spcAft>
            </a:pPr>
            <a:r>
              <a:rPr lang="en-US" sz="2200"/>
              <a:t>CB</a:t>
            </a:r>
            <a:r>
              <a:rPr lang="en-US" sz="2200" baseline="-25000"/>
              <a:t>1</a:t>
            </a:r>
            <a:r>
              <a:rPr lang="en-US" sz="2200"/>
              <a:t> present throughout the CNS</a:t>
            </a:r>
          </a:p>
          <a:p>
            <a:pPr lvl="1">
              <a:spcAft>
                <a:spcPts val="1800"/>
              </a:spcAft>
            </a:pPr>
            <a:r>
              <a:rPr lang="en-US" sz="2200"/>
              <a:t>CB</a:t>
            </a:r>
            <a:r>
              <a:rPr lang="en-US" sz="2200" baseline="-25000"/>
              <a:t>2</a:t>
            </a:r>
            <a:r>
              <a:rPr lang="en-US" sz="2200"/>
              <a:t> located on the cells of the immunologic system</a:t>
            </a:r>
          </a:p>
          <a:p>
            <a:pPr lvl="1">
              <a:spcAft>
                <a:spcPts val="1800"/>
              </a:spcAft>
            </a:pPr>
            <a:r>
              <a:rPr lang="en-US" sz="2200"/>
              <a:t>Co-located with the opioid and vanilloid receptors 			</a:t>
            </a:r>
          </a:p>
          <a:p>
            <a:pPr lvl="1">
              <a:spcAft>
                <a:spcPts val="1800"/>
              </a:spcAft>
            </a:pPr>
            <a:r>
              <a:rPr lang="en-US" sz="2200"/>
              <a:t>Notable absence of receptors in the brainstem</a:t>
            </a:r>
          </a:p>
          <a:p>
            <a:pPr lvl="1">
              <a:spcAft>
                <a:spcPts val="1800"/>
              </a:spcAft>
            </a:pPr>
            <a:r>
              <a:rPr lang="en-US" sz="2200"/>
              <a:t>Complex structure</a:t>
            </a:r>
          </a:p>
          <a:p>
            <a:pPr marL="0" indent="0">
              <a:buNone/>
            </a:pPr>
            <a:endParaRPr lang="en-US" sz="2200"/>
          </a:p>
        </p:txBody>
      </p:sp>
    </p:spTree>
    <p:extLst>
      <p:ext uri="{BB962C8B-B14F-4D97-AF65-F5344CB8AC3E}">
        <p14:creationId xmlns:p14="http://schemas.microsoft.com/office/powerpoint/2010/main" val="3599916302"/>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393126-9370-A84D-8073-76283C2D62DF}"/>
              </a:ext>
            </a:extLst>
          </p:cNvPr>
          <p:cNvSpPr>
            <a:spLocks noGrp="1"/>
          </p:cNvSpPr>
          <p:nvPr>
            <p:ph type="title"/>
          </p:nvPr>
        </p:nvSpPr>
        <p:spPr>
          <a:xfrm>
            <a:off x="838200" y="107217"/>
            <a:ext cx="10515600" cy="1325563"/>
          </a:xfrm>
        </p:spPr>
        <p:txBody>
          <a:bodyPr>
            <a:normAutofit/>
          </a:bodyPr>
          <a:lstStyle/>
          <a:p>
            <a:pPr algn="ctr"/>
            <a:r>
              <a:rPr lang="en-US" b="0" i="0" dirty="0">
                <a:solidFill>
                  <a:srgbClr val="374151"/>
                </a:solidFill>
                <a:effectLst/>
                <a:latin typeface="+mn-lt"/>
                <a:cs typeface="Times New Roman" panose="02020603050405020304" pitchFamily="18" charset="0"/>
              </a:rPr>
              <a:t>PhD Committee Members</a:t>
            </a:r>
            <a:endParaRPr lang="en-US" dirty="0">
              <a:latin typeface="+mn-lt"/>
              <a:cs typeface="Times New Roman" panose="02020603050405020304" pitchFamily="18" charset="0"/>
            </a:endParaRPr>
          </a:p>
        </p:txBody>
      </p:sp>
      <p:sp>
        <p:nvSpPr>
          <p:cNvPr id="5" name="Content Placeholder 4">
            <a:extLst>
              <a:ext uri="{FF2B5EF4-FFF2-40B4-BE49-F238E27FC236}">
                <a16:creationId xmlns:a16="http://schemas.microsoft.com/office/drawing/2014/main" id="{8E24F96B-5437-3D47-8FEC-15931AB3F24C}"/>
              </a:ext>
            </a:extLst>
          </p:cNvPr>
          <p:cNvSpPr>
            <a:spLocks noGrp="1"/>
          </p:cNvSpPr>
          <p:nvPr>
            <p:ph idx="1"/>
          </p:nvPr>
        </p:nvSpPr>
        <p:spPr>
          <a:xfrm>
            <a:off x="838200" y="1690688"/>
            <a:ext cx="10744200" cy="5167312"/>
          </a:xfrm>
        </p:spPr>
        <p:txBody>
          <a:bodyPr>
            <a:normAutofit fontScale="55000" lnSpcReduction="20000"/>
          </a:bodyPr>
          <a:lstStyle/>
          <a:p>
            <a:pPr algn="l">
              <a:buFont typeface="Arial" panose="020B0604020202020204" pitchFamily="34" charset="0"/>
              <a:buChar char="•"/>
            </a:pPr>
            <a:r>
              <a:rPr lang="en-US" sz="4600" b="0" i="0" dirty="0">
                <a:solidFill>
                  <a:srgbClr val="374151"/>
                </a:solidFill>
                <a:effectLst/>
                <a:cs typeface="Times New Roman" panose="02020603050405020304" pitchFamily="18" charset="0"/>
              </a:rPr>
              <a:t>Margaret Heitkemper, PhD RN FAAN</a:t>
            </a:r>
          </a:p>
          <a:p>
            <a:pPr marL="0" indent="0" algn="l">
              <a:spcBef>
                <a:spcPts val="0"/>
              </a:spcBef>
              <a:spcAft>
                <a:spcPts val="1800"/>
              </a:spcAft>
              <a:buNone/>
            </a:pPr>
            <a:r>
              <a:rPr lang="en-US" sz="4600" dirty="0">
                <a:solidFill>
                  <a:srgbClr val="374151"/>
                </a:solidFill>
                <a:latin typeface="Times New Roman" panose="02020603050405020304" pitchFamily="18" charset="0"/>
                <a:ea typeface="Calibri" panose="020F0502020204030204" pitchFamily="34" charset="0"/>
                <a:cs typeface="Times New Roman" panose="02020603050405020304" pitchFamily="18" charset="0"/>
              </a:rPr>
              <a:t>   </a:t>
            </a:r>
            <a:r>
              <a:rPr lang="en-US" sz="2500" dirty="0">
                <a:effectLst/>
                <a:latin typeface="Times New Roman" panose="02020603050405020304" pitchFamily="18" charset="0"/>
                <a:ea typeface="Calibri" panose="020F0502020204030204" pitchFamily="34" charset="0"/>
              </a:rPr>
              <a:t>Professor, Department of Biobehavioral Nursing &amp; Health Informatics, School of Nursing</a:t>
            </a:r>
            <a:r>
              <a:rPr lang="en-US" sz="2500" dirty="0">
                <a:effectLst/>
              </a:rPr>
              <a:t> </a:t>
            </a:r>
          </a:p>
          <a:p>
            <a:pPr algn="l">
              <a:buFont typeface="Arial" panose="020B0604020202020204" pitchFamily="34" charset="0"/>
              <a:buChar char="•"/>
            </a:pPr>
            <a:r>
              <a:rPr lang="en-US" sz="4600" dirty="0">
                <a:solidFill>
                  <a:srgbClr val="374151"/>
                </a:solidFill>
                <a:cs typeface="Times New Roman" panose="02020603050405020304" pitchFamily="18" charset="0"/>
              </a:rPr>
              <a:t>Diana Buchanan, PhD RN</a:t>
            </a:r>
          </a:p>
          <a:p>
            <a:pPr marL="0" indent="0" algn="l">
              <a:spcAft>
                <a:spcPts val="3000"/>
              </a:spcAft>
              <a:buNone/>
            </a:pPr>
            <a:r>
              <a:rPr lang="en-US" sz="1800" dirty="0">
                <a:latin typeface="Times New Roman" panose="02020603050405020304" pitchFamily="18" charset="0"/>
                <a:ea typeface="Calibri" panose="020F0502020204030204" pitchFamily="34" charset="0"/>
              </a:rPr>
              <a:t>       </a:t>
            </a:r>
            <a:r>
              <a:rPr lang="en-US" sz="2500" dirty="0">
                <a:effectLst/>
                <a:latin typeface="Times New Roman" panose="02020603050405020304" pitchFamily="18" charset="0"/>
                <a:ea typeface="Calibri" panose="020F0502020204030204" pitchFamily="34" charset="0"/>
              </a:rPr>
              <a:t>Affiliate Associate Professor, Department of Biobehavioral Nursing &amp; Health Informatics, School of Nursing</a:t>
            </a:r>
            <a:r>
              <a:rPr lang="en-US" sz="2500" dirty="0">
                <a:effectLst/>
              </a:rPr>
              <a:t> </a:t>
            </a:r>
          </a:p>
          <a:p>
            <a:pPr algn="l">
              <a:buFont typeface="Arial" panose="020B0604020202020204" pitchFamily="34" charset="0"/>
              <a:buChar char="•"/>
            </a:pPr>
            <a:r>
              <a:rPr lang="en-US" sz="4600" b="0" i="0" dirty="0">
                <a:solidFill>
                  <a:srgbClr val="374151"/>
                </a:solidFill>
                <a:effectLst/>
                <a:cs typeface="Times New Roman" panose="02020603050405020304" pitchFamily="18" charset="0"/>
              </a:rPr>
              <a:t>Kendra Kamp, PhD RN</a:t>
            </a:r>
          </a:p>
          <a:p>
            <a:pPr marL="0" indent="0" algn="l">
              <a:spcAft>
                <a:spcPts val="3000"/>
              </a:spcAft>
              <a:buNone/>
            </a:pPr>
            <a:r>
              <a:rPr lang="en-US" sz="1800" dirty="0">
                <a:effectLst/>
                <a:latin typeface="Times New Roman" panose="02020603050405020304" pitchFamily="18" charset="0"/>
                <a:ea typeface="Times New Roman" panose="02020603050405020304" pitchFamily="18" charset="0"/>
              </a:rPr>
              <a:t>       </a:t>
            </a:r>
            <a:r>
              <a:rPr lang="en-US" sz="2500" dirty="0">
                <a:effectLst/>
                <a:latin typeface="Times New Roman" panose="02020603050405020304" pitchFamily="18" charset="0"/>
                <a:ea typeface="Times New Roman" panose="02020603050405020304" pitchFamily="18" charset="0"/>
              </a:rPr>
              <a:t>Gastroenterology and </a:t>
            </a:r>
            <a:r>
              <a:rPr lang="en-US" sz="2500" dirty="0">
                <a:effectLst/>
                <a:latin typeface="Times New Roman" panose="02020603050405020304" pitchFamily="18" charset="0"/>
                <a:ea typeface="Calibri" panose="020F0502020204030204" pitchFamily="34" charset="0"/>
              </a:rPr>
              <a:t>Assistant Professor, and Biobehavioral Nursing &amp; Health Informatics</a:t>
            </a:r>
            <a:r>
              <a:rPr lang="en-US" sz="2500" dirty="0">
                <a:latin typeface="Times New Roman" panose="02020603050405020304" pitchFamily="18" charset="0"/>
                <a:ea typeface="Calibri" panose="020F0502020204030204" pitchFamily="34" charset="0"/>
              </a:rPr>
              <a:t>, School of Nursing</a:t>
            </a:r>
            <a:endParaRPr lang="en-US" sz="2500" b="0" i="0" dirty="0">
              <a:solidFill>
                <a:srgbClr val="374151"/>
              </a:solidFill>
              <a:effectLst/>
              <a:cs typeface="Times New Roman" panose="02020603050405020304" pitchFamily="18" charset="0"/>
            </a:endParaRPr>
          </a:p>
          <a:p>
            <a:pPr algn="l">
              <a:buFont typeface="Arial" panose="020B0604020202020204" pitchFamily="34" charset="0"/>
              <a:buChar char="•"/>
            </a:pPr>
            <a:r>
              <a:rPr lang="en-US" sz="4100" dirty="0">
                <a:solidFill>
                  <a:srgbClr val="374151"/>
                </a:solidFill>
                <a:cs typeface="Times New Roman" panose="02020603050405020304" pitchFamily="18" charset="0"/>
              </a:rPr>
              <a:t>Sheldon Rosen, MD</a:t>
            </a:r>
          </a:p>
          <a:p>
            <a:pPr marL="0" indent="0" algn="l">
              <a:spcAft>
                <a:spcPts val="3000"/>
              </a:spcAft>
              <a:buNone/>
            </a:pPr>
            <a:r>
              <a:rPr lang="en-US" sz="1800" dirty="0">
                <a:effectLst/>
                <a:latin typeface="Times New Roman" panose="02020603050405020304" pitchFamily="18" charset="0"/>
                <a:ea typeface="Calibri" panose="020F0502020204030204" pitchFamily="34" charset="0"/>
              </a:rPr>
              <a:t>      </a:t>
            </a:r>
            <a:r>
              <a:rPr lang="en-US" sz="2500" dirty="0">
                <a:effectLst/>
                <a:latin typeface="Times New Roman" panose="02020603050405020304" pitchFamily="18" charset="0"/>
                <a:ea typeface="Calibri" panose="020F0502020204030204" pitchFamily="34" charset="0"/>
              </a:rPr>
              <a:t>Clinical Associate Professor, Division of Gastroenterology, School of Medicine</a:t>
            </a:r>
            <a:r>
              <a:rPr lang="en-US" sz="2500" dirty="0">
                <a:effectLst/>
              </a:rPr>
              <a:t> </a:t>
            </a:r>
            <a:endParaRPr lang="en-US" sz="2500" dirty="0">
              <a:solidFill>
                <a:srgbClr val="374151"/>
              </a:solidFill>
              <a:cs typeface="Times New Roman" panose="02020603050405020304" pitchFamily="18" charset="0"/>
            </a:endParaRPr>
          </a:p>
          <a:p>
            <a:r>
              <a:rPr lang="en-US" sz="4600" b="0" i="0" dirty="0">
                <a:solidFill>
                  <a:srgbClr val="374151"/>
                </a:solidFill>
                <a:effectLst/>
                <a:cs typeface="Times New Roman" panose="02020603050405020304" pitchFamily="18" charset="0"/>
              </a:rPr>
              <a:t>Megan Moore, PhD</a:t>
            </a:r>
            <a:endParaRPr lang="en-US" sz="1800" dirty="0">
              <a:effectLst/>
              <a:latin typeface="Times New Roman" panose="02020603050405020304" pitchFamily="18" charset="0"/>
              <a:ea typeface="Times New Roman" panose="02020603050405020304" pitchFamily="18" charset="0"/>
            </a:endParaRPr>
          </a:p>
          <a:p>
            <a:pPr marL="0" indent="0">
              <a:spcAft>
                <a:spcPts val="600"/>
              </a:spcAft>
              <a:buNone/>
            </a:pPr>
            <a:r>
              <a:rPr lang="en-US" sz="1800" dirty="0">
                <a:latin typeface="Times New Roman" panose="02020603050405020304" pitchFamily="18" charset="0"/>
                <a:ea typeface="Times New Roman" panose="02020603050405020304" pitchFamily="18" charset="0"/>
              </a:rPr>
              <a:t>      </a:t>
            </a:r>
            <a:r>
              <a:rPr lang="en-US" sz="2500" dirty="0">
                <a:effectLst/>
                <a:latin typeface="Times New Roman" panose="02020603050405020304" pitchFamily="18" charset="0"/>
                <a:ea typeface="Times New Roman" panose="02020603050405020304" pitchFamily="18" charset="0"/>
              </a:rPr>
              <a:t>Faculty at the Harborview Injury Prevention and Research Center, and </a:t>
            </a:r>
          </a:p>
          <a:p>
            <a:pPr marL="0" indent="0">
              <a:spcBef>
                <a:spcPts val="0"/>
              </a:spcBef>
              <a:buNone/>
            </a:pPr>
            <a:r>
              <a:rPr lang="en-US" sz="2500" dirty="0">
                <a:latin typeface="Times New Roman" panose="02020603050405020304" pitchFamily="18" charset="0"/>
                <a:ea typeface="Times New Roman" panose="02020603050405020304" pitchFamily="18" charset="0"/>
              </a:rPr>
              <a:t>    F</a:t>
            </a:r>
            <a:r>
              <a:rPr lang="en-US" sz="2500" dirty="0">
                <a:effectLst/>
                <a:latin typeface="Times New Roman" panose="02020603050405020304" pitchFamily="18" charset="0"/>
                <a:ea typeface="Times New Roman" panose="02020603050405020304" pitchFamily="18" charset="0"/>
              </a:rPr>
              <a:t>aculty affiliate at The Mack Center on Mental Health and Social Conflict at the University of California, Berkeley</a:t>
            </a:r>
            <a:r>
              <a:rPr lang="en-US" sz="2500" dirty="0">
                <a:effectLst/>
              </a:rPr>
              <a:t> </a:t>
            </a:r>
            <a:endParaRPr lang="en-US" sz="2500" b="0" i="0" dirty="0">
              <a:solidFill>
                <a:srgbClr val="374151"/>
              </a:solidFill>
              <a:effectLst/>
              <a:cs typeface="Times New Roman" panose="02020603050405020304" pitchFamily="18" charset="0"/>
            </a:endParaRPr>
          </a:p>
        </p:txBody>
      </p:sp>
    </p:spTree>
    <p:extLst>
      <p:ext uri="{BB962C8B-B14F-4D97-AF65-F5344CB8AC3E}">
        <p14:creationId xmlns:p14="http://schemas.microsoft.com/office/powerpoint/2010/main" val="1031213767"/>
      </p:ext>
    </p:extLst>
  </p:cSld>
  <p:clrMapOvr>
    <a:masterClrMapping/>
  </p:clrMapOvr>
  <p:transition spd="med">
    <p:pull/>
  </p:transition>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4123" name="Rectangle 4122">
            <a:extLst>
              <a:ext uri="{FF2B5EF4-FFF2-40B4-BE49-F238E27FC236}">
                <a16:creationId xmlns:a16="http://schemas.microsoft.com/office/drawing/2014/main" id="{69D47016-023F-44BD-981C-50E7A10A66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25" name="sketchy line">
            <a:extLst>
              <a:ext uri="{FF2B5EF4-FFF2-40B4-BE49-F238E27FC236}">
                <a16:creationId xmlns:a16="http://schemas.microsoft.com/office/drawing/2014/main" id="{6D8B37B0-0682-433E-BC8D-498C04ABD9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471415" y="1412748"/>
            <a:ext cx="1554480" cy="18288"/>
          </a:xfrm>
          <a:custGeom>
            <a:avLst/>
            <a:gdLst>
              <a:gd name="connsiteX0" fmla="*/ 0 w 1554480"/>
              <a:gd name="connsiteY0" fmla="*/ 0 h 18288"/>
              <a:gd name="connsiteX1" fmla="*/ 549250 w 1554480"/>
              <a:gd name="connsiteY1" fmla="*/ 0 h 18288"/>
              <a:gd name="connsiteX2" fmla="*/ 1082954 w 1554480"/>
              <a:gd name="connsiteY2" fmla="*/ 0 h 18288"/>
              <a:gd name="connsiteX3" fmla="*/ 1554480 w 1554480"/>
              <a:gd name="connsiteY3" fmla="*/ 0 h 18288"/>
              <a:gd name="connsiteX4" fmla="*/ 1554480 w 1554480"/>
              <a:gd name="connsiteY4" fmla="*/ 18288 h 18288"/>
              <a:gd name="connsiteX5" fmla="*/ 1067410 w 1554480"/>
              <a:gd name="connsiteY5" fmla="*/ 18288 h 18288"/>
              <a:gd name="connsiteX6" fmla="*/ 549250 w 1554480"/>
              <a:gd name="connsiteY6" fmla="*/ 18288 h 18288"/>
              <a:gd name="connsiteX7" fmla="*/ 0 w 1554480"/>
              <a:gd name="connsiteY7" fmla="*/ 18288 h 18288"/>
              <a:gd name="connsiteX8" fmla="*/ 0 w 1554480"/>
              <a:gd name="connsiteY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8288"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w="1554480" h="18288"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2" name="Content Placeholder 4101">
            <a:extLst>
              <a:ext uri="{FF2B5EF4-FFF2-40B4-BE49-F238E27FC236}">
                <a16:creationId xmlns:a16="http://schemas.microsoft.com/office/drawing/2014/main" id="{F7E4CD5F-D84D-EC78-E057-DD46196C3C1A}"/>
              </a:ext>
            </a:extLst>
          </p:cNvPr>
          <p:cNvSpPr>
            <a:spLocks noGrp="1"/>
          </p:cNvSpPr>
          <p:nvPr>
            <p:ph idx="1"/>
          </p:nvPr>
        </p:nvSpPr>
        <p:spPr>
          <a:xfrm>
            <a:off x="5541263" y="457200"/>
            <a:ext cx="6007608" cy="1929384"/>
          </a:xfrm>
        </p:spPr>
        <p:txBody>
          <a:bodyPr anchor="ctr">
            <a:normAutofit/>
          </a:bodyPr>
          <a:lstStyle/>
          <a:p>
            <a:r>
              <a:rPr lang="en-US" sz="2200"/>
              <a:t>Phenol group (-OH)</a:t>
            </a:r>
          </a:p>
          <a:p>
            <a:r>
              <a:rPr lang="en-US" sz="2200"/>
              <a:t>Hydrophobic tail</a:t>
            </a:r>
          </a:p>
          <a:p>
            <a:r>
              <a:rPr lang="en-US" sz="2200"/>
              <a:t>Similar molecular weight</a:t>
            </a:r>
          </a:p>
        </p:txBody>
      </p:sp>
      <p:pic>
        <p:nvPicPr>
          <p:cNvPr id="4098" name="Picture 2" descr="Fig. 1">
            <a:extLst>
              <a:ext uri="{FF2B5EF4-FFF2-40B4-BE49-F238E27FC236}">
                <a16:creationId xmlns:a16="http://schemas.microsoft.com/office/drawing/2014/main" id="{EEEB3383-8BDC-E50A-560B-253BCF0A9CB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90052" y="2569464"/>
            <a:ext cx="4020696" cy="367893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picture containing sketch, diagram, origami, design&#10;&#10;Description automatically generated">
            <a:extLst>
              <a:ext uri="{FF2B5EF4-FFF2-40B4-BE49-F238E27FC236}">
                <a16:creationId xmlns:a16="http://schemas.microsoft.com/office/drawing/2014/main" id="{49DBB710-6C39-9E78-0F03-239BD68A9622}"/>
              </a:ext>
            </a:extLst>
          </p:cNvPr>
          <p:cNvPicPr>
            <a:picLocks noChangeAspect="1"/>
          </p:cNvPicPr>
          <p:nvPr/>
        </p:nvPicPr>
        <p:blipFill>
          <a:blip r:embed="rId4"/>
          <a:stretch>
            <a:fillRect/>
          </a:stretch>
        </p:blipFill>
        <p:spPr>
          <a:xfrm>
            <a:off x="6254496" y="3281134"/>
            <a:ext cx="5468112" cy="2255596"/>
          </a:xfrm>
          <a:prstGeom prst="rect">
            <a:avLst/>
          </a:prstGeom>
        </p:spPr>
      </p:pic>
    </p:spTree>
    <p:extLst>
      <p:ext uri="{BB962C8B-B14F-4D97-AF65-F5344CB8AC3E}">
        <p14:creationId xmlns:p14="http://schemas.microsoft.com/office/powerpoint/2010/main" val="842801075"/>
      </p:ext>
    </p:extLst>
  </p:cSld>
  <p:clrMapOvr>
    <a:masterClrMapping/>
  </p:clrMapOvr>
  <p:transition spd="med">
    <p:pull/>
  </p:transition>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64393126-9370-A84D-8073-76283C2D62DF}"/>
              </a:ext>
            </a:extLst>
          </p:cNvPr>
          <p:cNvSpPr>
            <a:spLocks noGrp="1"/>
          </p:cNvSpPr>
          <p:nvPr>
            <p:ph type="title"/>
          </p:nvPr>
        </p:nvSpPr>
        <p:spPr>
          <a:xfrm>
            <a:off x="838200" y="365125"/>
            <a:ext cx="10515600" cy="1325563"/>
          </a:xfrm>
        </p:spPr>
        <p:txBody>
          <a:bodyPr>
            <a:normAutofit/>
          </a:bodyPr>
          <a:lstStyle/>
          <a:p>
            <a:r>
              <a:rPr lang="en-US" sz="4200"/>
              <a:t>Endocannabinoid System Vanilloid Interaction</a:t>
            </a:r>
          </a:p>
        </p:txBody>
      </p:sp>
      <p:sp>
        <p:nvSpPr>
          <p:cNvPr id="12"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a:extLst>
              <a:ext uri="{FF2B5EF4-FFF2-40B4-BE49-F238E27FC236}">
                <a16:creationId xmlns:a16="http://schemas.microsoft.com/office/drawing/2014/main" id="{8E24F96B-5437-3D47-8FEC-15931AB3F24C}"/>
              </a:ext>
            </a:extLst>
          </p:cNvPr>
          <p:cNvSpPr>
            <a:spLocks noGrp="1"/>
          </p:cNvSpPr>
          <p:nvPr>
            <p:ph idx="1"/>
          </p:nvPr>
        </p:nvSpPr>
        <p:spPr>
          <a:xfrm>
            <a:off x="838200" y="1929384"/>
            <a:ext cx="10515600" cy="4251960"/>
          </a:xfrm>
        </p:spPr>
        <p:txBody>
          <a:bodyPr>
            <a:normAutofit/>
          </a:bodyPr>
          <a:lstStyle/>
          <a:p>
            <a:pPr marL="457200" lvl="1" indent="0">
              <a:buNone/>
            </a:pPr>
            <a:endParaRPr lang="en-US" sz="2200"/>
          </a:p>
          <a:p>
            <a:pPr>
              <a:spcAft>
                <a:spcPts val="1800"/>
              </a:spcAft>
            </a:pPr>
            <a:r>
              <a:rPr lang="en-US" sz="2200"/>
              <a:t>Vanilloid Receptor (TRPV</a:t>
            </a:r>
            <a:r>
              <a:rPr lang="en-US" sz="2200" baseline="-25000"/>
              <a:t>1</a:t>
            </a:r>
            <a:r>
              <a:rPr lang="en-US" sz="2200"/>
              <a:t>) - “Capsaicin Receptor”</a:t>
            </a:r>
          </a:p>
          <a:p>
            <a:pPr lvl="1">
              <a:spcAft>
                <a:spcPts val="1800"/>
              </a:spcAft>
            </a:pPr>
            <a:r>
              <a:rPr lang="en-US" sz="2200"/>
              <a:t>Nociceptive neurons of the PNS (but also present in the CNS)</a:t>
            </a:r>
          </a:p>
          <a:p>
            <a:pPr lvl="1">
              <a:spcAft>
                <a:spcPts val="1800"/>
              </a:spcAft>
            </a:pPr>
            <a:r>
              <a:rPr lang="en-US" sz="2200"/>
              <a:t>Involved in the transmission and the modulation of pain</a:t>
            </a:r>
          </a:p>
          <a:p>
            <a:pPr lvl="1">
              <a:spcAft>
                <a:spcPts val="1800"/>
              </a:spcAft>
            </a:pPr>
            <a:r>
              <a:rPr lang="en-US" sz="2200"/>
              <a:t>Pro-emetic action through substance P</a:t>
            </a:r>
          </a:p>
          <a:p>
            <a:pPr lvl="1">
              <a:spcAft>
                <a:spcPts val="1800"/>
              </a:spcAft>
            </a:pPr>
            <a:r>
              <a:rPr lang="en-US" sz="2200"/>
              <a:t>Anti-emetic action through stimulated desensitization</a:t>
            </a:r>
          </a:p>
          <a:p>
            <a:pPr lvl="1">
              <a:spcAft>
                <a:spcPts val="1800"/>
              </a:spcAft>
            </a:pPr>
            <a:r>
              <a:rPr lang="en-US" sz="2200"/>
              <a:t>CBD exhibits and action on TRPV</a:t>
            </a:r>
            <a:r>
              <a:rPr lang="en-US" sz="2200" baseline="-25000"/>
              <a:t>1</a:t>
            </a:r>
            <a:r>
              <a:rPr lang="en-US" sz="2200"/>
              <a:t> as a “capsaicin analog”</a:t>
            </a:r>
          </a:p>
          <a:p>
            <a:endParaRPr lang="en-US" sz="2200"/>
          </a:p>
          <a:p>
            <a:pPr marL="0" indent="0">
              <a:buNone/>
            </a:pPr>
            <a:endParaRPr lang="en-US" sz="2200"/>
          </a:p>
        </p:txBody>
      </p:sp>
    </p:spTree>
    <p:extLst>
      <p:ext uri="{BB962C8B-B14F-4D97-AF65-F5344CB8AC3E}">
        <p14:creationId xmlns:p14="http://schemas.microsoft.com/office/powerpoint/2010/main" val="508716667"/>
      </p:ext>
    </p:extLst>
  </p:cSld>
  <p:clrMapOvr>
    <a:masterClrMapping/>
  </p:clrMapOvr>
  <p:transition spd="med">
    <p:pull/>
  </p:transition>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64393126-9370-A84D-8073-76283C2D62DF}"/>
              </a:ext>
            </a:extLst>
          </p:cNvPr>
          <p:cNvSpPr>
            <a:spLocks noGrp="1"/>
          </p:cNvSpPr>
          <p:nvPr>
            <p:ph type="title"/>
          </p:nvPr>
        </p:nvSpPr>
        <p:spPr>
          <a:xfrm>
            <a:off x="838200" y="365125"/>
            <a:ext cx="10515600" cy="1325563"/>
          </a:xfrm>
        </p:spPr>
        <p:txBody>
          <a:bodyPr>
            <a:normAutofit/>
          </a:bodyPr>
          <a:lstStyle/>
          <a:p>
            <a:r>
              <a:rPr lang="en-US" sz="4600"/>
              <a:t>Theory Proposal for treating CHS with CBD</a:t>
            </a:r>
          </a:p>
        </p:txBody>
      </p:sp>
      <p:sp>
        <p:nvSpPr>
          <p:cNvPr id="12"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a:extLst>
              <a:ext uri="{FF2B5EF4-FFF2-40B4-BE49-F238E27FC236}">
                <a16:creationId xmlns:a16="http://schemas.microsoft.com/office/drawing/2014/main" id="{8E24F96B-5437-3D47-8FEC-15931AB3F24C}"/>
              </a:ext>
            </a:extLst>
          </p:cNvPr>
          <p:cNvSpPr>
            <a:spLocks noGrp="1"/>
          </p:cNvSpPr>
          <p:nvPr>
            <p:ph idx="1"/>
          </p:nvPr>
        </p:nvSpPr>
        <p:spPr>
          <a:xfrm>
            <a:off x="838200" y="1929384"/>
            <a:ext cx="10515600" cy="4251960"/>
          </a:xfrm>
        </p:spPr>
        <p:txBody>
          <a:bodyPr>
            <a:normAutofit/>
          </a:bodyPr>
          <a:lstStyle/>
          <a:p>
            <a:pPr marL="514350" indent="-514350">
              <a:spcAft>
                <a:spcPts val="1200"/>
              </a:spcAft>
              <a:buFont typeface="+mj-lt"/>
              <a:buAutoNum type="arabicPeriod"/>
            </a:pPr>
            <a:r>
              <a:rPr lang="en-US" sz="2200"/>
              <a:t>Very high THC strains do not produce CBD in any measurable amounts</a:t>
            </a:r>
          </a:p>
          <a:p>
            <a:pPr marL="514350" indent="-514350">
              <a:spcAft>
                <a:spcPts val="1200"/>
              </a:spcAft>
              <a:buFont typeface="+mj-lt"/>
              <a:buAutoNum type="arabicPeriod"/>
            </a:pPr>
            <a:r>
              <a:rPr lang="en-US" sz="2200"/>
              <a:t>CBD is anti-emetic, anti-anxiety, anti-inflammatory, and neuroprotective</a:t>
            </a:r>
          </a:p>
          <a:p>
            <a:pPr marL="514350" indent="-514350">
              <a:spcAft>
                <a:spcPts val="1200"/>
              </a:spcAft>
              <a:buFont typeface="+mj-lt"/>
              <a:buAutoNum type="arabicPeriod"/>
            </a:pPr>
            <a:r>
              <a:rPr lang="en-US" sz="2200"/>
              <a:t>CBD engages in with TRPV</a:t>
            </a:r>
            <a:r>
              <a:rPr lang="en-US" sz="2200" baseline="-25000"/>
              <a:t>1</a:t>
            </a:r>
            <a:r>
              <a:rPr lang="en-US" sz="2200"/>
              <a:t> in a similar manner as capsaicin</a:t>
            </a:r>
            <a:endParaRPr lang="en-US" sz="2200" b="0" i="0">
              <a:effectLst/>
            </a:endParaRPr>
          </a:p>
          <a:p>
            <a:pPr marL="514350" indent="-514350">
              <a:spcAft>
                <a:spcPts val="1200"/>
              </a:spcAft>
              <a:buFont typeface="+mj-lt"/>
              <a:buAutoNum type="arabicPeriod"/>
            </a:pPr>
            <a:r>
              <a:rPr lang="en-US" sz="2200" b="0" i="0">
                <a:effectLst/>
              </a:rPr>
              <a:t>CBD is considered non-psychoactive when consumed</a:t>
            </a:r>
          </a:p>
          <a:p>
            <a:pPr marL="514350" indent="-514350">
              <a:spcAft>
                <a:spcPts val="1200"/>
              </a:spcAft>
              <a:buFont typeface="+mj-lt"/>
              <a:buAutoNum type="arabicPeriod"/>
            </a:pPr>
            <a:r>
              <a:rPr lang="en-US" sz="2200" b="0" i="0">
                <a:effectLst/>
              </a:rPr>
              <a:t>CBD alone does not induce vomiting (Parker et al, 2004)</a:t>
            </a:r>
          </a:p>
          <a:p>
            <a:pPr marL="514350" indent="-514350">
              <a:spcAft>
                <a:spcPts val="1200"/>
              </a:spcAft>
              <a:buFont typeface="+mj-lt"/>
              <a:buAutoNum type="arabicPeriod"/>
            </a:pPr>
            <a:r>
              <a:rPr lang="en-US" sz="2200" b="0" i="0">
                <a:effectLst/>
              </a:rPr>
              <a:t>Transitioning from THC-dominant to CBD-dominant strains has promise</a:t>
            </a:r>
          </a:p>
          <a:p>
            <a:pPr marL="514350" indent="-514350">
              <a:spcAft>
                <a:spcPts val="1200"/>
              </a:spcAft>
              <a:buFont typeface="+mj-lt"/>
              <a:buAutoNum type="arabicPeriod"/>
            </a:pPr>
            <a:r>
              <a:rPr lang="en-US" sz="2200"/>
              <a:t>R</a:t>
            </a:r>
            <a:r>
              <a:rPr lang="en-US" sz="2200" b="0" i="0">
                <a:effectLst/>
              </a:rPr>
              <a:t>esolution of CHS symptoms w/ CBD cannabis </a:t>
            </a:r>
            <a:r>
              <a:rPr lang="en-US" sz="2200">
                <a:effectLst/>
                <a:latin typeface="Times New Roman" panose="02020603050405020304" pitchFamily="18" charset="0"/>
                <a:ea typeface="Calibri" panose="020F0502020204030204" pitchFamily="34" charset="0"/>
              </a:rPr>
              <a:t>(Venkatesan et al., 2020)</a:t>
            </a:r>
            <a:endParaRPr lang="en-US" sz="2200" b="0" i="0">
              <a:effectLst/>
            </a:endParaRPr>
          </a:p>
          <a:p>
            <a:pPr marL="0" indent="0">
              <a:buNone/>
            </a:pPr>
            <a:endParaRPr lang="en-US" sz="2200"/>
          </a:p>
          <a:p>
            <a:pPr marL="457200" lvl="1" indent="0">
              <a:buNone/>
            </a:pPr>
            <a:endParaRPr lang="en-US" sz="2200"/>
          </a:p>
          <a:p>
            <a:endParaRPr lang="en-US" sz="2200"/>
          </a:p>
          <a:p>
            <a:pPr marL="0" indent="0">
              <a:buNone/>
            </a:pPr>
            <a:endParaRPr lang="en-US" sz="2200"/>
          </a:p>
        </p:txBody>
      </p:sp>
    </p:spTree>
    <p:extLst>
      <p:ext uri="{BB962C8B-B14F-4D97-AF65-F5344CB8AC3E}">
        <p14:creationId xmlns:p14="http://schemas.microsoft.com/office/powerpoint/2010/main" val="1977223395"/>
      </p:ext>
    </p:extLst>
  </p:cSld>
  <p:clrMapOvr>
    <a:masterClrMapping/>
  </p:clrMapOvr>
  <p:transition spd="med">
    <p:pull/>
  </p:transition>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393126-9370-A84D-8073-76283C2D62DF}"/>
              </a:ext>
            </a:extLst>
          </p:cNvPr>
          <p:cNvSpPr>
            <a:spLocks noGrp="1"/>
          </p:cNvSpPr>
          <p:nvPr>
            <p:ph type="title"/>
          </p:nvPr>
        </p:nvSpPr>
        <p:spPr>
          <a:xfrm>
            <a:off x="838200" y="365126"/>
            <a:ext cx="10515600" cy="1063624"/>
          </a:xfrm>
        </p:spPr>
        <p:txBody>
          <a:bodyPr>
            <a:normAutofit/>
          </a:bodyPr>
          <a:lstStyle/>
          <a:p>
            <a:pPr algn="ctr"/>
            <a:r>
              <a:rPr lang="en-US" dirty="0"/>
              <a:t>State of the Science</a:t>
            </a:r>
          </a:p>
        </p:txBody>
      </p:sp>
      <p:sp>
        <p:nvSpPr>
          <p:cNvPr id="5" name="Content Placeholder 4">
            <a:extLst>
              <a:ext uri="{FF2B5EF4-FFF2-40B4-BE49-F238E27FC236}">
                <a16:creationId xmlns:a16="http://schemas.microsoft.com/office/drawing/2014/main" id="{8E24F96B-5437-3D47-8FEC-15931AB3F24C}"/>
              </a:ext>
            </a:extLst>
          </p:cNvPr>
          <p:cNvSpPr>
            <a:spLocks noGrp="1"/>
          </p:cNvSpPr>
          <p:nvPr>
            <p:ph idx="1"/>
          </p:nvPr>
        </p:nvSpPr>
        <p:spPr>
          <a:xfrm>
            <a:off x="600075" y="1428750"/>
            <a:ext cx="10958513" cy="5064124"/>
          </a:xfrm>
        </p:spPr>
        <p:txBody>
          <a:bodyPr>
            <a:normAutofit fontScale="92500" lnSpcReduction="10000"/>
          </a:bodyPr>
          <a:lstStyle/>
          <a:p>
            <a:r>
              <a:rPr lang="en-US" dirty="0"/>
              <a:t>Evidence for recommending CBD-dominant strains of cannabis for CVS is without any clinical evidence (even case studies). </a:t>
            </a:r>
          </a:p>
          <a:p>
            <a:endParaRPr lang="en-US" dirty="0"/>
          </a:p>
          <a:p>
            <a:r>
              <a:rPr lang="en-US" dirty="0"/>
              <a:t>Studying this is limited by the continued Schedule I status of cannabis</a:t>
            </a:r>
          </a:p>
          <a:p>
            <a:pPr marL="0" indent="0">
              <a:buNone/>
            </a:pPr>
            <a:endParaRPr lang="en-US" dirty="0"/>
          </a:p>
          <a:p>
            <a:r>
              <a:rPr lang="en-US" dirty="0"/>
              <a:t>Evidence for recommending topical capsaicin in CVS/CHS is very low</a:t>
            </a:r>
          </a:p>
          <a:p>
            <a:endParaRPr lang="en-US" dirty="0"/>
          </a:p>
          <a:p>
            <a:r>
              <a:rPr lang="en-US" dirty="0"/>
              <a:t>The evidence on diagnostic and therapeutic approaches to CVS (and CHS) are moderate at best</a:t>
            </a:r>
          </a:p>
          <a:p>
            <a:endParaRPr lang="en-US" dirty="0"/>
          </a:p>
          <a:p>
            <a:r>
              <a:rPr lang="en-US" dirty="0"/>
              <a:t>There is a near absence of Level I evidence within the CVS literature for either children or adults.</a:t>
            </a:r>
          </a:p>
          <a:p>
            <a:pPr marL="0" indent="0">
              <a:buNone/>
            </a:pPr>
            <a:endParaRPr lang="en-US" dirty="0"/>
          </a:p>
        </p:txBody>
      </p:sp>
    </p:spTree>
    <p:extLst>
      <p:ext uri="{BB962C8B-B14F-4D97-AF65-F5344CB8AC3E}">
        <p14:creationId xmlns:p14="http://schemas.microsoft.com/office/powerpoint/2010/main" val="3974020830"/>
      </p:ext>
    </p:extLst>
  </p:cSld>
  <p:clrMapOvr>
    <a:masterClrMapping/>
  </p:clrMapOvr>
  <p:transition spd="med">
    <p:pull/>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78FE3F0-7A16-D48C-84DF-220B4F3D197F}"/>
              </a:ext>
            </a:extLst>
          </p:cNvPr>
          <p:cNvPicPr>
            <a:picLocks noChangeAspect="1"/>
          </p:cNvPicPr>
          <p:nvPr/>
        </p:nvPicPr>
        <p:blipFill rotWithShape="1">
          <a:blip r:embed="rId3">
            <a:duotone>
              <a:schemeClr val="bg2">
                <a:shade val="45000"/>
                <a:satMod val="135000"/>
              </a:schemeClr>
              <a:prstClr val="white"/>
            </a:duotone>
          </a:blip>
          <a:srcRect t="8706" b="10067"/>
          <a:stretch/>
        </p:blipFill>
        <p:spPr>
          <a:xfrm>
            <a:off x="20" y="10"/>
            <a:ext cx="12191980" cy="6857990"/>
          </a:xfrm>
          <a:prstGeom prst="rect">
            <a:avLst/>
          </a:prstGeom>
        </p:spPr>
      </p:pic>
      <p:sp>
        <p:nvSpPr>
          <p:cNvPr id="14" name="Rectangle 13">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a:xfrm>
            <a:off x="838200" y="365125"/>
            <a:ext cx="10515600" cy="1325563"/>
          </a:xfrm>
        </p:spPr>
        <p:txBody>
          <a:bodyPr>
            <a:normAutofit/>
          </a:bodyPr>
          <a:lstStyle/>
          <a:p>
            <a:r>
              <a:rPr lang="en-US" dirty="0">
                <a:latin typeface="Times New Roman" panose="02020603050405020304" pitchFamily="18" charset="0"/>
                <a:cs typeface="Times New Roman" panose="02020603050405020304" pitchFamily="18" charset="0"/>
              </a:rPr>
              <a:t>Retrospective Chart Review: Research Aims</a:t>
            </a:r>
          </a:p>
        </p:txBody>
      </p:sp>
      <p:graphicFrame>
        <p:nvGraphicFramePr>
          <p:cNvPr id="9" name="Content Placeholder 2">
            <a:extLst>
              <a:ext uri="{FF2B5EF4-FFF2-40B4-BE49-F238E27FC236}">
                <a16:creationId xmlns:a16="http://schemas.microsoft.com/office/drawing/2014/main" id="{DCD46649-923F-114B-AEA7-4CE1AF27B6BD}"/>
              </a:ext>
            </a:extLst>
          </p:cNvPr>
          <p:cNvGraphicFramePr>
            <a:graphicFrameLocks noGrp="1"/>
          </p:cNvGraphicFramePr>
          <p:nvPr>
            <p:ph idx="1"/>
            <p:extLst>
              <p:ext uri="{D42A27DB-BD31-4B8C-83A1-F6EECF244321}">
                <p14:modId xmlns:p14="http://schemas.microsoft.com/office/powerpoint/2010/main" val="90012268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71748160"/>
      </p:ext>
    </p:extLst>
  </p:cSld>
  <p:clrMapOvr>
    <a:masterClrMapping/>
  </p:clrMapOvr>
  <p:transition spd="med">
    <p:pull/>
  </p:transition>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IRB and Pilot Study</a:t>
            </a:r>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p:txBody>
          <a:bodyPr>
            <a:normAutofit/>
          </a:bodyPr>
          <a:lstStyle/>
          <a:p>
            <a:pPr>
              <a:spcAft>
                <a:spcPts val="1800"/>
              </a:spcAft>
            </a:pPr>
            <a:r>
              <a:rPr lang="en-US" dirty="0">
                <a:latin typeface="Times New Roman" panose="02020603050405020304" pitchFamily="18" charset="0"/>
                <a:cs typeface="Times New Roman" panose="02020603050405020304" pitchFamily="18" charset="0"/>
              </a:rPr>
              <a:t>IRB for the pilot study was gained</a:t>
            </a:r>
          </a:p>
          <a:p>
            <a:pPr>
              <a:spcAft>
                <a:spcPts val="600"/>
              </a:spcAft>
            </a:pPr>
            <a:r>
              <a:rPr lang="en-US" dirty="0">
                <a:latin typeface="Times New Roman" panose="02020603050405020304" pitchFamily="18" charset="0"/>
                <a:cs typeface="Times New Roman" panose="02020603050405020304" pitchFamily="18" charset="0"/>
              </a:rPr>
              <a:t>Initial list of ~ 300 patients with potential CVS</a:t>
            </a:r>
          </a:p>
          <a:p>
            <a:pPr lvl="1">
              <a:spcAft>
                <a:spcPts val="1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ICD-10 billing codes G43.A0, G43.A1, and R11.15 (new in 2019)</a:t>
            </a:r>
            <a:r>
              <a:rPr lang="en-US" dirty="0">
                <a:effectLst/>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spcAft>
                <a:spcPts val="1800"/>
              </a:spcAft>
            </a:pPr>
            <a:r>
              <a:rPr lang="en-US" dirty="0">
                <a:latin typeface="Times New Roman" panose="02020603050405020304" pitchFamily="18" charset="0"/>
                <a:cs typeface="Times New Roman" panose="02020603050405020304" pitchFamily="18" charset="0"/>
              </a:rPr>
              <a:t>Random number generator for 10 cases</a:t>
            </a:r>
          </a:p>
          <a:p>
            <a:pPr>
              <a:spcAft>
                <a:spcPts val="1800"/>
              </a:spcAft>
            </a:pPr>
            <a:r>
              <a:rPr lang="en-US" dirty="0">
                <a:latin typeface="Times New Roman" panose="02020603050405020304" pitchFamily="18" charset="0"/>
                <a:cs typeface="Times New Roman" panose="02020603050405020304" pitchFamily="18" charset="0"/>
              </a:rPr>
              <a:t>10 cases reviewed, data collection tool tested, rebuilt</a:t>
            </a:r>
          </a:p>
          <a:p>
            <a:pPr>
              <a:spcAft>
                <a:spcPts val="1800"/>
              </a:spcAft>
            </a:pPr>
            <a:r>
              <a:rPr lang="en-US" dirty="0">
                <a:latin typeface="Times New Roman" panose="02020603050405020304" pitchFamily="18" charset="0"/>
                <a:cs typeface="Times New Roman" panose="02020603050405020304" pitchFamily="18" charset="0"/>
              </a:rPr>
              <a:t>IRB modified to cover the full study </a:t>
            </a:r>
          </a:p>
        </p:txBody>
      </p:sp>
    </p:spTree>
    <p:extLst>
      <p:ext uri="{BB962C8B-B14F-4D97-AF65-F5344CB8AC3E}">
        <p14:creationId xmlns:p14="http://schemas.microsoft.com/office/powerpoint/2010/main" val="3336155129"/>
      </p:ext>
    </p:extLst>
  </p:cSld>
  <p:clrMapOvr>
    <a:masterClrMapping/>
  </p:clrMapOvr>
  <p:transition spd="med">
    <p:pull/>
  </p:transition>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Data Collection Tool </a:t>
            </a:r>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p:txBody>
          <a:bodyPr>
            <a:normAutofit/>
          </a:bodyPr>
          <a:lstStyle/>
          <a:p>
            <a:r>
              <a:rPr lang="en-US" dirty="0">
                <a:latin typeface="Times New Roman" panose="02020603050405020304" pitchFamily="18" charset="0"/>
                <a:cs typeface="Times New Roman" panose="02020603050405020304" pitchFamily="18" charset="0"/>
              </a:rPr>
              <a:t>Built in </a:t>
            </a:r>
            <a:r>
              <a:rPr lang="en-US" dirty="0" err="1">
                <a:latin typeface="Times New Roman" panose="02020603050405020304" pitchFamily="18" charset="0"/>
                <a:cs typeface="Times New Roman" panose="02020603050405020304" pitchFamily="18" charset="0"/>
              </a:rPr>
              <a:t>REDCap</a:t>
            </a:r>
            <a:r>
              <a:rPr lang="en-US" dirty="0">
                <a:latin typeface="Times New Roman" panose="02020603050405020304" pitchFamily="18" charset="0"/>
                <a:cs typeface="Times New Roman" panose="02020603050405020304" pitchFamily="18" charset="0"/>
              </a:rPr>
              <a:t> using variables considered significant from the literature.</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Re-built as informed by the pilot</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With completion of the study, the tools were uploaded to the </a:t>
            </a:r>
            <a:r>
              <a:rPr lang="en-US" dirty="0" err="1">
                <a:latin typeface="Times New Roman" panose="02020603050405020304" pitchFamily="18" charset="0"/>
                <a:cs typeface="Times New Roman" panose="02020603050405020304" pitchFamily="18" charset="0"/>
              </a:rPr>
              <a:t>REDCap</a:t>
            </a:r>
            <a:r>
              <a:rPr lang="en-US" dirty="0">
                <a:latin typeface="Times New Roman" panose="02020603050405020304" pitchFamily="18" charset="0"/>
                <a:cs typeface="Times New Roman" panose="02020603050405020304" pitchFamily="18" charset="0"/>
              </a:rPr>
              <a:t> consortium</a:t>
            </a:r>
          </a:p>
        </p:txBody>
      </p:sp>
    </p:spTree>
    <p:extLst>
      <p:ext uri="{BB962C8B-B14F-4D97-AF65-F5344CB8AC3E}">
        <p14:creationId xmlns:p14="http://schemas.microsoft.com/office/powerpoint/2010/main" val="3811165088"/>
      </p:ext>
    </p:extLst>
  </p:cSld>
  <p:clrMapOvr>
    <a:masterClrMapping/>
  </p:clrMapOvr>
  <p:transition spd="med">
    <p:pull/>
  </p:transition>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Design and Sample</a:t>
            </a:r>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a:xfrm>
            <a:off x="838200" y="1690688"/>
            <a:ext cx="10769600" cy="5611812"/>
          </a:xfrm>
        </p:spPr>
        <p:txBody>
          <a:bodyPr>
            <a:normAutofit/>
          </a:bodyPr>
          <a:lstStyle/>
          <a:p>
            <a:pPr>
              <a:spcAft>
                <a:spcPts val="1200"/>
              </a:spcAft>
            </a:pPr>
            <a:r>
              <a:rPr lang="en-US" sz="2100" b="0" i="0" dirty="0">
                <a:solidFill>
                  <a:srgbClr val="374151"/>
                </a:solidFill>
                <a:effectLst/>
                <a:latin typeface="Times New Roman" panose="02020603050405020304" pitchFamily="18" charset="0"/>
                <a:cs typeface="Times New Roman" panose="02020603050405020304" pitchFamily="18" charset="0"/>
              </a:rPr>
              <a:t> </a:t>
            </a:r>
            <a:r>
              <a:rPr lang="en-US" sz="2400" b="0" i="0" dirty="0">
                <a:solidFill>
                  <a:srgbClr val="374151"/>
                </a:solidFill>
                <a:effectLst/>
                <a:latin typeface="Times New Roman" panose="02020603050405020304" pitchFamily="18" charset="0"/>
                <a:cs typeface="Times New Roman" panose="02020603050405020304" pitchFamily="18" charset="0"/>
              </a:rPr>
              <a:t>Retrospective chart review, descriptive design. </a:t>
            </a:r>
          </a:p>
          <a:p>
            <a:pPr>
              <a:spcAft>
                <a:spcPts val="1200"/>
              </a:spcAft>
            </a:pPr>
            <a:r>
              <a:rPr lang="en-US" sz="2400" b="0" i="0" dirty="0">
                <a:solidFill>
                  <a:srgbClr val="374151"/>
                </a:solidFill>
                <a:effectLst/>
                <a:latin typeface="Times New Roman" panose="02020603050405020304" pitchFamily="18" charset="0"/>
                <a:cs typeface="Times New Roman" panose="02020603050405020304" pitchFamily="18" charset="0"/>
              </a:rPr>
              <a:t> Initial cohort: 164 adult patients  </a:t>
            </a:r>
          </a:p>
          <a:p>
            <a:pPr lvl="1">
              <a:spcAft>
                <a:spcPts val="1200"/>
              </a:spcAft>
            </a:pPr>
            <a:r>
              <a:rPr lang="en-US" dirty="0">
                <a:solidFill>
                  <a:srgbClr val="374151"/>
                </a:solidFill>
                <a:latin typeface="Times New Roman" panose="02020603050405020304" pitchFamily="18" charset="0"/>
                <a:cs typeface="Times New Roman" panose="02020603050405020304" pitchFamily="18" charset="0"/>
              </a:rPr>
              <a:t>D</a:t>
            </a:r>
            <a:r>
              <a:rPr lang="en-US" b="0" i="0" dirty="0">
                <a:solidFill>
                  <a:srgbClr val="374151"/>
                </a:solidFill>
                <a:effectLst/>
                <a:latin typeface="Times New Roman" panose="02020603050405020304" pitchFamily="18" charset="0"/>
                <a:cs typeface="Times New Roman" panose="02020603050405020304" pitchFamily="18" charset="0"/>
              </a:rPr>
              <a:t>iagnosis code of CVS seen between 2014-2020 at the University of Washington (UW) Digestive Health Center</a:t>
            </a:r>
          </a:p>
          <a:p>
            <a:pPr>
              <a:spcAft>
                <a:spcPts val="1200"/>
              </a:spcAft>
            </a:pPr>
            <a:r>
              <a:rPr lang="en-US" sz="2400" b="0" i="0" dirty="0">
                <a:solidFill>
                  <a:srgbClr val="374151"/>
                </a:solidFill>
                <a:effectLst/>
                <a:latin typeface="Times New Roman" panose="02020603050405020304" pitchFamily="18" charset="0"/>
                <a:cs typeface="Times New Roman" panose="02020603050405020304" pitchFamily="18" charset="0"/>
              </a:rPr>
              <a:t> All patients were either evaluated by, or referred to, a co-investigator (S.N.R.)</a:t>
            </a:r>
          </a:p>
          <a:p>
            <a:pPr>
              <a:spcAft>
                <a:spcPts val="1200"/>
              </a:spcAft>
            </a:pPr>
            <a:r>
              <a:rPr lang="en-US" sz="2400" b="0" i="0" dirty="0">
                <a:solidFill>
                  <a:srgbClr val="374151"/>
                </a:solidFill>
                <a:effectLst/>
                <a:latin typeface="Times New Roman" panose="02020603050405020304" pitchFamily="18" charset="0"/>
                <a:cs typeface="Times New Roman" panose="02020603050405020304" pitchFamily="18" charset="0"/>
              </a:rPr>
              <a:t> The visit used for data collection was the most recent CVS visit identified in the patient chart. </a:t>
            </a:r>
          </a:p>
          <a:p>
            <a:pPr>
              <a:spcAft>
                <a:spcPts val="1200"/>
              </a:spcAft>
            </a:pPr>
            <a:r>
              <a:rPr lang="en-US" sz="2400" b="0" i="0" dirty="0">
                <a:solidFill>
                  <a:srgbClr val="374151"/>
                </a:solidFill>
                <a:effectLst/>
                <a:latin typeface="Times New Roman" panose="02020603050405020304" pitchFamily="18" charset="0"/>
                <a:cs typeface="Times New Roman" panose="02020603050405020304" pitchFamily="18" charset="0"/>
              </a:rPr>
              <a:t> After the initial chart review, 34 cases were excluded from the analysis. </a:t>
            </a:r>
          </a:p>
          <a:p>
            <a:pPr>
              <a:spcAft>
                <a:spcPts val="1200"/>
              </a:spcAft>
            </a:pPr>
            <a:r>
              <a:rPr lang="en-US" sz="2400" b="0" i="0" dirty="0">
                <a:solidFill>
                  <a:srgbClr val="374151"/>
                </a:solidFill>
                <a:effectLst/>
                <a:latin typeface="Times New Roman" panose="02020603050405020304" pitchFamily="18" charset="0"/>
                <a:cs typeface="Times New Roman" panose="02020603050405020304" pitchFamily="18" charset="0"/>
              </a:rPr>
              <a:t> 130 cases that met the inclusion criteria</a:t>
            </a:r>
          </a:p>
          <a:p>
            <a:endParaRPr lang="en-US" dirty="0"/>
          </a:p>
        </p:txBody>
      </p:sp>
    </p:spTree>
    <p:extLst>
      <p:ext uri="{BB962C8B-B14F-4D97-AF65-F5344CB8AC3E}">
        <p14:creationId xmlns:p14="http://schemas.microsoft.com/office/powerpoint/2010/main" val="541231098"/>
      </p:ext>
    </p:extLst>
  </p:cSld>
  <p:clrMapOvr>
    <a:masterClrMapping/>
  </p:clrMapOvr>
  <p:transition spd="med">
    <p:pull/>
  </p:transition>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Study Variables</a:t>
            </a:r>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a:xfrm>
            <a:off x="838200" y="2366963"/>
            <a:ext cx="10769600" cy="4125912"/>
          </a:xfrm>
        </p:spPr>
        <p:txBody>
          <a:bodyPr>
            <a:normAutofit/>
          </a:bodyPr>
          <a:lstStyle/>
          <a:p>
            <a:pPr>
              <a:spcAft>
                <a:spcPts val="2400"/>
              </a:spcAft>
            </a:pPr>
            <a:r>
              <a:rPr lang="en-US" sz="3600" dirty="0">
                <a:effectLst/>
                <a:latin typeface="Times New Roman" panose="02020603050405020304" pitchFamily="18" charset="0"/>
                <a:ea typeface="Calibri" panose="020F0502020204030204" pitchFamily="34" charset="0"/>
              </a:rPr>
              <a:t> </a:t>
            </a:r>
            <a:r>
              <a:rPr lang="en-US" dirty="0">
                <a:effectLst/>
                <a:latin typeface="Times New Roman" panose="02020603050405020304" pitchFamily="18" charset="0"/>
                <a:ea typeface="Calibri" panose="020F0502020204030204" pitchFamily="34" charset="0"/>
              </a:rPr>
              <a:t>Demographics and Clinical Characteristics</a:t>
            </a:r>
          </a:p>
          <a:p>
            <a:pPr>
              <a:spcAft>
                <a:spcPts val="2400"/>
              </a:spcAft>
            </a:pPr>
            <a:r>
              <a:rPr lang="en-US" dirty="0">
                <a:effectLst/>
                <a:latin typeface="Times New Roman" panose="02020603050405020304" pitchFamily="18" charset="0"/>
                <a:ea typeface="Calibri" panose="020F0502020204030204" pitchFamily="34" charset="0"/>
              </a:rPr>
              <a:t> Cannabis Use</a:t>
            </a:r>
          </a:p>
          <a:p>
            <a:pPr>
              <a:spcAft>
                <a:spcPts val="2400"/>
              </a:spcAft>
            </a:pPr>
            <a:r>
              <a:rPr lang="en-US" dirty="0">
                <a:effectLst/>
                <a:latin typeface="Times New Roman" panose="02020603050405020304" pitchFamily="18" charset="0"/>
                <a:ea typeface="Calibri" panose="020F0502020204030204" pitchFamily="34" charset="0"/>
              </a:rPr>
              <a:t> Opioid Dose and Frequency</a:t>
            </a:r>
          </a:p>
          <a:p>
            <a:pPr>
              <a:spcAft>
                <a:spcPts val="2400"/>
              </a:spcAft>
            </a:pPr>
            <a:r>
              <a:rPr lang="en-US" dirty="0">
                <a:effectLst/>
                <a:latin typeface="Times New Roman" panose="02020603050405020304" pitchFamily="18" charset="0"/>
                <a:ea typeface="Calibri" panose="020F0502020204030204" pitchFamily="34" charset="0"/>
              </a:rPr>
              <a:t> Healthcare Utilization</a:t>
            </a:r>
          </a:p>
          <a:p>
            <a:pPr>
              <a:spcAft>
                <a:spcPts val="1200"/>
              </a:spcAft>
            </a:pPr>
            <a:endParaRPr lang="en-US" dirty="0"/>
          </a:p>
        </p:txBody>
      </p:sp>
    </p:spTree>
    <p:extLst>
      <p:ext uri="{BB962C8B-B14F-4D97-AF65-F5344CB8AC3E}">
        <p14:creationId xmlns:p14="http://schemas.microsoft.com/office/powerpoint/2010/main" val="3131192045"/>
      </p:ext>
    </p:extLst>
  </p:cSld>
  <p:clrMapOvr>
    <a:masterClrMapping/>
  </p:clrMapOvr>
  <p:transition spd="med">
    <p:pull/>
  </p:transition>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Statistical Analysis</a:t>
            </a:r>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a:xfrm>
            <a:off x="660400" y="1690688"/>
            <a:ext cx="10947400" cy="5522912"/>
          </a:xfrm>
        </p:spPr>
        <p:txBody>
          <a:bodyPr>
            <a:normAutofit fontScale="92500" lnSpcReduction="10000"/>
          </a:bodyPr>
          <a:lstStyle/>
          <a:p>
            <a:pPr marL="0" indent="0">
              <a:spcAft>
                <a:spcPts val="2400"/>
              </a:spcAft>
              <a:buNone/>
            </a:pPr>
            <a:r>
              <a:rPr lang="en-US" dirty="0">
                <a:effectLst/>
                <a:latin typeface="Times New Roman" panose="02020603050405020304" pitchFamily="18" charset="0"/>
                <a:ea typeface="Calibri" panose="020F0502020204030204" pitchFamily="34" charset="0"/>
              </a:rPr>
              <a:t>IBM® SPSS® Statistics version 27 </a:t>
            </a:r>
          </a:p>
          <a:p>
            <a:pPr marL="0" indent="0">
              <a:spcAft>
                <a:spcPts val="600"/>
              </a:spcAft>
              <a:buNone/>
            </a:pPr>
            <a:r>
              <a:rPr lang="en-US" dirty="0">
                <a:effectLst/>
                <a:latin typeface="Times New Roman" panose="02020603050405020304" pitchFamily="18" charset="0"/>
                <a:ea typeface="Calibri" panose="020F0502020204030204" pitchFamily="34" charset="0"/>
              </a:rPr>
              <a:t>4 group Comparison: </a:t>
            </a:r>
          </a:p>
          <a:p>
            <a:pPr lvl="1">
              <a:spcAft>
                <a:spcPts val="600"/>
              </a:spcAft>
            </a:pPr>
            <a:r>
              <a:rPr lang="en-US" dirty="0">
                <a:effectLst/>
                <a:latin typeface="Times New Roman" panose="02020603050405020304" pitchFamily="18" charset="0"/>
                <a:ea typeface="Calibri" panose="020F0502020204030204" pitchFamily="34" charset="0"/>
              </a:rPr>
              <a:t> non-users, </a:t>
            </a:r>
          </a:p>
          <a:p>
            <a:pPr lvl="1">
              <a:spcAft>
                <a:spcPts val="600"/>
              </a:spcAft>
            </a:pPr>
            <a:r>
              <a:rPr lang="en-US" dirty="0">
                <a:effectLst/>
                <a:latin typeface="Times New Roman" panose="02020603050405020304" pitchFamily="18" charset="0"/>
                <a:ea typeface="Calibri" panose="020F0502020204030204" pitchFamily="34" charset="0"/>
              </a:rPr>
              <a:t> cannabis-only users, </a:t>
            </a:r>
          </a:p>
          <a:p>
            <a:pPr lvl="1">
              <a:spcAft>
                <a:spcPts val="600"/>
              </a:spcAft>
            </a:pPr>
            <a:r>
              <a:rPr lang="en-US" dirty="0">
                <a:effectLst/>
                <a:latin typeface="Times New Roman" panose="02020603050405020304" pitchFamily="18" charset="0"/>
                <a:ea typeface="Calibri" panose="020F0502020204030204" pitchFamily="34" charset="0"/>
              </a:rPr>
              <a:t> opioid-only users, </a:t>
            </a:r>
          </a:p>
          <a:p>
            <a:pPr lvl="1">
              <a:spcAft>
                <a:spcPts val="2400"/>
              </a:spcAft>
            </a:pPr>
            <a:r>
              <a:rPr lang="en-US" dirty="0">
                <a:effectLst/>
                <a:latin typeface="Times New Roman" panose="02020603050405020304" pitchFamily="18" charset="0"/>
                <a:ea typeface="Calibri" panose="020F0502020204030204" pitchFamily="34" charset="0"/>
              </a:rPr>
              <a:t> cannabis &amp; opioid users. </a:t>
            </a:r>
          </a:p>
          <a:p>
            <a:pPr marL="0" indent="0">
              <a:spcAft>
                <a:spcPts val="2400"/>
              </a:spcAft>
              <a:buNone/>
            </a:pPr>
            <a:r>
              <a:rPr lang="en-US" dirty="0">
                <a:effectLst/>
                <a:latin typeface="Times New Roman" panose="02020603050405020304" pitchFamily="18" charset="0"/>
                <a:ea typeface="Calibri" panose="020F0502020204030204" pitchFamily="34" charset="0"/>
              </a:rPr>
              <a:t>Healthcare Utilization Analysis</a:t>
            </a:r>
          </a:p>
          <a:p>
            <a:pPr marL="0" indent="0">
              <a:spcAft>
                <a:spcPts val="2400"/>
              </a:spcAft>
              <a:buNone/>
            </a:pPr>
            <a:r>
              <a:rPr lang="en-US" dirty="0">
                <a:latin typeface="Times New Roman" panose="02020603050405020304" pitchFamily="18" charset="0"/>
                <a:ea typeface="Calibri" panose="020F0502020204030204" pitchFamily="34" charset="0"/>
              </a:rPr>
              <a:t>Opioid – Cannabis Interaction Analysis</a:t>
            </a:r>
          </a:p>
          <a:p>
            <a:pPr marL="0" indent="0">
              <a:spcAft>
                <a:spcPts val="2400"/>
              </a:spcAft>
              <a:buNone/>
            </a:pPr>
            <a:r>
              <a:rPr lang="en-US" dirty="0">
                <a:effectLst/>
                <a:latin typeface="Times New Roman" panose="02020603050405020304" pitchFamily="18" charset="0"/>
                <a:ea typeface="Calibri" panose="020F0502020204030204" pitchFamily="34" charset="0"/>
              </a:rPr>
              <a:t>Exploratory Aim – Coalescence of CVS Symptoms</a:t>
            </a:r>
          </a:p>
          <a:p>
            <a:pPr>
              <a:spcAft>
                <a:spcPts val="1200"/>
              </a:spcAft>
            </a:pPr>
            <a:endParaRPr lang="en-US" dirty="0"/>
          </a:p>
        </p:txBody>
      </p:sp>
    </p:spTree>
    <p:extLst>
      <p:ext uri="{BB962C8B-B14F-4D97-AF65-F5344CB8AC3E}">
        <p14:creationId xmlns:p14="http://schemas.microsoft.com/office/powerpoint/2010/main" val="3288543403"/>
      </p:ext>
    </p:extLst>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393126-9370-A84D-8073-76283C2D62DF}"/>
              </a:ext>
            </a:extLst>
          </p:cNvPr>
          <p:cNvSpPr>
            <a:spLocks noGrp="1"/>
          </p:cNvSpPr>
          <p:nvPr>
            <p:ph type="title"/>
          </p:nvPr>
        </p:nvSpPr>
        <p:spPr>
          <a:xfrm>
            <a:off x="838200" y="107217"/>
            <a:ext cx="10515600" cy="1325563"/>
          </a:xfrm>
        </p:spPr>
        <p:txBody>
          <a:bodyPr>
            <a:normAutofit/>
          </a:bodyPr>
          <a:lstStyle/>
          <a:p>
            <a:pPr algn="ctr"/>
            <a:r>
              <a:rPr lang="en-US" b="0" i="0" dirty="0">
                <a:solidFill>
                  <a:srgbClr val="374151"/>
                </a:solidFill>
                <a:effectLst/>
                <a:latin typeface="+mn-lt"/>
                <a:cs typeface="Times New Roman" panose="02020603050405020304" pitchFamily="18" charset="0"/>
              </a:rPr>
              <a:t>- THANK  YOU -</a:t>
            </a:r>
            <a:endParaRPr lang="en-US" dirty="0">
              <a:latin typeface="+mn-lt"/>
              <a:cs typeface="Times New Roman" panose="02020603050405020304" pitchFamily="18" charset="0"/>
            </a:endParaRPr>
          </a:p>
        </p:txBody>
      </p:sp>
      <p:sp>
        <p:nvSpPr>
          <p:cNvPr id="5" name="Content Placeholder 4">
            <a:extLst>
              <a:ext uri="{FF2B5EF4-FFF2-40B4-BE49-F238E27FC236}">
                <a16:creationId xmlns:a16="http://schemas.microsoft.com/office/drawing/2014/main" id="{8E24F96B-5437-3D47-8FEC-15931AB3F24C}"/>
              </a:ext>
            </a:extLst>
          </p:cNvPr>
          <p:cNvSpPr>
            <a:spLocks noGrp="1"/>
          </p:cNvSpPr>
          <p:nvPr>
            <p:ph idx="1"/>
          </p:nvPr>
        </p:nvSpPr>
        <p:spPr>
          <a:xfrm>
            <a:off x="838200" y="1690688"/>
            <a:ext cx="10744200" cy="5167312"/>
          </a:xfrm>
        </p:spPr>
        <p:txBody>
          <a:bodyPr>
            <a:normAutofit fontScale="55000" lnSpcReduction="20000"/>
          </a:bodyPr>
          <a:lstStyle/>
          <a:p>
            <a:pPr algn="l">
              <a:buFont typeface="Arial" panose="020B0604020202020204" pitchFamily="34" charset="0"/>
              <a:buChar char="•"/>
            </a:pPr>
            <a:r>
              <a:rPr lang="en-US" sz="4600" b="0" i="0" dirty="0">
                <a:solidFill>
                  <a:srgbClr val="374151"/>
                </a:solidFill>
                <a:effectLst/>
                <a:cs typeface="Times New Roman" panose="02020603050405020304" pitchFamily="18" charset="0"/>
              </a:rPr>
              <a:t>Margaret Heitkemper, PhD RN FAAN</a:t>
            </a:r>
          </a:p>
          <a:p>
            <a:pPr marL="0" indent="0" algn="l">
              <a:spcBef>
                <a:spcPts val="0"/>
              </a:spcBef>
              <a:spcAft>
                <a:spcPts val="1800"/>
              </a:spcAft>
              <a:buNone/>
            </a:pPr>
            <a:r>
              <a:rPr lang="en-US" sz="4600" dirty="0">
                <a:solidFill>
                  <a:srgbClr val="374151"/>
                </a:solidFill>
                <a:latin typeface="Times New Roman" panose="02020603050405020304" pitchFamily="18" charset="0"/>
                <a:ea typeface="Calibri" panose="020F0502020204030204" pitchFamily="34" charset="0"/>
                <a:cs typeface="Times New Roman" panose="02020603050405020304" pitchFamily="18" charset="0"/>
              </a:rPr>
              <a:t>   </a:t>
            </a:r>
            <a:r>
              <a:rPr lang="en-US" sz="2500" dirty="0">
                <a:effectLst/>
                <a:latin typeface="Times New Roman" panose="02020603050405020304" pitchFamily="18" charset="0"/>
                <a:ea typeface="Calibri" panose="020F0502020204030204" pitchFamily="34" charset="0"/>
              </a:rPr>
              <a:t>Professor, Department of Biobehavioral Nursing &amp; Health Informatics, School of Nursing</a:t>
            </a:r>
            <a:r>
              <a:rPr lang="en-US" sz="2500" dirty="0">
                <a:effectLst/>
              </a:rPr>
              <a:t> </a:t>
            </a:r>
          </a:p>
          <a:p>
            <a:pPr algn="l">
              <a:buFont typeface="Arial" panose="020B0604020202020204" pitchFamily="34" charset="0"/>
              <a:buChar char="•"/>
            </a:pPr>
            <a:r>
              <a:rPr lang="en-US" sz="4600" dirty="0">
                <a:solidFill>
                  <a:srgbClr val="374151"/>
                </a:solidFill>
                <a:cs typeface="Times New Roman" panose="02020603050405020304" pitchFamily="18" charset="0"/>
              </a:rPr>
              <a:t>Diana Buchanan, PhD RN</a:t>
            </a:r>
          </a:p>
          <a:p>
            <a:pPr marL="0" indent="0" algn="l">
              <a:spcAft>
                <a:spcPts val="3000"/>
              </a:spcAft>
              <a:buNone/>
            </a:pPr>
            <a:r>
              <a:rPr lang="en-US" sz="1800" dirty="0">
                <a:latin typeface="Times New Roman" panose="02020603050405020304" pitchFamily="18" charset="0"/>
                <a:ea typeface="Calibri" panose="020F0502020204030204" pitchFamily="34" charset="0"/>
              </a:rPr>
              <a:t>       </a:t>
            </a:r>
            <a:r>
              <a:rPr lang="en-US" sz="2500" dirty="0">
                <a:effectLst/>
                <a:latin typeface="Times New Roman" panose="02020603050405020304" pitchFamily="18" charset="0"/>
                <a:ea typeface="Calibri" panose="020F0502020204030204" pitchFamily="34" charset="0"/>
              </a:rPr>
              <a:t>Affiliate Associate Professor, Department of Biobehavioral Nursing &amp; Health Informatics, School of Nursing</a:t>
            </a:r>
            <a:r>
              <a:rPr lang="en-US" sz="2500" dirty="0">
                <a:effectLst/>
              </a:rPr>
              <a:t> </a:t>
            </a:r>
          </a:p>
          <a:p>
            <a:pPr algn="l">
              <a:buFont typeface="Arial" panose="020B0604020202020204" pitchFamily="34" charset="0"/>
              <a:buChar char="•"/>
            </a:pPr>
            <a:r>
              <a:rPr lang="en-US" sz="4600" b="0" i="0" dirty="0">
                <a:solidFill>
                  <a:srgbClr val="374151"/>
                </a:solidFill>
                <a:effectLst/>
                <a:cs typeface="Times New Roman" panose="02020603050405020304" pitchFamily="18" charset="0"/>
              </a:rPr>
              <a:t>Kendra Kamp, PhD RN</a:t>
            </a:r>
          </a:p>
          <a:p>
            <a:pPr marL="0" indent="0" algn="l">
              <a:spcAft>
                <a:spcPts val="3000"/>
              </a:spcAft>
              <a:buNone/>
            </a:pPr>
            <a:r>
              <a:rPr lang="en-US" sz="1800" dirty="0">
                <a:effectLst/>
                <a:latin typeface="Times New Roman" panose="02020603050405020304" pitchFamily="18" charset="0"/>
                <a:ea typeface="Times New Roman" panose="02020603050405020304" pitchFamily="18" charset="0"/>
              </a:rPr>
              <a:t>       </a:t>
            </a:r>
            <a:r>
              <a:rPr lang="en-US" sz="2500" dirty="0">
                <a:effectLst/>
                <a:latin typeface="Times New Roman" panose="02020603050405020304" pitchFamily="18" charset="0"/>
                <a:ea typeface="Times New Roman" panose="02020603050405020304" pitchFamily="18" charset="0"/>
              </a:rPr>
              <a:t>Gastroenterology and </a:t>
            </a:r>
            <a:r>
              <a:rPr lang="en-US" sz="2500" dirty="0">
                <a:effectLst/>
                <a:latin typeface="Times New Roman" panose="02020603050405020304" pitchFamily="18" charset="0"/>
                <a:ea typeface="Calibri" panose="020F0502020204030204" pitchFamily="34" charset="0"/>
              </a:rPr>
              <a:t>Assistant Professor, and Biobehavioral Nursing &amp; Health Informatics</a:t>
            </a:r>
            <a:r>
              <a:rPr lang="en-US" sz="2500" dirty="0">
                <a:latin typeface="Times New Roman" panose="02020603050405020304" pitchFamily="18" charset="0"/>
                <a:ea typeface="Calibri" panose="020F0502020204030204" pitchFamily="34" charset="0"/>
              </a:rPr>
              <a:t>, School of Nursing</a:t>
            </a:r>
            <a:endParaRPr lang="en-US" sz="2500" b="0" i="0" dirty="0">
              <a:solidFill>
                <a:srgbClr val="374151"/>
              </a:solidFill>
              <a:effectLst/>
              <a:cs typeface="Times New Roman" panose="02020603050405020304" pitchFamily="18" charset="0"/>
            </a:endParaRPr>
          </a:p>
          <a:p>
            <a:pPr algn="l">
              <a:buFont typeface="Arial" panose="020B0604020202020204" pitchFamily="34" charset="0"/>
              <a:buChar char="•"/>
            </a:pPr>
            <a:r>
              <a:rPr lang="en-US" sz="4100" dirty="0">
                <a:solidFill>
                  <a:srgbClr val="374151"/>
                </a:solidFill>
                <a:cs typeface="Times New Roman" panose="02020603050405020304" pitchFamily="18" charset="0"/>
              </a:rPr>
              <a:t>Sheldon Rosen, MD</a:t>
            </a:r>
          </a:p>
          <a:p>
            <a:pPr marL="0" indent="0" algn="l">
              <a:spcAft>
                <a:spcPts val="3000"/>
              </a:spcAft>
              <a:buNone/>
            </a:pPr>
            <a:r>
              <a:rPr lang="en-US" sz="1800" dirty="0">
                <a:effectLst/>
                <a:latin typeface="Times New Roman" panose="02020603050405020304" pitchFamily="18" charset="0"/>
                <a:ea typeface="Calibri" panose="020F0502020204030204" pitchFamily="34" charset="0"/>
              </a:rPr>
              <a:t>      </a:t>
            </a:r>
            <a:r>
              <a:rPr lang="en-US" sz="2500" dirty="0">
                <a:effectLst/>
                <a:latin typeface="Times New Roman" panose="02020603050405020304" pitchFamily="18" charset="0"/>
                <a:ea typeface="Calibri" panose="020F0502020204030204" pitchFamily="34" charset="0"/>
              </a:rPr>
              <a:t>Clinical Associate Professor, Division of Gastroenterology, School of Medicine</a:t>
            </a:r>
            <a:r>
              <a:rPr lang="en-US" sz="2500" dirty="0">
                <a:effectLst/>
              </a:rPr>
              <a:t> </a:t>
            </a:r>
            <a:endParaRPr lang="en-US" sz="2500" dirty="0">
              <a:solidFill>
                <a:srgbClr val="374151"/>
              </a:solidFill>
              <a:cs typeface="Times New Roman" panose="02020603050405020304" pitchFamily="18" charset="0"/>
            </a:endParaRPr>
          </a:p>
          <a:p>
            <a:r>
              <a:rPr lang="en-US" sz="4600" b="0" i="0" dirty="0">
                <a:solidFill>
                  <a:srgbClr val="374151"/>
                </a:solidFill>
                <a:effectLst/>
                <a:cs typeface="Times New Roman" panose="02020603050405020304" pitchFamily="18" charset="0"/>
              </a:rPr>
              <a:t>Megan Moore, PhD</a:t>
            </a:r>
            <a:endParaRPr lang="en-US" sz="1800" dirty="0">
              <a:effectLst/>
              <a:latin typeface="Times New Roman" panose="02020603050405020304" pitchFamily="18" charset="0"/>
              <a:ea typeface="Times New Roman" panose="02020603050405020304" pitchFamily="18" charset="0"/>
            </a:endParaRPr>
          </a:p>
          <a:p>
            <a:pPr marL="0" indent="0">
              <a:spcAft>
                <a:spcPts val="600"/>
              </a:spcAft>
              <a:buNone/>
            </a:pPr>
            <a:r>
              <a:rPr lang="en-US" sz="1800" dirty="0">
                <a:latin typeface="Times New Roman" panose="02020603050405020304" pitchFamily="18" charset="0"/>
                <a:ea typeface="Times New Roman" panose="02020603050405020304" pitchFamily="18" charset="0"/>
              </a:rPr>
              <a:t>      </a:t>
            </a:r>
            <a:r>
              <a:rPr lang="en-US" sz="2500" dirty="0">
                <a:effectLst/>
                <a:latin typeface="Times New Roman" panose="02020603050405020304" pitchFamily="18" charset="0"/>
                <a:ea typeface="Times New Roman" panose="02020603050405020304" pitchFamily="18" charset="0"/>
              </a:rPr>
              <a:t>Faculty at the Harborview Injury Prevention and Research Center, and </a:t>
            </a:r>
          </a:p>
          <a:p>
            <a:pPr marL="0" indent="0">
              <a:spcBef>
                <a:spcPts val="0"/>
              </a:spcBef>
              <a:buNone/>
            </a:pPr>
            <a:r>
              <a:rPr lang="en-US" sz="2500" dirty="0">
                <a:latin typeface="Times New Roman" panose="02020603050405020304" pitchFamily="18" charset="0"/>
                <a:ea typeface="Times New Roman" panose="02020603050405020304" pitchFamily="18" charset="0"/>
              </a:rPr>
              <a:t>    F</a:t>
            </a:r>
            <a:r>
              <a:rPr lang="en-US" sz="2500" dirty="0">
                <a:effectLst/>
                <a:latin typeface="Times New Roman" panose="02020603050405020304" pitchFamily="18" charset="0"/>
                <a:ea typeface="Times New Roman" panose="02020603050405020304" pitchFamily="18" charset="0"/>
              </a:rPr>
              <a:t>aculty affiliate at The Mack Center on Mental Health and Social Conflict at the University of California, Berkeley</a:t>
            </a:r>
            <a:r>
              <a:rPr lang="en-US" sz="2500" dirty="0">
                <a:effectLst/>
              </a:rPr>
              <a:t> </a:t>
            </a:r>
            <a:endParaRPr lang="en-US" sz="2500" b="0" i="0" dirty="0">
              <a:solidFill>
                <a:srgbClr val="374151"/>
              </a:solidFill>
              <a:effectLst/>
              <a:cs typeface="Times New Roman" panose="02020603050405020304" pitchFamily="18" charset="0"/>
            </a:endParaRPr>
          </a:p>
        </p:txBody>
      </p:sp>
    </p:spTree>
    <p:extLst>
      <p:ext uri="{BB962C8B-B14F-4D97-AF65-F5344CB8AC3E}">
        <p14:creationId xmlns:p14="http://schemas.microsoft.com/office/powerpoint/2010/main" val="27854387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Results: Demographics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p:txBody>
              <a:bodyPr>
                <a:normAutofit/>
              </a:bodyPr>
              <a:lstStyle/>
              <a:p>
                <a:pPr marL="0" indent="0" algn="l">
                  <a:spcAft>
                    <a:spcPts val="2400"/>
                  </a:spcAft>
                  <a:buNone/>
                </a:pPr>
                <a:r>
                  <a:rPr lang="en-US" b="0" i="0" dirty="0">
                    <a:solidFill>
                      <a:srgbClr val="374151"/>
                    </a:solidFill>
                    <a:effectLst/>
                    <a:latin typeface="Times New Roman" panose="02020603050405020304" pitchFamily="18" charset="0"/>
                    <a:cs typeface="Times New Roman" panose="02020603050405020304" pitchFamily="18" charset="0"/>
                  </a:rPr>
                  <a:t>Mean 41.6 </a:t>
                </a:r>
                <a14:m>
                  <m:oMath xmlns:m="http://schemas.openxmlformats.org/officeDocument/2006/math">
                    <m:r>
                      <a:rPr lang="en-US" b="0" i="1" smtClean="0">
                        <a:solidFill>
                          <a:srgbClr val="374151"/>
                        </a:solidFill>
                        <a:effectLst/>
                        <a:latin typeface="Cambria Math" panose="02040503050406030204" pitchFamily="18" charset="0"/>
                        <a:ea typeface="Cambria Math" panose="02040503050406030204" pitchFamily="18" charset="0"/>
                      </a:rPr>
                      <m:t>±</m:t>
                    </m:r>
                  </m:oMath>
                </a14:m>
                <a:r>
                  <a:rPr lang="en-US" b="0" i="0" dirty="0">
                    <a:solidFill>
                      <a:srgbClr val="374151"/>
                    </a:solidFill>
                    <a:effectLst/>
                    <a:latin typeface="Times New Roman" panose="02020603050405020304" pitchFamily="18" charset="0"/>
                    <a:cs typeface="Times New Roman" panose="02020603050405020304" pitchFamily="18" charset="0"/>
                  </a:rPr>
                  <a:t> 15.6 years, with 69% women</a:t>
                </a:r>
              </a:p>
              <a:p>
                <a:pPr marL="0" indent="0" algn="l">
                  <a:spcAft>
                    <a:spcPts val="2400"/>
                  </a:spcAft>
                  <a:buNone/>
                </a:pPr>
                <a:r>
                  <a:rPr lang="en-US" b="0" i="0" dirty="0">
                    <a:solidFill>
                      <a:srgbClr val="374151"/>
                    </a:solidFill>
                    <a:effectLst/>
                    <a:latin typeface="Times New Roman" panose="02020603050405020304" pitchFamily="18" charset="0"/>
                    <a:cs typeface="Times New Roman" panose="02020603050405020304" pitchFamily="18" charset="0"/>
                  </a:rPr>
                  <a:t>60% reporting White ethnicity, 10% other, 30% non-reported</a:t>
                </a:r>
                <a:endParaRPr lang="en-US" dirty="0">
                  <a:solidFill>
                    <a:srgbClr val="374151"/>
                  </a:solidFill>
                  <a:latin typeface="Times New Roman" panose="02020603050405020304" pitchFamily="18" charset="0"/>
                  <a:cs typeface="Times New Roman" panose="02020603050405020304" pitchFamily="18" charset="0"/>
                </a:endParaRPr>
              </a:p>
              <a:p>
                <a:pPr marL="0" indent="0" algn="l">
                  <a:spcAft>
                    <a:spcPts val="2400"/>
                  </a:spcAft>
                  <a:buNone/>
                </a:pPr>
                <a:r>
                  <a:rPr lang="en-US" b="0" i="0" dirty="0">
                    <a:solidFill>
                      <a:srgbClr val="374151"/>
                    </a:solidFill>
                    <a:effectLst/>
                    <a:latin typeface="Times New Roman" panose="02020603050405020304" pitchFamily="18" charset="0"/>
                    <a:cs typeface="Times New Roman" panose="02020603050405020304" pitchFamily="18" charset="0"/>
                  </a:rPr>
                  <a:t>Majority developed CVS symptoms during adulthood</a:t>
                </a:r>
              </a:p>
              <a:p>
                <a:pPr marL="0" indent="0" algn="l">
                  <a:spcAft>
                    <a:spcPts val="2400"/>
                  </a:spcAft>
                  <a:buNone/>
                </a:pPr>
                <a:r>
                  <a:rPr lang="en-US" b="0" i="0" dirty="0">
                    <a:solidFill>
                      <a:srgbClr val="374151"/>
                    </a:solidFill>
                    <a:effectLst/>
                    <a:latin typeface="Times New Roman" panose="02020603050405020304" pitchFamily="18" charset="0"/>
                    <a:cs typeface="Times New Roman" panose="02020603050405020304" pitchFamily="18" charset="0"/>
                  </a:rPr>
                  <a:t>Cannabis use self-reported by 67% of the sample</a:t>
                </a:r>
              </a:p>
              <a:p>
                <a:pPr marL="0" indent="0" algn="l">
                  <a:spcAft>
                    <a:spcPts val="2400"/>
                  </a:spcAft>
                  <a:buNone/>
                </a:pPr>
                <a:r>
                  <a:rPr lang="en-US" dirty="0">
                    <a:solidFill>
                      <a:srgbClr val="374151"/>
                    </a:solidFill>
                    <a:latin typeface="Times New Roman" panose="02020603050405020304" pitchFamily="18" charset="0"/>
                    <a:cs typeface="Times New Roman" panose="02020603050405020304" pitchFamily="18" charset="0"/>
                  </a:rPr>
                  <a:t>Current prescription of opioids in</a:t>
                </a:r>
                <a:r>
                  <a:rPr lang="en-US" b="0" i="0" dirty="0">
                    <a:solidFill>
                      <a:srgbClr val="374151"/>
                    </a:solidFill>
                    <a:effectLst/>
                    <a:latin typeface="Times New Roman" panose="02020603050405020304" pitchFamily="18" charset="0"/>
                    <a:cs typeface="Times New Roman" panose="02020603050405020304" pitchFamily="18" charset="0"/>
                  </a:rPr>
                  <a:t> 35%</a:t>
                </a:r>
              </a:p>
              <a:p>
                <a:endParaRPr lang="en-US" dirty="0"/>
              </a:p>
            </p:txBody>
          </p:sp>
        </mc:Choice>
        <mc:Fallback xmlns="">
          <p:sp>
            <p:nvSpPr>
              <p:cNvPr id="3" name="Content Placeholder 2">
                <a:extLst>
                  <a:ext uri="{FF2B5EF4-FFF2-40B4-BE49-F238E27FC236}">
                    <a16:creationId xmlns:a16="http://schemas.microsoft.com/office/drawing/2014/main" id="{E2F212FF-227B-A2B4-E6AE-4614C00BCEF3}"/>
                  </a:ext>
                </a:extLst>
              </p:cNvPr>
              <p:cNvSpPr>
                <a:spLocks noGrp="1" noRot="1" noChangeAspect="1" noMove="1" noResize="1" noEditPoints="1" noAdjustHandles="1" noChangeArrowheads="1" noChangeShapeType="1" noTextEdit="1"/>
              </p:cNvSpPr>
              <p:nvPr>
                <p:ph idx="1"/>
              </p:nvPr>
            </p:nvSpPr>
            <p:spPr>
              <a:blipFill>
                <a:blip r:embed="rId3"/>
                <a:stretch>
                  <a:fillRect l="-1206" t="-2326"/>
                </a:stretch>
              </a:blipFill>
            </p:spPr>
            <p:txBody>
              <a:bodyPr/>
              <a:lstStyle/>
              <a:p>
                <a:r>
                  <a:rPr lang="en-US">
                    <a:noFill/>
                  </a:rPr>
                  <a:t> </a:t>
                </a:r>
              </a:p>
            </p:txBody>
          </p:sp>
        </mc:Fallback>
      </mc:AlternateContent>
    </p:spTree>
    <p:extLst>
      <p:ext uri="{BB962C8B-B14F-4D97-AF65-F5344CB8AC3E}">
        <p14:creationId xmlns:p14="http://schemas.microsoft.com/office/powerpoint/2010/main" val="2243688184"/>
      </p:ext>
    </p:extLst>
  </p:cSld>
  <p:clrMapOvr>
    <a:masterClrMapping/>
  </p:clrMapOvr>
  <p:transition spd="med">
    <p:pull/>
  </p:transition>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Results: Demographics</a:t>
            </a:r>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a:xfrm>
            <a:off x="838200" y="1825624"/>
            <a:ext cx="10515600" cy="5032375"/>
          </a:xfrm>
        </p:spPr>
        <p:txBody>
          <a:bodyPr>
            <a:normAutofit fontScale="47500" lnSpcReduction="20000"/>
          </a:bodyPr>
          <a:lstStyle/>
          <a:p>
            <a:pPr marL="0" indent="0" algn="l">
              <a:spcAft>
                <a:spcPts val="3000"/>
              </a:spcAft>
              <a:buNone/>
            </a:pPr>
            <a:r>
              <a:rPr lang="en-US" sz="6000" b="0" i="0" dirty="0">
                <a:solidFill>
                  <a:srgbClr val="374151"/>
                </a:solidFill>
                <a:effectLst/>
                <a:latin typeface="Times New Roman" panose="02020603050405020304" pitchFamily="18" charset="0"/>
                <a:cs typeface="Times New Roman" panose="02020603050405020304" pitchFamily="18" charset="0"/>
              </a:rPr>
              <a:t>Possible CHS in reported 11% of the cohort</a:t>
            </a:r>
          </a:p>
          <a:p>
            <a:pPr marL="0" indent="0" algn="l">
              <a:spcAft>
                <a:spcPts val="3000"/>
              </a:spcAft>
              <a:buNone/>
            </a:pPr>
            <a:r>
              <a:rPr lang="en-US" sz="6000" b="0" i="0" dirty="0">
                <a:solidFill>
                  <a:srgbClr val="374151"/>
                </a:solidFill>
                <a:effectLst/>
                <a:latin typeface="Times New Roman" panose="02020603050405020304" pitchFamily="18" charset="0"/>
                <a:cs typeface="Times New Roman" panose="02020603050405020304" pitchFamily="18" charset="0"/>
              </a:rPr>
              <a:t>Early-age cannabis use noted in 13%</a:t>
            </a:r>
            <a:endParaRPr lang="en-US" sz="6000" dirty="0">
              <a:solidFill>
                <a:srgbClr val="374151"/>
              </a:solidFill>
              <a:latin typeface="Times New Roman" panose="02020603050405020304" pitchFamily="18" charset="0"/>
              <a:cs typeface="Times New Roman" panose="02020603050405020304" pitchFamily="18" charset="0"/>
            </a:endParaRPr>
          </a:p>
          <a:p>
            <a:pPr marL="0" indent="0" algn="l">
              <a:spcAft>
                <a:spcPts val="3000"/>
              </a:spcAft>
              <a:buNone/>
            </a:pPr>
            <a:r>
              <a:rPr lang="en-US" sz="6000" dirty="0">
                <a:solidFill>
                  <a:srgbClr val="374151"/>
                </a:solidFill>
                <a:latin typeface="Times New Roman" panose="02020603050405020304" pitchFamily="18" charset="0"/>
                <a:cs typeface="Times New Roman" panose="02020603050405020304" pitchFamily="18" charset="0"/>
              </a:rPr>
              <a:t>Reports of abdominal pain in 68%</a:t>
            </a:r>
            <a:endParaRPr lang="en-US" sz="6000" b="0" i="0" dirty="0">
              <a:solidFill>
                <a:srgbClr val="374151"/>
              </a:solidFill>
              <a:effectLst/>
              <a:latin typeface="Times New Roman" panose="02020603050405020304" pitchFamily="18" charset="0"/>
              <a:cs typeface="Times New Roman" panose="02020603050405020304" pitchFamily="18" charset="0"/>
            </a:endParaRPr>
          </a:p>
          <a:p>
            <a:pPr marL="0" indent="0" algn="l">
              <a:spcAft>
                <a:spcPts val="3000"/>
              </a:spcAft>
              <a:buNone/>
            </a:pPr>
            <a:r>
              <a:rPr lang="en-US" sz="6000" b="0" i="0" dirty="0">
                <a:solidFill>
                  <a:srgbClr val="374151"/>
                </a:solidFill>
                <a:effectLst/>
                <a:latin typeface="Times New Roman" panose="02020603050405020304" pitchFamily="18" charset="0"/>
                <a:cs typeface="Times New Roman" panose="02020603050405020304" pitchFamily="18" charset="0"/>
              </a:rPr>
              <a:t>48% described a personal history of migraine</a:t>
            </a:r>
          </a:p>
          <a:p>
            <a:pPr marL="0" indent="0" algn="l">
              <a:spcAft>
                <a:spcPts val="3000"/>
              </a:spcAft>
              <a:buNone/>
            </a:pPr>
            <a:r>
              <a:rPr lang="en-US" sz="6000" dirty="0">
                <a:solidFill>
                  <a:srgbClr val="374151"/>
                </a:solidFill>
                <a:latin typeface="Times New Roman" panose="02020603050405020304" pitchFamily="18" charset="0"/>
                <a:cs typeface="Times New Roman" panose="02020603050405020304" pitchFamily="18" charset="0"/>
              </a:rPr>
              <a:t>Family history of migraine 45%</a:t>
            </a:r>
          </a:p>
          <a:p>
            <a:pPr marL="0" indent="0" algn="l">
              <a:spcAft>
                <a:spcPts val="3000"/>
              </a:spcAft>
              <a:buNone/>
            </a:pPr>
            <a:r>
              <a:rPr lang="en-US" sz="6000" b="0" i="0" dirty="0">
                <a:solidFill>
                  <a:srgbClr val="374151"/>
                </a:solidFill>
                <a:effectLst/>
                <a:latin typeface="Times New Roman" panose="02020603050405020304" pitchFamily="18" charset="0"/>
                <a:cs typeface="Times New Roman" panose="02020603050405020304" pitchFamily="18" charset="0"/>
              </a:rPr>
              <a:t>Two cases with a past family history of CVS (1.5%)</a:t>
            </a:r>
          </a:p>
          <a:p>
            <a:endParaRPr lang="en-US" dirty="0"/>
          </a:p>
        </p:txBody>
      </p:sp>
    </p:spTree>
    <p:extLst>
      <p:ext uri="{BB962C8B-B14F-4D97-AF65-F5344CB8AC3E}">
        <p14:creationId xmlns:p14="http://schemas.microsoft.com/office/powerpoint/2010/main" val="768670723"/>
      </p:ext>
    </p:extLst>
  </p:cSld>
  <p:clrMapOvr>
    <a:masterClrMapping/>
  </p:clrMapOvr>
  <p:transition spd="med">
    <p:pull/>
  </p:transition>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Results: Group Comparison</a:t>
            </a:r>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p:txBody>
          <a:bodyPr>
            <a:normAutofit fontScale="92500" lnSpcReduction="10000"/>
          </a:bodyPr>
          <a:lstStyle/>
          <a:p>
            <a:pPr marL="0" indent="0">
              <a:spcAft>
                <a:spcPts val="2400"/>
              </a:spcAft>
              <a:buNone/>
            </a:pPr>
            <a:r>
              <a:rPr lang="en-US" dirty="0">
                <a:latin typeface="Times New Roman" panose="02020603050405020304" pitchFamily="18" charset="0"/>
                <a:ea typeface="Calibri" panose="020F0502020204030204" pitchFamily="34" charset="0"/>
                <a:cs typeface="Times New Roman" panose="02020603050405020304" pitchFamily="18" charset="0"/>
              </a:rPr>
              <a:t>C</a:t>
            </a: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annabis-only consumers younger </a:t>
            </a:r>
            <a:r>
              <a:rPr lang="en-US" sz="2800" dirty="0">
                <a:effectLst/>
                <a:latin typeface="Times New Roman" panose="02020603050405020304" pitchFamily="18" charset="0"/>
                <a:ea typeface="Times New Roman" panose="02020603050405020304" pitchFamily="18" charset="0"/>
              </a:rPr>
              <a:t>(37.5 vs. 45.6, </a:t>
            </a:r>
            <a:r>
              <a:rPr lang="en-US" sz="2800" i="1" dirty="0">
                <a:effectLst/>
                <a:latin typeface="Times New Roman" panose="02020603050405020304" pitchFamily="18" charset="0"/>
                <a:ea typeface="Times New Roman" panose="02020603050405020304" pitchFamily="18" charset="0"/>
              </a:rPr>
              <a:t>p</a:t>
            </a:r>
            <a:r>
              <a:rPr lang="en-US" sz="2800" dirty="0">
                <a:effectLst/>
                <a:latin typeface="Times New Roman" panose="02020603050405020304" pitchFamily="18" charset="0"/>
                <a:ea typeface="Times New Roman" panose="02020603050405020304" pitchFamily="18" charset="0"/>
              </a:rPr>
              <a:t> = 0.047)</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spcAft>
                <a:spcPts val="2400"/>
              </a:spcAft>
              <a:buNone/>
            </a:pPr>
            <a:r>
              <a:rPr lang="en-US" dirty="0">
                <a:solidFill>
                  <a:srgbClr val="374151"/>
                </a:solidFill>
                <a:latin typeface="Times New Roman" panose="02020603050405020304" pitchFamily="18" charset="0"/>
                <a:cs typeface="Times New Roman" panose="02020603050405020304" pitchFamily="18" charset="0"/>
              </a:rPr>
              <a:t>Gender differences were noted (w, </a:t>
            </a:r>
            <a:r>
              <a:rPr lang="en-US" i="1" dirty="0">
                <a:solidFill>
                  <a:srgbClr val="374151"/>
                </a:solidFill>
                <a:latin typeface="Times New Roman" panose="02020603050405020304" pitchFamily="18" charset="0"/>
                <a:cs typeface="Times New Roman" panose="02020603050405020304" pitchFamily="18" charset="0"/>
              </a:rPr>
              <a:t>opioids &amp; cannabis</a:t>
            </a:r>
            <a:r>
              <a:rPr lang="en-US" dirty="0">
                <a:solidFill>
                  <a:srgbClr val="374151"/>
                </a:solidFill>
                <a:latin typeface="Times New Roman" panose="02020603050405020304" pitchFamily="18" charset="0"/>
                <a:cs typeface="Times New Roman" panose="02020603050405020304" pitchFamily="18" charset="0"/>
              </a:rPr>
              <a:t>; m, </a:t>
            </a:r>
            <a:r>
              <a:rPr lang="en-US" i="1" dirty="0">
                <a:solidFill>
                  <a:srgbClr val="374151"/>
                </a:solidFill>
                <a:latin typeface="Times New Roman" panose="02020603050405020304" pitchFamily="18" charset="0"/>
                <a:cs typeface="Times New Roman" panose="02020603050405020304" pitchFamily="18" charset="0"/>
              </a:rPr>
              <a:t>cannabis-only</a:t>
            </a:r>
            <a:r>
              <a:rPr lang="en-US" dirty="0">
                <a:solidFill>
                  <a:srgbClr val="374151"/>
                </a:solidFill>
                <a:latin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ea typeface="Calibri" panose="020F0502020204030204" pitchFamily="34" charset="0"/>
              </a:rPr>
              <a:t>(</a:t>
            </a:r>
            <a:r>
              <a:rPr lang="en-US" sz="2800" i="1" dirty="0">
                <a:effectLst/>
                <a:latin typeface="Times New Roman" panose="02020603050405020304" pitchFamily="18" charset="0"/>
                <a:ea typeface="Calibri" panose="020F0502020204030204" pitchFamily="34" charset="0"/>
              </a:rPr>
              <a:t>p</a:t>
            </a:r>
            <a:r>
              <a:rPr lang="en-US" sz="2800" dirty="0">
                <a:effectLst/>
                <a:latin typeface="Times New Roman" panose="02020603050405020304" pitchFamily="18" charset="0"/>
                <a:ea typeface="Calibri" panose="020F0502020204030204" pitchFamily="34" charset="0"/>
              </a:rPr>
              <a:t> = 0.026). </a:t>
            </a:r>
            <a:endParaRPr lang="en-US" dirty="0">
              <a:solidFill>
                <a:srgbClr val="374151"/>
              </a:solidFill>
              <a:latin typeface="Times New Roman" panose="02020603050405020304" pitchFamily="18" charset="0"/>
              <a:cs typeface="Times New Roman" panose="02020603050405020304" pitchFamily="18" charset="0"/>
            </a:endParaRPr>
          </a:p>
          <a:p>
            <a:pPr marL="0" indent="0" algn="l">
              <a:spcAft>
                <a:spcPts val="2400"/>
              </a:spcAft>
              <a:buNone/>
            </a:pPr>
            <a:r>
              <a:rPr lang="en-US" dirty="0">
                <a:solidFill>
                  <a:srgbClr val="374151"/>
                </a:solidFill>
                <a:latin typeface="Times New Roman" panose="02020603050405020304" pitchFamily="18" charset="0"/>
                <a:cs typeface="Times New Roman" panose="02020603050405020304" pitchFamily="18" charset="0"/>
              </a:rPr>
              <a:t>No difference across racial groups</a:t>
            </a:r>
            <a:endParaRPr lang="en-US" b="0" i="0" dirty="0">
              <a:solidFill>
                <a:srgbClr val="374151"/>
              </a:solidFill>
              <a:effectLst/>
              <a:latin typeface="Times New Roman" panose="02020603050405020304" pitchFamily="18" charset="0"/>
              <a:cs typeface="Times New Roman" panose="02020603050405020304" pitchFamily="18" charset="0"/>
            </a:endParaRPr>
          </a:p>
          <a:p>
            <a:pPr marL="0" indent="0" algn="l">
              <a:spcAft>
                <a:spcPts val="2400"/>
              </a:spcAft>
              <a:buNone/>
            </a:pPr>
            <a:r>
              <a:rPr lang="en-US" dirty="0">
                <a:solidFill>
                  <a:srgbClr val="374151"/>
                </a:solidFill>
                <a:latin typeface="Times New Roman" panose="02020603050405020304" pitchFamily="18" charset="0"/>
                <a:cs typeface="Times New Roman" panose="02020603050405020304" pitchFamily="18" charset="0"/>
              </a:rPr>
              <a:t>Employed 44%, unemployed 25%, unknown 32%</a:t>
            </a:r>
            <a:endParaRPr lang="en-US" b="0" i="0" dirty="0">
              <a:solidFill>
                <a:srgbClr val="374151"/>
              </a:solidFill>
              <a:effectLst/>
              <a:latin typeface="Times New Roman" panose="02020603050405020304" pitchFamily="18" charset="0"/>
              <a:cs typeface="Times New Roman" panose="02020603050405020304" pitchFamily="18" charset="0"/>
            </a:endParaRPr>
          </a:p>
          <a:p>
            <a:pPr marL="0" indent="0" algn="l">
              <a:spcAft>
                <a:spcPts val="2400"/>
              </a:spcAft>
              <a:buNone/>
            </a:pPr>
            <a:r>
              <a:rPr lang="en-US" sz="2800" dirty="0">
                <a:effectLst/>
                <a:latin typeface="Times New Roman" panose="02020603050405020304" pitchFamily="18" charset="0"/>
                <a:ea typeface="Calibri" panose="020F0502020204030204" pitchFamily="34" charset="0"/>
              </a:rPr>
              <a:t>Self-report of disability status was 17%; highest in the </a:t>
            </a:r>
            <a:r>
              <a:rPr lang="en-US" sz="2800" i="1" dirty="0">
                <a:effectLst/>
                <a:latin typeface="Times New Roman" panose="02020603050405020304" pitchFamily="18" charset="0"/>
                <a:ea typeface="Calibri" panose="020F0502020204030204" pitchFamily="34" charset="0"/>
              </a:rPr>
              <a:t>cannabis + opioids</a:t>
            </a:r>
            <a:r>
              <a:rPr lang="en-US" sz="2800" dirty="0">
                <a:effectLst/>
                <a:latin typeface="Times New Roman" panose="02020603050405020304" pitchFamily="18" charset="0"/>
                <a:ea typeface="Calibri" panose="020F0502020204030204" pitchFamily="34" charset="0"/>
              </a:rPr>
              <a:t> group (</a:t>
            </a:r>
            <a:r>
              <a:rPr lang="en-US" sz="2800" i="1" dirty="0">
                <a:effectLst/>
                <a:latin typeface="Times New Roman" panose="02020603050405020304" pitchFamily="18" charset="0"/>
                <a:ea typeface="Calibri" panose="020F0502020204030204" pitchFamily="34" charset="0"/>
              </a:rPr>
              <a:t>p</a:t>
            </a:r>
            <a:r>
              <a:rPr lang="en-US" sz="2800" dirty="0">
                <a:effectLst/>
                <a:latin typeface="Times New Roman" panose="02020603050405020304" pitchFamily="18" charset="0"/>
                <a:ea typeface="Calibri" panose="020F0502020204030204" pitchFamily="34" charset="0"/>
              </a:rPr>
              <a:t> = 0.003).</a:t>
            </a:r>
            <a:r>
              <a:rPr lang="en-US" dirty="0">
                <a:effectLst/>
              </a:rPr>
              <a:t> </a:t>
            </a:r>
            <a:endParaRPr lang="en-US" sz="2800" dirty="0">
              <a:effectLst/>
              <a:latin typeface="Times New Roman" panose="02020603050405020304" pitchFamily="18" charset="0"/>
              <a:ea typeface="Calibri" panose="020F0502020204030204" pitchFamily="34" charset="0"/>
            </a:endParaRPr>
          </a:p>
          <a:p>
            <a:endParaRPr lang="en-US" dirty="0"/>
          </a:p>
        </p:txBody>
      </p:sp>
    </p:spTree>
    <p:extLst>
      <p:ext uri="{BB962C8B-B14F-4D97-AF65-F5344CB8AC3E}">
        <p14:creationId xmlns:p14="http://schemas.microsoft.com/office/powerpoint/2010/main" val="1140500253"/>
      </p:ext>
    </p:extLst>
  </p:cSld>
  <p:clrMapOvr>
    <a:masterClrMapping/>
  </p:clrMapOvr>
  <p:transition spd="med">
    <p:pull/>
  </p:transition>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Results: Group Comparison</a:t>
            </a:r>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a:xfrm>
            <a:off x="422031" y="1802179"/>
            <a:ext cx="11459308" cy="4351338"/>
          </a:xfrm>
        </p:spPr>
        <p:txBody>
          <a:bodyPr>
            <a:normAutofit fontScale="92500" lnSpcReduction="20000"/>
          </a:bodyPr>
          <a:lstStyle/>
          <a:p>
            <a:pPr marL="0" indent="0" algn="l">
              <a:spcAft>
                <a:spcPts val="3600"/>
              </a:spcAft>
              <a:buNone/>
            </a:pPr>
            <a:r>
              <a:rPr lang="en-US" dirty="0">
                <a:latin typeface="Times New Roman" panose="02020603050405020304" pitchFamily="18" charset="0"/>
                <a:ea typeface="Calibri" panose="020F0502020204030204" pitchFamily="34" charset="0"/>
                <a:cs typeface="Times New Roman" panose="02020603050405020304" pitchFamily="18" charset="0"/>
              </a:rPr>
              <a:t>Hot water bathing, 45%, no differences across the 4 groups </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l">
              <a:spcAft>
                <a:spcPts val="3600"/>
              </a:spcAft>
              <a:buNone/>
            </a:pPr>
            <a:r>
              <a:rPr lang="en-US" dirty="0">
                <a:solidFill>
                  <a:srgbClr val="374151"/>
                </a:solidFill>
                <a:latin typeface="Times New Roman" panose="02020603050405020304" pitchFamily="18" charset="0"/>
                <a:cs typeface="Times New Roman" panose="02020603050405020304" pitchFamily="18" charset="0"/>
              </a:rPr>
              <a:t>Sleep improved symptoms 35%, no differences across the 4 groups</a:t>
            </a:r>
          </a:p>
          <a:p>
            <a:pPr marL="0" indent="0" algn="l">
              <a:spcAft>
                <a:spcPts val="3600"/>
              </a:spcAft>
              <a:buNone/>
            </a:pPr>
            <a:r>
              <a:rPr lang="en-US" dirty="0">
                <a:solidFill>
                  <a:srgbClr val="374151"/>
                </a:solidFill>
                <a:latin typeface="Times New Roman" panose="02020603050405020304" pitchFamily="18" charset="0"/>
                <a:cs typeface="Times New Roman" panose="02020603050405020304" pitchFamily="18" charset="0"/>
              </a:rPr>
              <a:t>Depression (25%) and anxiety disorder (35%) did not differ across the 4 groups. </a:t>
            </a:r>
          </a:p>
          <a:p>
            <a:pPr marL="0" indent="0" algn="l">
              <a:spcAft>
                <a:spcPts val="3600"/>
              </a:spcAft>
              <a:buNone/>
            </a:pPr>
            <a:r>
              <a:rPr lang="en-US" dirty="0">
                <a:solidFill>
                  <a:srgbClr val="374151"/>
                </a:solidFill>
                <a:latin typeface="Times New Roman" panose="02020603050405020304" pitchFamily="18" charset="0"/>
                <a:cs typeface="Times New Roman" panose="02020603050405020304" pitchFamily="18" charset="0"/>
              </a:rPr>
              <a:t>Tobacco smoking was noted in 18.5%; highest cannabis + opioid group (p = 0.017). </a:t>
            </a:r>
          </a:p>
          <a:p>
            <a:pPr marL="0" indent="0">
              <a:spcAft>
                <a:spcPts val="3600"/>
              </a:spcAft>
              <a:buNone/>
            </a:pPr>
            <a:r>
              <a:rPr lang="en-US" dirty="0">
                <a:solidFill>
                  <a:srgbClr val="374151"/>
                </a:solidFill>
                <a:latin typeface="Times New Roman" panose="02020603050405020304" pitchFamily="18" charset="0"/>
                <a:cs typeface="Times New Roman" panose="02020603050405020304" pitchFamily="18" charset="0"/>
              </a:rPr>
              <a:t>Possible opioid use disorder, 14%; highest in the 2 opioid groups (p &lt; 0.001). </a:t>
            </a:r>
          </a:p>
          <a:p>
            <a:endParaRPr lang="en-US" dirty="0"/>
          </a:p>
        </p:txBody>
      </p:sp>
    </p:spTree>
    <p:extLst>
      <p:ext uri="{BB962C8B-B14F-4D97-AF65-F5344CB8AC3E}">
        <p14:creationId xmlns:p14="http://schemas.microsoft.com/office/powerpoint/2010/main" val="1075626935"/>
      </p:ext>
    </p:extLst>
  </p:cSld>
  <p:clrMapOvr>
    <a:masterClrMapping/>
  </p:clrMapOvr>
  <p:transition spd="med">
    <p:pull/>
  </p:transition>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6F5ECA24-57F6-89CF-3564-FA3C7E0FF705}"/>
              </a:ext>
            </a:extLst>
          </p:cNvPr>
          <p:cNvPicPr>
            <a:picLocks noGrp="1" noChangeAspect="1"/>
          </p:cNvPicPr>
          <p:nvPr>
            <p:ph idx="1"/>
          </p:nvPr>
        </p:nvPicPr>
        <p:blipFill>
          <a:blip r:embed="rId3"/>
          <a:stretch>
            <a:fillRect/>
          </a:stretch>
        </p:blipFill>
        <p:spPr>
          <a:xfrm>
            <a:off x="464315" y="-999095"/>
            <a:ext cx="11639185" cy="8993917"/>
          </a:xfrm>
        </p:spPr>
      </p:pic>
    </p:spTree>
    <p:extLst>
      <p:ext uri="{BB962C8B-B14F-4D97-AF65-F5344CB8AC3E}">
        <p14:creationId xmlns:p14="http://schemas.microsoft.com/office/powerpoint/2010/main" val="277225050"/>
      </p:ext>
    </p:extLst>
  </p:cSld>
  <p:clrMapOvr>
    <a:masterClrMapping/>
  </p:clrMapOvr>
  <p:transition spd="med">
    <p:pull/>
  </p:transition>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741F45CE-0F31-C59C-A548-651A9ED585D3}"/>
              </a:ext>
            </a:extLst>
          </p:cNvPr>
          <p:cNvPicPr>
            <a:picLocks noGrp="1" noChangeAspect="1"/>
          </p:cNvPicPr>
          <p:nvPr>
            <p:ph idx="1"/>
          </p:nvPr>
        </p:nvPicPr>
        <p:blipFill>
          <a:blip r:embed="rId3"/>
          <a:stretch>
            <a:fillRect/>
          </a:stretch>
        </p:blipFill>
        <p:spPr>
          <a:xfrm>
            <a:off x="503418" y="-1025611"/>
            <a:ext cx="11779197" cy="9102107"/>
          </a:xfrm>
        </p:spPr>
      </p:pic>
    </p:spTree>
    <p:extLst>
      <p:ext uri="{BB962C8B-B14F-4D97-AF65-F5344CB8AC3E}">
        <p14:creationId xmlns:p14="http://schemas.microsoft.com/office/powerpoint/2010/main" val="3541885215"/>
      </p:ext>
    </p:extLst>
  </p:cSld>
  <p:clrMapOvr>
    <a:masterClrMapping/>
  </p:clrMapOvr>
  <p:transition spd="med">
    <p:pull/>
  </p:transition>
</p:sld>
</file>

<file path=ppt/slides/slide36.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49200F2-EF73-2386-1D21-15BC8BF678B2}"/>
              </a:ext>
            </a:extLst>
          </p:cNvPr>
          <p:cNvPicPr>
            <a:picLocks noChangeAspect="1"/>
          </p:cNvPicPr>
          <p:nvPr/>
        </p:nvPicPr>
        <p:blipFill>
          <a:blip r:embed="rId3"/>
          <a:stretch>
            <a:fillRect/>
          </a:stretch>
        </p:blipFill>
        <p:spPr>
          <a:xfrm>
            <a:off x="486273" y="-308919"/>
            <a:ext cx="11833414" cy="9144001"/>
          </a:xfrm>
          <a:prstGeom prst="rect">
            <a:avLst/>
          </a:prstGeom>
        </p:spPr>
      </p:pic>
    </p:spTree>
    <p:extLst>
      <p:ext uri="{BB962C8B-B14F-4D97-AF65-F5344CB8AC3E}">
        <p14:creationId xmlns:p14="http://schemas.microsoft.com/office/powerpoint/2010/main" val="4002295181"/>
      </p:ext>
    </p:extLst>
  </p:cSld>
  <p:clrMapOvr>
    <a:masterClrMapping/>
  </p:clrMapOvr>
  <p:transition spd="med">
    <p:pull/>
  </p:transition>
</p:sld>
</file>

<file path=ppt/slides/slide37.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Results: Healthcare Utilization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a:xfrm>
                <a:off x="673100" y="1838324"/>
                <a:ext cx="10972800" cy="4371975"/>
              </a:xfrm>
            </p:spPr>
            <p:txBody>
              <a:bodyPr>
                <a:normAutofit lnSpcReduction="10000"/>
              </a:bodyPr>
              <a:lstStyle/>
              <a:p>
                <a:pPr marL="0" indent="0" algn="l">
                  <a:spcAft>
                    <a:spcPts val="2400"/>
                  </a:spcAft>
                  <a:buNone/>
                </a:pPr>
                <a:r>
                  <a:rPr lang="en-US" dirty="0">
                    <a:latin typeface="Times New Roman" panose="02020603050405020304" pitchFamily="18" charset="0"/>
                    <a:ea typeface="Calibri" panose="020F0502020204030204" pitchFamily="34" charset="0"/>
                    <a:cs typeface="Times New Roman" panose="02020603050405020304" pitchFamily="18" charset="0"/>
                  </a:rPr>
                  <a:t>2 years of data available in 39% of the sample:</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en-US" dirty="0">
                    <a:solidFill>
                      <a:srgbClr val="374151"/>
                    </a:solidFill>
                    <a:latin typeface="Times New Roman" panose="02020603050405020304" pitchFamily="18" charset="0"/>
                    <a:cs typeface="Times New Roman" panose="02020603050405020304" pitchFamily="18" charset="0"/>
                  </a:rPr>
                  <a:t>For those hospitalized, 3-day length of stay for CVS represented 25% </a:t>
                </a:r>
              </a:p>
              <a:p>
                <a:pPr marL="0" indent="0">
                  <a:spcAft>
                    <a:spcPts val="2400"/>
                  </a:spcAft>
                  <a:buNone/>
                </a:pPr>
                <a:r>
                  <a:rPr lang="en-US" dirty="0">
                    <a:solidFill>
                      <a:srgbClr val="374151"/>
                    </a:solidFill>
                    <a:latin typeface="Times New Roman" panose="02020603050405020304" pitchFamily="18" charset="0"/>
                    <a:cs typeface="Times New Roman" panose="02020603050405020304" pitchFamily="18" charset="0"/>
                  </a:rPr>
                  <a:t>   (range 2 – 175 days)</a:t>
                </a:r>
              </a:p>
              <a:p>
                <a:pPr>
                  <a:spcAft>
                    <a:spcPts val="2400"/>
                  </a:spcAft>
                </a:pPr>
                <a:r>
                  <a:rPr lang="en-US" dirty="0">
                    <a:solidFill>
                      <a:srgbClr val="374151"/>
                    </a:solidFill>
                    <a:latin typeface="Times New Roman" panose="02020603050405020304" pitchFamily="18" charset="0"/>
                    <a:cs typeface="Times New Roman" panose="02020603050405020304" pitchFamily="18" charset="0"/>
                  </a:rPr>
                  <a:t>2-year DHS Clinic Visits mean 4.3 </a:t>
                </a:r>
                <a14:m>
                  <m:oMath xmlns:m="http://schemas.openxmlformats.org/officeDocument/2006/math">
                    <m:r>
                      <a:rPr lang="en-US" i="1" smtClean="0">
                        <a:solidFill>
                          <a:srgbClr val="374151"/>
                        </a:solidFill>
                        <a:latin typeface="Cambria Math" panose="02040503050406030204" pitchFamily="18" charset="0"/>
                        <a:ea typeface="Cambria Math" panose="02040503050406030204" pitchFamily="18" charset="0"/>
                        <a:cs typeface="Times New Roman" panose="02020603050405020304" pitchFamily="18" charset="0"/>
                      </a:rPr>
                      <m:t>±</m:t>
                    </m:r>
                  </m:oMath>
                </a14:m>
                <a:r>
                  <a:rPr lang="en-US" dirty="0">
                    <a:solidFill>
                      <a:srgbClr val="374151"/>
                    </a:solidFill>
                    <a:latin typeface="Times New Roman" panose="02020603050405020304" pitchFamily="18" charset="0"/>
                    <a:cs typeface="Times New Roman" panose="02020603050405020304" pitchFamily="18" charset="0"/>
                  </a:rPr>
                  <a:t> 2.8</a:t>
                </a:r>
              </a:p>
              <a:p>
                <a:pPr>
                  <a:spcAft>
                    <a:spcPts val="2400"/>
                  </a:spcAft>
                </a:pPr>
                <a:r>
                  <a:rPr lang="en-US" dirty="0">
                    <a:solidFill>
                      <a:srgbClr val="374151"/>
                    </a:solidFill>
                    <a:latin typeface="Times New Roman" panose="02020603050405020304" pitchFamily="18" charset="0"/>
                    <a:cs typeface="Times New Roman" panose="02020603050405020304" pitchFamily="18" charset="0"/>
                  </a:rPr>
                  <a:t>ED to home 1 / year (m 1.7, SD = 3.8, range 0 - 23)</a:t>
                </a:r>
              </a:p>
              <a:p>
                <a:pPr>
                  <a:spcAft>
                    <a:spcPts val="2400"/>
                  </a:spcAft>
                </a:pPr>
                <a:r>
                  <a:rPr lang="en-US" dirty="0">
                    <a:solidFill>
                      <a:srgbClr val="374151"/>
                    </a:solidFill>
                    <a:latin typeface="Times New Roman" panose="02020603050405020304" pitchFamily="18" charset="0"/>
                    <a:cs typeface="Times New Roman" panose="02020603050405020304" pitchFamily="18" charset="0"/>
                  </a:rPr>
                  <a:t>No group differences</a:t>
                </a:r>
              </a:p>
              <a:p>
                <a:pPr>
                  <a:spcAft>
                    <a:spcPts val="2400"/>
                  </a:spcAft>
                </a:pPr>
                <a:endParaRPr lang="en-US" dirty="0"/>
              </a:p>
            </p:txBody>
          </p:sp>
        </mc:Choice>
        <mc:Fallback xmlns="">
          <p:sp>
            <p:nvSpPr>
              <p:cNvPr id="3" name="Content Placeholder 2">
                <a:extLst>
                  <a:ext uri="{FF2B5EF4-FFF2-40B4-BE49-F238E27FC236}">
                    <a16:creationId xmlns:a16="http://schemas.microsoft.com/office/drawing/2014/main" id="{E2F212FF-227B-A2B4-E6AE-4614C00BCEF3}"/>
                  </a:ext>
                </a:extLst>
              </p:cNvPr>
              <p:cNvSpPr>
                <a:spLocks noGrp="1" noRot="1" noChangeAspect="1" noMove="1" noResize="1" noEditPoints="1" noAdjustHandles="1" noChangeArrowheads="1" noChangeShapeType="1" noTextEdit="1"/>
              </p:cNvSpPr>
              <p:nvPr>
                <p:ph idx="1"/>
              </p:nvPr>
            </p:nvSpPr>
            <p:spPr>
              <a:xfrm>
                <a:off x="673100" y="1838324"/>
                <a:ext cx="10972800" cy="4371975"/>
              </a:xfrm>
              <a:blipFill>
                <a:blip r:embed="rId3"/>
                <a:stretch>
                  <a:fillRect l="-1040" t="-3468"/>
                </a:stretch>
              </a:blipFill>
            </p:spPr>
            <p:txBody>
              <a:bodyPr/>
              <a:lstStyle/>
              <a:p>
                <a:r>
                  <a:rPr lang="en-US">
                    <a:noFill/>
                  </a:rPr>
                  <a:t> </a:t>
                </a:r>
              </a:p>
            </p:txBody>
          </p:sp>
        </mc:Fallback>
      </mc:AlternateContent>
    </p:spTree>
    <p:extLst>
      <p:ext uri="{BB962C8B-B14F-4D97-AF65-F5344CB8AC3E}">
        <p14:creationId xmlns:p14="http://schemas.microsoft.com/office/powerpoint/2010/main" val="2514196873"/>
      </p:ext>
    </p:extLst>
  </p:cSld>
  <p:clrMapOvr>
    <a:masterClrMapping/>
  </p:clrMapOvr>
  <p:transition spd="med">
    <p:pull/>
  </p:transition>
</p:sld>
</file>

<file path=ppt/slides/slide38.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FEE4B1D-1362-E3C4-1F25-DD79DFA28F22}"/>
              </a:ext>
            </a:extLst>
          </p:cNvPr>
          <p:cNvPicPr>
            <a:picLocks noChangeAspect="1"/>
          </p:cNvPicPr>
          <p:nvPr/>
        </p:nvPicPr>
        <p:blipFill>
          <a:blip r:embed="rId3"/>
          <a:stretch>
            <a:fillRect/>
          </a:stretch>
        </p:blipFill>
        <p:spPr>
          <a:xfrm>
            <a:off x="-123568" y="-979928"/>
            <a:ext cx="13181510" cy="10185712"/>
          </a:xfrm>
          <a:prstGeom prst="rect">
            <a:avLst/>
          </a:prstGeom>
        </p:spPr>
      </p:pic>
    </p:spTree>
    <p:extLst>
      <p:ext uri="{BB962C8B-B14F-4D97-AF65-F5344CB8AC3E}">
        <p14:creationId xmlns:p14="http://schemas.microsoft.com/office/powerpoint/2010/main" val="3228513272"/>
      </p:ext>
    </p:extLst>
  </p:cSld>
  <p:clrMapOvr>
    <a:masterClrMapping/>
  </p:clrMapOvr>
  <p:transition spd="med">
    <p:pull/>
  </p:transition>
</p:sld>
</file>

<file path=ppt/slides/slide39.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Results: Cannabis – Opioid Interaction</a:t>
            </a:r>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a:xfrm>
            <a:off x="673100" y="1838324"/>
            <a:ext cx="10972800" cy="4371975"/>
          </a:xfrm>
        </p:spPr>
        <p:txBody>
          <a:bodyPr>
            <a:normAutofit fontScale="85000" lnSpcReduction="20000"/>
          </a:bodyPr>
          <a:lstStyle/>
          <a:p>
            <a:pPr marL="0" indent="0">
              <a:lnSpc>
                <a:spcPct val="200000"/>
              </a:lnSpc>
              <a:spcBef>
                <a:spcPts val="0"/>
              </a:spcBef>
              <a:buNone/>
            </a:pPr>
            <a:r>
              <a:rPr lang="en-US" sz="3600" kern="100" dirty="0">
                <a:effectLst/>
                <a:latin typeface="Times New Roman" panose="02020603050405020304" pitchFamily="18" charset="0"/>
                <a:ea typeface="Calibri" panose="020F0502020204030204" pitchFamily="34" charset="0"/>
                <a:cs typeface="Times New Roman" panose="02020603050405020304" pitchFamily="18" charset="0"/>
              </a:rPr>
              <a:t>There was no significant difference between the </a:t>
            </a:r>
            <a:r>
              <a:rPr lang="en-US" sz="3600" i="1" kern="100" dirty="0">
                <a:effectLst/>
                <a:latin typeface="Times New Roman" panose="02020603050405020304" pitchFamily="18" charset="0"/>
                <a:ea typeface="Calibri" panose="020F0502020204030204" pitchFamily="34" charset="0"/>
                <a:cs typeface="Times New Roman" panose="02020603050405020304" pitchFamily="18" charset="0"/>
              </a:rPr>
              <a:t>opioids only</a:t>
            </a:r>
            <a:r>
              <a:rPr lang="en-US" sz="3600" kern="100" dirty="0">
                <a:effectLst/>
                <a:latin typeface="Times New Roman" panose="02020603050405020304" pitchFamily="18" charset="0"/>
                <a:ea typeface="Calibri" panose="020F0502020204030204" pitchFamily="34" charset="0"/>
                <a:cs typeface="Times New Roman" panose="02020603050405020304" pitchFamily="18" charset="0"/>
              </a:rPr>
              <a:t> and </a:t>
            </a:r>
            <a:r>
              <a:rPr lang="en-US" sz="3600" i="1" kern="100" dirty="0">
                <a:latin typeface="Times New Roman" panose="02020603050405020304" pitchFamily="18" charset="0"/>
                <a:ea typeface="Calibri" panose="020F0502020204030204" pitchFamily="34" charset="0"/>
                <a:cs typeface="Times New Roman" panose="02020603050405020304" pitchFamily="18" charset="0"/>
              </a:rPr>
              <a:t>cannabis + opioids</a:t>
            </a:r>
            <a:r>
              <a:rPr lang="en-US" sz="3600" kern="100" dirty="0">
                <a:latin typeface="Times New Roman" panose="02020603050405020304" pitchFamily="18" charset="0"/>
                <a:ea typeface="Calibri" panose="020F0502020204030204" pitchFamily="34" charset="0"/>
                <a:cs typeface="Times New Roman" panose="02020603050405020304" pitchFamily="18" charset="0"/>
              </a:rPr>
              <a:t> groups:</a:t>
            </a:r>
            <a:endParaRPr lang="en-US" sz="3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nSpc>
                <a:spcPct val="200000"/>
              </a:lnSpc>
              <a:spcBef>
                <a:spcPts val="0"/>
              </a:spcBef>
              <a:spcAft>
                <a:spcPts val="0"/>
              </a:spcAft>
              <a:buNone/>
            </a:pPr>
            <a:r>
              <a:rPr lang="en-US" sz="3600" kern="1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3600" i="1" kern="100" dirty="0">
                <a:effectLst/>
                <a:latin typeface="Times New Roman" panose="02020603050405020304" pitchFamily="18" charset="0"/>
                <a:ea typeface="Calibri" panose="020F0502020204030204" pitchFamily="34" charset="0"/>
                <a:cs typeface="Times New Roman" panose="02020603050405020304" pitchFamily="18" charset="0"/>
              </a:rPr>
              <a:t>n</a:t>
            </a:r>
            <a:r>
              <a:rPr lang="en-US" sz="3600" kern="100" dirty="0">
                <a:effectLst/>
                <a:latin typeface="Times New Roman" panose="02020603050405020304" pitchFamily="18" charset="0"/>
                <a:ea typeface="Calibri" panose="020F0502020204030204" pitchFamily="34" charset="0"/>
                <a:cs typeface="Times New Roman" panose="02020603050405020304" pitchFamily="18" charset="0"/>
              </a:rPr>
              <a:t> = 5, m = 35.7 mg, SD = 37.7 mg, range 2.5 mg – 100.0 mg)</a:t>
            </a:r>
          </a:p>
          <a:p>
            <a:pPr marL="0" marR="0" indent="0">
              <a:lnSpc>
                <a:spcPct val="200000"/>
              </a:lnSpc>
              <a:spcBef>
                <a:spcPts val="0"/>
              </a:spcBef>
              <a:spcAft>
                <a:spcPts val="0"/>
              </a:spcAft>
              <a:buNone/>
            </a:pPr>
            <a:r>
              <a:rPr lang="en-US" sz="3600" kern="1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3600" i="1" kern="100" dirty="0">
                <a:effectLst/>
                <a:latin typeface="Times New Roman" panose="02020603050405020304" pitchFamily="18" charset="0"/>
                <a:ea typeface="Calibri" panose="020F0502020204030204" pitchFamily="34" charset="0"/>
                <a:cs typeface="Times New Roman" panose="02020603050405020304" pitchFamily="18" charset="0"/>
              </a:rPr>
              <a:t>n</a:t>
            </a:r>
            <a:r>
              <a:rPr lang="en-US" sz="3600" kern="100" dirty="0">
                <a:effectLst/>
                <a:latin typeface="Times New Roman" panose="02020603050405020304" pitchFamily="18" charset="0"/>
                <a:ea typeface="Calibri" panose="020F0502020204030204" pitchFamily="34" charset="0"/>
                <a:cs typeface="Times New Roman" panose="02020603050405020304" pitchFamily="18" charset="0"/>
              </a:rPr>
              <a:t> = 29, m = 33.9 mg, SD = 40.1 mg, range 1.3 mg – 172.5 mg) </a:t>
            </a:r>
          </a:p>
          <a:p>
            <a:pPr marL="0" marR="0" indent="0">
              <a:lnSpc>
                <a:spcPct val="200000"/>
              </a:lnSpc>
              <a:spcBef>
                <a:spcPts val="0"/>
              </a:spcBef>
              <a:spcAft>
                <a:spcPts val="0"/>
              </a:spcAft>
              <a:buNone/>
            </a:pPr>
            <a:r>
              <a:rPr lang="en-US" sz="3600" kern="1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3600" i="1" kern="100" dirty="0">
                <a:effectLst/>
                <a:latin typeface="Times New Roman" panose="02020603050405020304" pitchFamily="18" charset="0"/>
                <a:ea typeface="Calibri" panose="020F0502020204030204" pitchFamily="34" charset="0"/>
                <a:cs typeface="Times New Roman" panose="02020603050405020304" pitchFamily="18" charset="0"/>
              </a:rPr>
              <a:t>p</a:t>
            </a:r>
            <a:r>
              <a:rPr lang="en-US" sz="3600" kern="100" dirty="0">
                <a:effectLst/>
                <a:latin typeface="Times New Roman" panose="02020603050405020304" pitchFamily="18" charset="0"/>
                <a:ea typeface="Calibri" panose="020F0502020204030204" pitchFamily="34" charset="0"/>
                <a:cs typeface="Times New Roman" panose="02020603050405020304" pitchFamily="18" charset="0"/>
              </a:rPr>
              <a:t> = 0.925).</a:t>
            </a:r>
          </a:p>
          <a:p>
            <a:pPr>
              <a:spcAft>
                <a:spcPts val="2400"/>
              </a:spcAft>
            </a:pPr>
            <a:endParaRPr lang="en-US" dirty="0"/>
          </a:p>
        </p:txBody>
      </p:sp>
    </p:spTree>
    <p:extLst>
      <p:ext uri="{BB962C8B-B14F-4D97-AF65-F5344CB8AC3E}">
        <p14:creationId xmlns:p14="http://schemas.microsoft.com/office/powerpoint/2010/main" val="2835777640"/>
      </p:ext>
    </p:extLst>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393126-9370-A84D-8073-76283C2D62DF}"/>
              </a:ext>
            </a:extLst>
          </p:cNvPr>
          <p:cNvSpPr>
            <a:spLocks noGrp="1"/>
          </p:cNvSpPr>
          <p:nvPr>
            <p:ph type="title"/>
          </p:nvPr>
        </p:nvSpPr>
        <p:spPr/>
        <p:txBody>
          <a:bodyPr>
            <a:normAutofit/>
          </a:bodyPr>
          <a:lstStyle/>
          <a:p>
            <a:pPr algn="ctr"/>
            <a:r>
              <a:rPr lang="en-US" b="0" i="0" dirty="0">
                <a:solidFill>
                  <a:srgbClr val="374151"/>
                </a:solidFill>
                <a:effectLst/>
                <a:latin typeface="+mn-lt"/>
                <a:cs typeface="Times New Roman" panose="02020603050405020304" pitchFamily="18" charset="0"/>
              </a:rPr>
              <a:t>Cyclic Vomiting Syndrome (CVS)</a:t>
            </a:r>
            <a:br>
              <a:rPr lang="en-US" b="0" i="0" dirty="0">
                <a:solidFill>
                  <a:srgbClr val="374151"/>
                </a:solidFill>
                <a:effectLst/>
                <a:latin typeface="+mn-lt"/>
                <a:cs typeface="Times New Roman" panose="02020603050405020304" pitchFamily="18" charset="0"/>
              </a:rPr>
            </a:br>
            <a:r>
              <a:rPr lang="en-US" b="0" i="0" dirty="0">
                <a:solidFill>
                  <a:srgbClr val="374151"/>
                </a:solidFill>
                <a:effectLst/>
                <a:latin typeface="+mn-lt"/>
                <a:cs typeface="Times New Roman" panose="02020603050405020304" pitchFamily="18" charset="0"/>
              </a:rPr>
              <a:t> An Enigma in Gastroenterological Care</a:t>
            </a:r>
            <a:endParaRPr lang="en-US" dirty="0">
              <a:latin typeface="+mn-lt"/>
              <a:cs typeface="Times New Roman" panose="02020603050405020304" pitchFamily="18" charset="0"/>
            </a:endParaRPr>
          </a:p>
        </p:txBody>
      </p:sp>
      <p:sp>
        <p:nvSpPr>
          <p:cNvPr id="5" name="Content Placeholder 4">
            <a:extLst>
              <a:ext uri="{FF2B5EF4-FFF2-40B4-BE49-F238E27FC236}">
                <a16:creationId xmlns:a16="http://schemas.microsoft.com/office/drawing/2014/main" id="{8E24F96B-5437-3D47-8FEC-15931AB3F24C}"/>
              </a:ext>
            </a:extLst>
          </p:cNvPr>
          <p:cNvSpPr>
            <a:spLocks noGrp="1"/>
          </p:cNvSpPr>
          <p:nvPr>
            <p:ph idx="1"/>
          </p:nvPr>
        </p:nvSpPr>
        <p:spPr>
          <a:xfrm>
            <a:off x="838200" y="2233842"/>
            <a:ext cx="10515600" cy="4120066"/>
          </a:xfrm>
        </p:spPr>
        <p:txBody>
          <a:bodyPr>
            <a:normAutofit/>
          </a:bodyPr>
          <a:lstStyle/>
          <a:p>
            <a:pPr algn="l">
              <a:spcAft>
                <a:spcPts val="3000"/>
              </a:spcAft>
              <a:buFont typeface="Arial" panose="020B0604020202020204" pitchFamily="34" charset="0"/>
              <a:buChar char="•"/>
            </a:pPr>
            <a:r>
              <a:rPr lang="en-US" b="0" i="0" dirty="0">
                <a:solidFill>
                  <a:srgbClr val="374151"/>
                </a:solidFill>
                <a:effectLst/>
                <a:cs typeface="Times New Roman" panose="02020603050405020304" pitchFamily="18" charset="0"/>
              </a:rPr>
              <a:t>CVS remains a mystery in terms of its causes and cure</a:t>
            </a:r>
          </a:p>
          <a:p>
            <a:pPr algn="l">
              <a:spcAft>
                <a:spcPts val="3000"/>
              </a:spcAft>
              <a:buFont typeface="Arial" panose="020B0604020202020204" pitchFamily="34" charset="0"/>
              <a:buChar char="•"/>
            </a:pPr>
            <a:r>
              <a:rPr lang="en-US" dirty="0">
                <a:solidFill>
                  <a:srgbClr val="374151"/>
                </a:solidFill>
                <a:cs typeface="Times New Roman" panose="02020603050405020304" pitchFamily="18" charset="0"/>
              </a:rPr>
              <a:t>O</a:t>
            </a:r>
            <a:r>
              <a:rPr lang="en-US" b="0" i="0" dirty="0">
                <a:solidFill>
                  <a:srgbClr val="374151"/>
                </a:solidFill>
                <a:effectLst/>
                <a:cs typeface="Times New Roman" panose="02020603050405020304" pitchFamily="18" charset="0"/>
              </a:rPr>
              <a:t>nset in childhood or adulthood</a:t>
            </a:r>
          </a:p>
          <a:p>
            <a:pPr algn="l">
              <a:spcAft>
                <a:spcPts val="3000"/>
              </a:spcAft>
              <a:buFont typeface="Arial" panose="020B0604020202020204" pitchFamily="34" charset="0"/>
              <a:buChar char="•"/>
            </a:pPr>
            <a:r>
              <a:rPr lang="en-US" b="0" i="0" dirty="0">
                <a:solidFill>
                  <a:srgbClr val="374151"/>
                </a:solidFill>
                <a:effectLst/>
                <a:cs typeface="Times New Roman" panose="02020603050405020304" pitchFamily="18" charset="0"/>
              </a:rPr>
              <a:t>CVS  vs. cannabis hyperemesis syndrome (CHS)</a:t>
            </a:r>
          </a:p>
          <a:p>
            <a:pPr algn="l">
              <a:spcAft>
                <a:spcPts val="3000"/>
              </a:spcAft>
              <a:buFont typeface="Arial" panose="020B0604020202020204" pitchFamily="34" charset="0"/>
              <a:buChar char="•"/>
            </a:pPr>
            <a:r>
              <a:rPr lang="en-US" dirty="0">
                <a:solidFill>
                  <a:srgbClr val="374151"/>
                </a:solidFill>
                <a:cs typeface="Times New Roman" panose="02020603050405020304" pitchFamily="18" charset="0"/>
              </a:rPr>
              <a:t>The Endocannabinoid System</a:t>
            </a:r>
            <a:endParaRPr lang="en-US" b="0" i="0" dirty="0">
              <a:solidFill>
                <a:srgbClr val="374151"/>
              </a:solidFill>
              <a:effectLst/>
              <a:cs typeface="Times New Roman" panose="02020603050405020304" pitchFamily="18" charset="0"/>
            </a:endParaRPr>
          </a:p>
        </p:txBody>
      </p:sp>
    </p:spTree>
    <p:extLst>
      <p:ext uri="{BB962C8B-B14F-4D97-AF65-F5344CB8AC3E}">
        <p14:creationId xmlns:p14="http://schemas.microsoft.com/office/powerpoint/2010/main" val="428883438"/>
      </p:ext>
    </p:extLst>
  </p:cSld>
  <p:clrMapOvr>
    <a:masterClrMapping/>
  </p:clrMapOvr>
  <p:transition spd="med">
    <p:pull/>
  </p:transition>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2" name="Picture 1" descr="A picture containing text, line, screenshot, font&#10;&#10;Description automatically generated">
            <a:extLst>
              <a:ext uri="{FF2B5EF4-FFF2-40B4-BE49-F238E27FC236}">
                <a16:creationId xmlns:a16="http://schemas.microsoft.com/office/drawing/2014/main" id="{F92484B1-EDEE-D1C1-4C30-D1D80074D0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917" y="1"/>
            <a:ext cx="11640169" cy="6858000"/>
          </a:xfrm>
          <a:prstGeom prst="rect">
            <a:avLst/>
          </a:prstGeom>
        </p:spPr>
      </p:pic>
    </p:spTree>
    <p:extLst>
      <p:ext uri="{BB962C8B-B14F-4D97-AF65-F5344CB8AC3E}">
        <p14:creationId xmlns:p14="http://schemas.microsoft.com/office/powerpoint/2010/main" val="187235399"/>
      </p:ext>
    </p:extLst>
  </p:cSld>
  <p:clrMapOvr>
    <a:masterClrMapping/>
  </p:clrMapOvr>
  <p:transition spd="med">
    <p:pull/>
  </p:transition>
</p:sld>
</file>

<file path=ppt/slides/slide41.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Results: Coalescence</a:t>
            </a:r>
            <a:endParaRPr lang="en-US" dirty="0"/>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p:txBody>
          <a:bodyPr>
            <a:normAutofit/>
          </a:bodyPr>
          <a:lstStyle/>
          <a:p>
            <a:pPr algn="l">
              <a:spcAft>
                <a:spcPts val="3000"/>
              </a:spcAft>
              <a:buFont typeface="Arial" panose="020B0604020202020204" pitchFamily="34" charset="0"/>
              <a:buChar char="•"/>
            </a:pPr>
            <a:r>
              <a:rPr lang="en-US" b="0" i="0" dirty="0">
                <a:solidFill>
                  <a:srgbClr val="374151"/>
                </a:solidFill>
                <a:effectLst/>
                <a:latin typeface="Times New Roman" panose="02020603050405020304" pitchFamily="18" charset="0"/>
                <a:cs typeface="Times New Roman" panose="02020603050405020304" pitchFamily="18" charset="0"/>
              </a:rPr>
              <a:t>Coalescent pattern reported in 22% of the sample</a:t>
            </a:r>
          </a:p>
          <a:p>
            <a:pPr algn="l">
              <a:spcAft>
                <a:spcPts val="3000"/>
              </a:spcAft>
              <a:buFont typeface="Arial" panose="020B0604020202020204" pitchFamily="34" charset="0"/>
              <a:buChar char="•"/>
            </a:pPr>
            <a:r>
              <a:rPr lang="en-US" b="0" i="0" dirty="0">
                <a:solidFill>
                  <a:srgbClr val="374151"/>
                </a:solidFill>
                <a:effectLst/>
                <a:latin typeface="Times New Roman" panose="02020603050405020304" pitchFamily="18" charset="0"/>
                <a:cs typeface="Times New Roman" panose="02020603050405020304" pitchFamily="18" charset="0"/>
              </a:rPr>
              <a:t>Significant history of opioid use and higher unemployment rates in the coalescent group</a:t>
            </a:r>
          </a:p>
          <a:p>
            <a:pPr algn="l">
              <a:spcAft>
                <a:spcPts val="3000"/>
              </a:spcAft>
              <a:buFont typeface="Arial" panose="020B0604020202020204" pitchFamily="34" charset="0"/>
              <a:buChar char="•"/>
            </a:pPr>
            <a:r>
              <a:rPr lang="en-US" b="0" i="0" dirty="0">
                <a:solidFill>
                  <a:srgbClr val="374151"/>
                </a:solidFill>
                <a:effectLst/>
                <a:latin typeface="Times New Roman" panose="02020603050405020304" pitchFamily="18" charset="0"/>
                <a:cs typeface="Times New Roman" panose="02020603050405020304" pitchFamily="18" charset="0"/>
              </a:rPr>
              <a:t>No differences in probable CVS, early-age cannabis use, or nicotine use</a:t>
            </a:r>
          </a:p>
          <a:p>
            <a:pPr algn="l">
              <a:spcAft>
                <a:spcPts val="3000"/>
              </a:spcAft>
              <a:buFont typeface="Arial" panose="020B0604020202020204" pitchFamily="34" charset="0"/>
              <a:buChar char="•"/>
            </a:pPr>
            <a:r>
              <a:rPr lang="en-US" b="0" i="0" dirty="0">
                <a:solidFill>
                  <a:srgbClr val="374151"/>
                </a:solidFill>
                <a:effectLst/>
                <a:latin typeface="Times New Roman" panose="02020603050405020304" pitchFamily="18" charset="0"/>
                <a:cs typeface="Times New Roman" panose="02020603050405020304" pitchFamily="18" charset="0"/>
              </a:rPr>
              <a:t>Case series description provided for the coalescent group</a:t>
            </a:r>
          </a:p>
          <a:p>
            <a:endParaRPr lang="en-US" dirty="0"/>
          </a:p>
        </p:txBody>
      </p:sp>
    </p:spTree>
    <p:extLst>
      <p:ext uri="{BB962C8B-B14F-4D97-AF65-F5344CB8AC3E}">
        <p14:creationId xmlns:p14="http://schemas.microsoft.com/office/powerpoint/2010/main" val="4019592424"/>
      </p:ext>
    </p:extLst>
  </p:cSld>
  <p:clrMapOvr>
    <a:masterClrMapping/>
  </p:clrMapOvr>
  <p:transition spd="med">
    <p:pull/>
  </p:transition>
</p:sld>
</file>

<file path=ppt/slides/slide42.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16B9438-7E02-5254-B9F5-0347D6349043}"/>
              </a:ext>
            </a:extLst>
          </p:cNvPr>
          <p:cNvPicPr>
            <a:picLocks noChangeAspect="1"/>
          </p:cNvPicPr>
          <p:nvPr/>
        </p:nvPicPr>
        <p:blipFill>
          <a:blip r:embed="rId3"/>
          <a:stretch>
            <a:fillRect/>
          </a:stretch>
        </p:blipFill>
        <p:spPr>
          <a:xfrm>
            <a:off x="2199504" y="-869937"/>
            <a:ext cx="7982464" cy="10330246"/>
          </a:xfrm>
          <a:prstGeom prst="rect">
            <a:avLst/>
          </a:prstGeom>
        </p:spPr>
      </p:pic>
    </p:spTree>
    <p:extLst>
      <p:ext uri="{BB962C8B-B14F-4D97-AF65-F5344CB8AC3E}">
        <p14:creationId xmlns:p14="http://schemas.microsoft.com/office/powerpoint/2010/main" val="929943721"/>
      </p:ext>
    </p:extLst>
  </p:cSld>
  <p:clrMapOvr>
    <a:masterClrMapping/>
  </p:clrMapOvr>
  <p:transition spd="med">
    <p:pull/>
  </p:transition>
</p:sld>
</file>

<file path=ppt/slides/slide43.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a:xfrm>
            <a:off x="838200" y="427037"/>
            <a:ext cx="10515600" cy="842963"/>
          </a:xfrm>
        </p:spPr>
        <p:txBody>
          <a:bodyPr>
            <a:normAutofit fontScale="90000"/>
          </a:bodyPr>
          <a:lstStyle/>
          <a:p>
            <a:pPr algn="ctr">
              <a:spcAft>
                <a:spcPts val="1200"/>
              </a:spcAft>
            </a:pP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Discussion</a:t>
            </a:r>
            <a:br>
              <a:rPr lang="en-US" sz="4400" dirty="0"/>
            </a:b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a:xfrm>
            <a:off x="838200" y="1930400"/>
            <a:ext cx="10515600" cy="4500563"/>
          </a:xfrm>
        </p:spPr>
        <p:txBody>
          <a:bodyPr>
            <a:noAutofit/>
          </a:bodyPr>
          <a:lstStyle/>
          <a:p>
            <a:pPr>
              <a:spcAft>
                <a:spcPts val="2400"/>
              </a:spcAft>
            </a:pPr>
            <a:r>
              <a:rPr lang="en-US" dirty="0">
                <a:latin typeface="Times New Roman" panose="02020603050405020304" pitchFamily="18" charset="0"/>
                <a:cs typeface="Times New Roman" panose="02020603050405020304" pitchFamily="18" charset="0"/>
              </a:rPr>
              <a:t>Female, White, middle-aged, and unemployed.</a:t>
            </a:r>
          </a:p>
          <a:p>
            <a:pPr>
              <a:spcAft>
                <a:spcPts val="2400"/>
              </a:spcAft>
            </a:pPr>
            <a:r>
              <a:rPr lang="en-US" dirty="0">
                <a:latin typeface="Times New Roman" panose="02020603050405020304" pitchFamily="18" charset="0"/>
                <a:cs typeface="Times New Roman" panose="02020603050405020304" pitchFamily="18" charset="0"/>
              </a:rPr>
              <a:t>A prolonged time from symptom onset to diagnosis. </a:t>
            </a:r>
          </a:p>
          <a:p>
            <a:pPr>
              <a:spcAft>
                <a:spcPts val="2400"/>
              </a:spcAft>
            </a:pPr>
            <a:r>
              <a:rPr lang="en-US" dirty="0">
                <a:latin typeface="Times New Roman" panose="02020603050405020304" pitchFamily="18" charset="0"/>
                <a:cs typeface="Times New Roman" panose="02020603050405020304" pitchFamily="18" charset="0"/>
              </a:rPr>
              <a:t>Three subtypes of CVS onset were identified.</a:t>
            </a:r>
          </a:p>
          <a:p>
            <a:pPr>
              <a:spcAft>
                <a:spcPts val="2400"/>
              </a:spcAft>
            </a:pPr>
            <a:r>
              <a:rPr lang="en-US" dirty="0">
                <a:latin typeface="Times New Roman" panose="02020603050405020304" pitchFamily="18" charset="0"/>
                <a:cs typeface="Times New Roman" panose="02020603050405020304" pitchFamily="18" charset="0"/>
              </a:rPr>
              <a:t>Younger, unmarried individuals were more likely to use cannabis only. </a:t>
            </a:r>
          </a:p>
          <a:p>
            <a:pPr>
              <a:spcAft>
                <a:spcPts val="2400"/>
              </a:spcAft>
            </a:pPr>
            <a:r>
              <a:rPr lang="en-US" dirty="0">
                <a:latin typeface="Times New Roman" panose="02020603050405020304" pitchFamily="18" charset="0"/>
                <a:cs typeface="Times New Roman" panose="02020603050405020304" pitchFamily="18" charset="0"/>
              </a:rPr>
              <a:t>Current disability and unemployment were more likely to use both cannabis and opioids.</a:t>
            </a:r>
          </a:p>
        </p:txBody>
      </p:sp>
    </p:spTree>
    <p:extLst>
      <p:ext uri="{BB962C8B-B14F-4D97-AF65-F5344CB8AC3E}">
        <p14:creationId xmlns:p14="http://schemas.microsoft.com/office/powerpoint/2010/main" val="2461242747"/>
      </p:ext>
    </p:extLst>
  </p:cSld>
  <p:clrMapOvr>
    <a:masterClrMapping/>
  </p:clrMapOvr>
  <p:transition spd="med">
    <p:pull/>
  </p:transition>
</p:sld>
</file>

<file path=ppt/slides/slide44.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a:xfrm>
            <a:off x="838200" y="427037"/>
            <a:ext cx="10515600" cy="842963"/>
          </a:xfrm>
        </p:spPr>
        <p:txBody>
          <a:bodyPr>
            <a:normAutofit fontScale="90000"/>
          </a:bodyPr>
          <a:lstStyle/>
          <a:p>
            <a:pPr algn="ctr">
              <a:spcAft>
                <a:spcPts val="1200"/>
              </a:spcAft>
            </a:pP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Discussion</a:t>
            </a:r>
            <a:br>
              <a:rPr lang="en-US" sz="4400" dirty="0"/>
            </a:b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a:xfrm>
            <a:off x="838200" y="1930400"/>
            <a:ext cx="10515600" cy="3840163"/>
          </a:xfrm>
        </p:spPr>
        <p:txBody>
          <a:bodyPr>
            <a:noAutofit/>
          </a:bodyPr>
          <a:lstStyle/>
          <a:p>
            <a:pPr>
              <a:spcAft>
                <a:spcPts val="2400"/>
              </a:spcAft>
            </a:pPr>
            <a:r>
              <a:rPr lang="en-US" dirty="0">
                <a:latin typeface="Times New Roman" panose="02020603050405020304" pitchFamily="18" charset="0"/>
                <a:cs typeface="Times New Roman" panose="02020603050405020304" pitchFamily="18" charset="0"/>
              </a:rPr>
              <a:t>17% noted an association with their menstrual cycle (catamenial CVS)</a:t>
            </a:r>
          </a:p>
          <a:p>
            <a:pPr>
              <a:spcAft>
                <a:spcPts val="2400"/>
              </a:spcAft>
            </a:pPr>
            <a:r>
              <a:rPr lang="en-US" dirty="0">
                <a:latin typeface="Times New Roman" panose="02020603050405020304" pitchFamily="18" charset="0"/>
                <a:cs typeface="Times New Roman" panose="02020603050405020304" pitchFamily="18" charset="0"/>
              </a:rPr>
              <a:t>25 out of the 90 women in the cohort were age 51 or greater</a:t>
            </a:r>
          </a:p>
          <a:p>
            <a:pPr>
              <a:spcAft>
                <a:spcPts val="2400"/>
              </a:spcAft>
            </a:pPr>
            <a:r>
              <a:rPr lang="en-US" dirty="0">
                <a:latin typeface="Times New Roman" panose="02020603050405020304" pitchFamily="18" charset="0"/>
                <a:cs typeface="Times New Roman" panose="02020603050405020304" pitchFamily="18" charset="0"/>
              </a:rPr>
              <a:t>23% of pre-menopausal women in our sample reported some element of menstrual-related CVS</a:t>
            </a:r>
          </a:p>
          <a:p>
            <a:pPr>
              <a:spcAft>
                <a:spcPts val="2400"/>
              </a:spcAft>
            </a:pPr>
            <a:r>
              <a:rPr lang="en-US" dirty="0">
                <a:latin typeface="Times New Roman" panose="02020603050405020304" pitchFamily="18" charset="0"/>
                <a:cs typeface="Times New Roman" panose="02020603050405020304" pitchFamily="18" charset="0"/>
              </a:rPr>
              <a:t>Singular case report of resolved catamenial CVS in a 16-year-old with estrogen therapy </a:t>
            </a:r>
            <a:r>
              <a:rPr lang="en-US" sz="1800" dirty="0">
                <a:latin typeface="Times New Roman" panose="02020603050405020304" pitchFamily="18" charset="0"/>
                <a:cs typeface="Times New Roman" panose="02020603050405020304" pitchFamily="18" charset="0"/>
              </a:rPr>
              <a:t>(</a:t>
            </a:r>
            <a:r>
              <a:rPr lang="en-US" sz="1800" dirty="0" err="1">
                <a:latin typeface="Times New Roman" panose="02020603050405020304" pitchFamily="18" charset="0"/>
                <a:cs typeface="Times New Roman" panose="02020603050405020304" pitchFamily="18" charset="0"/>
              </a:rPr>
              <a:t>Hannani</a:t>
            </a:r>
            <a:r>
              <a:rPr lang="en-US" sz="1800" dirty="0">
                <a:latin typeface="Times New Roman" panose="02020603050405020304" pitchFamily="18" charset="0"/>
                <a:cs typeface="Times New Roman" panose="02020603050405020304" pitchFamily="18" charset="0"/>
              </a:rPr>
              <a:t> et. al, 2019) </a:t>
            </a:r>
          </a:p>
        </p:txBody>
      </p:sp>
    </p:spTree>
    <p:extLst>
      <p:ext uri="{BB962C8B-B14F-4D97-AF65-F5344CB8AC3E}">
        <p14:creationId xmlns:p14="http://schemas.microsoft.com/office/powerpoint/2010/main" val="1860079953"/>
      </p:ext>
    </p:extLst>
  </p:cSld>
  <p:clrMapOvr>
    <a:masterClrMapping/>
  </p:clrMapOvr>
  <p:transition spd="med">
    <p:pull/>
  </p:transition>
</p:sld>
</file>

<file path=ppt/slides/slide45.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Discussion</a:t>
            </a:r>
            <a:endParaRPr lang="en-US" dirty="0"/>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a:xfrm>
            <a:off x="838200" y="1892301"/>
            <a:ext cx="10515600" cy="4284662"/>
          </a:xfrm>
        </p:spPr>
        <p:txBody>
          <a:bodyPr>
            <a:normAutofit/>
          </a:bodyPr>
          <a:lstStyle/>
          <a:p>
            <a:pPr>
              <a:spcAft>
                <a:spcPts val="2400"/>
              </a:spcAft>
            </a:pPr>
            <a:r>
              <a:rPr lang="en-US" dirty="0">
                <a:latin typeface="Times New Roman" panose="02020603050405020304" pitchFamily="18" charset="0"/>
                <a:cs typeface="Times New Roman" panose="02020603050405020304" pitchFamily="18" charset="0"/>
              </a:rPr>
              <a:t>Hot water bathing was was not exclusive to cannabis use</a:t>
            </a:r>
          </a:p>
          <a:p>
            <a:pPr>
              <a:spcAft>
                <a:spcPts val="2400"/>
              </a:spcAft>
            </a:pPr>
            <a:r>
              <a:rPr lang="en-US" dirty="0">
                <a:latin typeface="Times New Roman" panose="02020603050405020304" pitchFamily="18" charset="0"/>
                <a:cs typeface="Times New Roman" panose="02020603050405020304" pitchFamily="18" charset="0"/>
              </a:rPr>
              <a:t>Some CVS patients used sleep as a method to abort acute episodes</a:t>
            </a:r>
          </a:p>
          <a:p>
            <a:pPr>
              <a:spcAft>
                <a:spcPts val="1200"/>
              </a:spcAft>
            </a:pPr>
            <a:r>
              <a:rPr lang="en-US" sz="2800" dirty="0">
                <a:latin typeface="Times New Roman" panose="02020603050405020304" pitchFamily="18" charset="0"/>
                <a:cs typeface="Times New Roman" panose="02020603050405020304" pitchFamily="18" charset="0"/>
              </a:rPr>
              <a:t>There were no differences in healthcare utilization between the different substance use groups.</a:t>
            </a:r>
          </a:p>
          <a:p>
            <a:pPr>
              <a:spcAft>
                <a:spcPts val="1200"/>
              </a:spcAft>
            </a:pPr>
            <a:r>
              <a:rPr lang="en-US" sz="2800" dirty="0">
                <a:latin typeface="Times New Roman" panose="02020603050405020304" pitchFamily="18" charset="0"/>
                <a:cs typeface="Times New Roman" panose="02020603050405020304" pitchFamily="18" charset="0"/>
              </a:rPr>
              <a:t>There was no difference in opioid consumption between the opioid-only group and the opioid + cannabis group</a:t>
            </a:r>
            <a:endParaRPr lang="en-US" dirty="0">
              <a:latin typeface="Times New Roman" panose="02020603050405020304" pitchFamily="18" charset="0"/>
              <a:cs typeface="Times New Roman" panose="02020603050405020304" pitchFamily="18" charset="0"/>
            </a:endParaRPr>
          </a:p>
          <a:p>
            <a:pPr>
              <a:spcAft>
                <a:spcPts val="2400"/>
              </a:spcAft>
            </a:pPr>
            <a:r>
              <a:rPr lang="en-US" dirty="0">
                <a:latin typeface="Times New Roman" panose="02020603050405020304" pitchFamily="18" charset="0"/>
                <a:cs typeface="Times New Roman" panose="02020603050405020304" pitchFamily="18" charset="0"/>
              </a:rPr>
              <a:t>Coalescent CVS is explored</a:t>
            </a:r>
          </a:p>
        </p:txBody>
      </p:sp>
    </p:spTree>
    <p:extLst>
      <p:ext uri="{BB962C8B-B14F-4D97-AF65-F5344CB8AC3E}">
        <p14:creationId xmlns:p14="http://schemas.microsoft.com/office/powerpoint/2010/main" val="1897057842"/>
      </p:ext>
    </p:extLst>
  </p:cSld>
  <p:clrMapOvr>
    <a:masterClrMapping/>
  </p:clrMapOvr>
  <p:transition spd="med">
    <p:pull/>
  </p:transition>
</p:sld>
</file>

<file path=ppt/slides/slide46.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Next Steps</a:t>
            </a:r>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a:xfrm>
            <a:off x="838200" y="2057399"/>
            <a:ext cx="10515600" cy="3586163"/>
          </a:xfrm>
        </p:spPr>
        <p:txBody>
          <a:bodyPr>
            <a:normAutofit/>
          </a:bodyPr>
          <a:lstStyle/>
          <a:p>
            <a:pPr>
              <a:spcAft>
                <a:spcPts val="3600"/>
              </a:spcAft>
            </a:pPr>
            <a:r>
              <a:rPr lang="en-US" dirty="0">
                <a:latin typeface="Times New Roman" panose="02020603050405020304" pitchFamily="18" charset="0"/>
                <a:cs typeface="Times New Roman" panose="02020603050405020304" pitchFamily="18" charset="0"/>
              </a:rPr>
              <a:t>RCT of 8% capsaicin patch for both CHS and CVS</a:t>
            </a:r>
          </a:p>
          <a:p>
            <a:pPr>
              <a:spcAft>
                <a:spcPts val="3600"/>
              </a:spcAft>
            </a:pPr>
            <a:r>
              <a:rPr lang="en-US" dirty="0">
                <a:latin typeface="Times New Roman" panose="02020603050405020304" pitchFamily="18" charset="0"/>
                <a:cs typeface="Times New Roman" panose="02020603050405020304" pitchFamily="18" charset="0"/>
              </a:rPr>
              <a:t>RCT of CBD topically in CHS</a:t>
            </a:r>
          </a:p>
          <a:p>
            <a:pPr>
              <a:spcAft>
                <a:spcPts val="3600"/>
              </a:spcAft>
            </a:pPr>
            <a:r>
              <a:rPr lang="en-US" dirty="0">
                <a:latin typeface="Times New Roman" panose="02020603050405020304" pitchFamily="18" charset="0"/>
                <a:cs typeface="Times New Roman" panose="02020603050405020304" pitchFamily="18" charset="0"/>
              </a:rPr>
              <a:t>RCT of hormone therapy trial for catamenial CVS </a:t>
            </a:r>
          </a:p>
          <a:p>
            <a:endParaRPr lang="en-US" dirty="0"/>
          </a:p>
        </p:txBody>
      </p:sp>
    </p:spTree>
    <p:extLst>
      <p:ext uri="{BB962C8B-B14F-4D97-AF65-F5344CB8AC3E}">
        <p14:creationId xmlns:p14="http://schemas.microsoft.com/office/powerpoint/2010/main" val="3102661075"/>
      </p:ext>
    </p:extLst>
  </p:cSld>
  <p:clrMapOvr>
    <a:masterClrMapping/>
  </p:clrMapOvr>
  <p:transition spd="med">
    <p:pull/>
  </p:transition>
</p:sld>
</file>

<file path=ppt/slides/slide47.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Next Steps</a:t>
            </a:r>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a:xfrm>
            <a:off x="838200" y="2095499"/>
            <a:ext cx="10515600" cy="4081463"/>
          </a:xfrm>
        </p:spPr>
        <p:txBody>
          <a:bodyPr>
            <a:normAutofit/>
          </a:bodyPr>
          <a:lstStyle/>
          <a:p>
            <a:pPr>
              <a:spcAft>
                <a:spcPts val="3600"/>
              </a:spcAft>
            </a:pPr>
            <a:r>
              <a:rPr lang="en-US" dirty="0">
                <a:latin typeface="Times New Roman" panose="02020603050405020304" pitchFamily="18" charset="0"/>
                <a:cs typeface="Times New Roman" panose="02020603050405020304" pitchFamily="18" charset="0"/>
              </a:rPr>
              <a:t>Validate new clinical descriptions of adults with CVS.</a:t>
            </a:r>
          </a:p>
          <a:p>
            <a:pPr>
              <a:spcAft>
                <a:spcPts val="3600"/>
              </a:spcAft>
            </a:pPr>
            <a:r>
              <a:rPr lang="en-US" dirty="0">
                <a:latin typeface="Times New Roman" panose="02020603050405020304" pitchFamily="18" charset="0"/>
                <a:cs typeface="Times New Roman" panose="02020603050405020304" pitchFamily="18" charset="0"/>
              </a:rPr>
              <a:t>The question of coalescence, whether it is a natural course of CVS or influenced by variables like cannabis or opioid use, needs to be addressed through a large longitudinal prospective cohort study.</a:t>
            </a:r>
          </a:p>
          <a:p>
            <a:pPr marL="0" indent="0">
              <a:buNone/>
            </a:pPr>
            <a:endParaRPr lang="en-US" dirty="0"/>
          </a:p>
        </p:txBody>
      </p:sp>
    </p:spTree>
    <p:extLst>
      <p:ext uri="{BB962C8B-B14F-4D97-AF65-F5344CB8AC3E}">
        <p14:creationId xmlns:p14="http://schemas.microsoft.com/office/powerpoint/2010/main" val="2561481208"/>
      </p:ext>
    </p:extLst>
  </p:cSld>
  <p:clrMapOvr>
    <a:masterClrMapping/>
  </p:clrMapOvr>
  <p:transition spd="med">
    <p:pull/>
  </p:transition>
</p:sld>
</file>

<file path=ppt/slides/slide48.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393126-9370-A84D-8073-76283C2D62DF}"/>
              </a:ext>
            </a:extLst>
          </p:cNvPr>
          <p:cNvSpPr>
            <a:spLocks noGrp="1"/>
          </p:cNvSpPr>
          <p:nvPr>
            <p:ph type="title"/>
          </p:nvPr>
        </p:nvSpPr>
        <p:spPr>
          <a:xfrm>
            <a:off x="838200" y="212725"/>
            <a:ext cx="10515600" cy="1325563"/>
          </a:xfrm>
        </p:spPr>
        <p:txBody>
          <a:bodyPr>
            <a:normAutofit/>
          </a:bodyPr>
          <a:lstStyle/>
          <a:p>
            <a:pPr algn="ctr"/>
            <a:r>
              <a:rPr lang="en-US" dirty="0">
                <a:latin typeface="Times New Roman" panose="02020603050405020304" pitchFamily="18" charset="0"/>
                <a:cs typeface="Times New Roman" panose="02020603050405020304" pitchFamily="18" charset="0"/>
              </a:rPr>
              <a:t>Ph.D. in Nursing Science: Program Goals</a:t>
            </a:r>
          </a:p>
        </p:txBody>
      </p:sp>
      <p:sp>
        <p:nvSpPr>
          <p:cNvPr id="5" name="Content Placeholder 4">
            <a:extLst>
              <a:ext uri="{FF2B5EF4-FFF2-40B4-BE49-F238E27FC236}">
                <a16:creationId xmlns:a16="http://schemas.microsoft.com/office/drawing/2014/main" id="{8E24F96B-5437-3D47-8FEC-15931AB3F24C}"/>
              </a:ext>
            </a:extLst>
          </p:cNvPr>
          <p:cNvSpPr>
            <a:spLocks noGrp="1"/>
          </p:cNvSpPr>
          <p:nvPr>
            <p:ph idx="1"/>
          </p:nvPr>
        </p:nvSpPr>
        <p:spPr>
          <a:xfrm>
            <a:off x="360217" y="1690687"/>
            <a:ext cx="11651673" cy="5075873"/>
          </a:xfrm>
        </p:spPr>
        <p:txBody>
          <a:bodyPr>
            <a:noAutofit/>
          </a:bodyPr>
          <a:lstStyle/>
          <a:p>
            <a:pPr>
              <a:spcAft>
                <a:spcPts val="1800"/>
              </a:spcAft>
            </a:pPr>
            <a:r>
              <a:rPr lang="en-US" sz="2400" dirty="0">
                <a:latin typeface="Times New Roman" panose="02020603050405020304" pitchFamily="18" charset="0"/>
                <a:cs typeface="Times New Roman" panose="02020603050405020304" pitchFamily="18" charset="0"/>
              </a:rPr>
              <a:t>Generate Knowledge that is inventive and rigorously tested within a selected area of nursing science</a:t>
            </a:r>
          </a:p>
          <a:p>
            <a:pPr>
              <a:spcAft>
                <a:spcPts val="1800"/>
              </a:spcAft>
            </a:pPr>
            <a:r>
              <a:rPr lang="en-US" sz="2400" b="0" i="0" dirty="0">
                <a:solidFill>
                  <a:srgbClr val="3D3D3D"/>
                </a:solidFill>
                <a:effectLst/>
                <a:latin typeface="Times New Roman" panose="02020603050405020304" pitchFamily="18" charset="0"/>
                <a:cs typeface="Times New Roman" panose="02020603050405020304" pitchFamily="18" charset="0"/>
              </a:rPr>
              <a:t>Have multiple perspectives of knowing and also acknowledge multidisciplinary contributions to knowledge generation</a:t>
            </a:r>
          </a:p>
          <a:p>
            <a:pPr>
              <a:spcAft>
                <a:spcPts val="1800"/>
              </a:spcAft>
            </a:pPr>
            <a:r>
              <a:rPr lang="en-US" sz="2400" b="0" i="0" dirty="0">
                <a:solidFill>
                  <a:srgbClr val="3D3D3D"/>
                </a:solidFill>
                <a:effectLst/>
                <a:latin typeface="Times New Roman" panose="02020603050405020304" pitchFamily="18" charset="0"/>
                <a:cs typeface="Times New Roman" panose="02020603050405020304" pitchFamily="18" charset="0"/>
              </a:rPr>
              <a:t>Be informed by social, cultural, and political issues related to their area of scholarship;</a:t>
            </a:r>
          </a:p>
          <a:p>
            <a:pPr>
              <a:spcAft>
                <a:spcPts val="1800"/>
              </a:spcAft>
            </a:pPr>
            <a:r>
              <a:rPr lang="en-US" sz="2400" b="0" i="0" dirty="0">
                <a:solidFill>
                  <a:srgbClr val="3D3D3D"/>
                </a:solidFill>
                <a:effectLst/>
                <a:latin typeface="Times New Roman" panose="02020603050405020304" pitchFamily="18" charset="0"/>
                <a:cs typeface="Times New Roman" panose="02020603050405020304" pitchFamily="18" charset="0"/>
              </a:rPr>
              <a:t>Provide leadership in nursing as well as various professional and public groups;</a:t>
            </a:r>
          </a:p>
          <a:p>
            <a:pPr>
              <a:spcAft>
                <a:spcPts val="1800"/>
              </a:spcAft>
            </a:pPr>
            <a:r>
              <a:rPr lang="en-US" sz="2400" b="0" i="0" dirty="0">
                <a:solidFill>
                  <a:srgbClr val="3D3D3D"/>
                </a:solidFill>
                <a:effectLst/>
                <a:latin typeface="Times New Roman" panose="02020603050405020304" pitchFamily="18" charset="0"/>
                <a:cs typeface="Times New Roman" panose="02020603050405020304" pitchFamily="18" charset="0"/>
              </a:rPr>
              <a:t>Test, generate, and extend knowledge relevant to nursing science and practice.</a:t>
            </a:r>
          </a:p>
          <a:p>
            <a:pPr>
              <a:spcAft>
                <a:spcPts val="1800"/>
              </a:spcAft>
            </a:pPr>
            <a:r>
              <a:rPr lang="en-US" sz="2400" b="0" i="0" dirty="0">
                <a:solidFill>
                  <a:srgbClr val="3D3D3D"/>
                </a:solidFill>
                <a:effectLst/>
                <a:latin typeface="Times New Roman" panose="02020603050405020304" pitchFamily="18" charset="0"/>
                <a:cs typeface="Times New Roman" panose="02020603050405020304" pitchFamily="18" charset="0"/>
              </a:rPr>
              <a:t>Demonstrate critical interrogation of positionality, recognition of implicit biases, as well as knowledge and application of anti-racism principles to promote health equity.</a:t>
            </a:r>
          </a:p>
          <a:p>
            <a:endParaRPr lang="en-US" sz="2400" dirty="0"/>
          </a:p>
          <a:p>
            <a:pPr lvl="2"/>
            <a:endParaRPr lang="en-US" sz="1600" dirty="0"/>
          </a:p>
        </p:txBody>
      </p:sp>
    </p:spTree>
    <p:extLst>
      <p:ext uri="{BB962C8B-B14F-4D97-AF65-F5344CB8AC3E}">
        <p14:creationId xmlns:p14="http://schemas.microsoft.com/office/powerpoint/2010/main" val="1218532198"/>
      </p:ext>
    </p:extLst>
  </p:cSld>
  <p:clrMapOvr>
    <a:masterClrMapping/>
  </p:clrMapOvr>
  <p:transition spd="med">
    <p:pull/>
  </p:transition>
</p:sld>
</file>

<file path=ppt/slides/slide49.xml><?xml version="1.0" encoding="utf-8"?>
<p:sld xmlns:a="http://schemas.openxmlformats.org/drawingml/2006/main" xmlns:r="http://schemas.openxmlformats.org/officeDocument/2006/relationships" xmlns:p="http://schemas.openxmlformats.org/presentationml/2006/main">
  <p:cSld>
    <p:bg>
      <p:bgPr>
        <a:gradFill rotWithShape="1">
          <a:gsLst>
            <a:gs pos="13000">
              <a:schemeClr val="bg1">
                <a:tint val="94000"/>
                <a:satMod val="80000"/>
                <a:lumMod val="98000"/>
                <a:alpha val="68000"/>
              </a:schemeClr>
            </a:gs>
            <a:gs pos="100000">
              <a:schemeClr val="bg2">
                <a:alpha val="87000"/>
                <a:lumMod val="5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451579" y="1935480"/>
            <a:ext cx="9780301" cy="3962400"/>
          </a:xfrm>
        </p:spPr>
        <p:txBody>
          <a:bodyPr>
            <a:normAutofit/>
          </a:bodyPr>
          <a:lstStyle/>
          <a:p>
            <a:pPr marL="0" lvl="0" indent="0" algn="ctr">
              <a:buClr>
                <a:srgbClr val="B71E42"/>
              </a:buClr>
              <a:buNone/>
            </a:pPr>
            <a:endParaRPr lang="en-US" sz="2800" dirty="0">
              <a:solidFill>
                <a:prstClr val="white"/>
              </a:solidFill>
            </a:endParaRPr>
          </a:p>
          <a:p>
            <a:pPr marL="0" lvl="0" indent="0" algn="ctr">
              <a:buClr>
                <a:srgbClr val="B71E42"/>
              </a:buClr>
              <a:buNone/>
            </a:pPr>
            <a:endParaRPr lang="en-US" sz="2800" dirty="0">
              <a:solidFill>
                <a:prstClr val="white"/>
              </a:solidFill>
            </a:endParaRPr>
          </a:p>
          <a:p>
            <a:pPr marL="0" lvl="0" indent="0" algn="ctr">
              <a:buClr>
                <a:srgbClr val="B71E42"/>
              </a:buClr>
              <a:buNone/>
            </a:pPr>
            <a:r>
              <a:rPr lang="en-US" sz="2800" dirty="0">
                <a:solidFill>
                  <a:prstClr val="white"/>
                </a:solidFill>
              </a:rPr>
              <a:t>Fin</a:t>
            </a:r>
          </a:p>
        </p:txBody>
      </p:sp>
    </p:spTree>
    <p:extLst>
      <p:ext uri="{BB962C8B-B14F-4D97-AF65-F5344CB8AC3E}">
        <p14:creationId xmlns:p14="http://schemas.microsoft.com/office/powerpoint/2010/main" val="2591133344"/>
      </p:ext>
    </p:extLst>
  </p:cSld>
  <p:clrMapOvr>
    <a:overrideClrMapping bg1="dk1" tx1="lt1" bg2="dk2" tx2="lt2" accent1="accent1" accent2="accent2" accent3="accent3" accent4="accent4" accent5="accent5" accent6="accent6" hlink="hlink" folHlink="folHlink"/>
  </p:clrMapOvr>
  <p:transition spd="slow">
    <p:comb/>
  </p:transition>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393126-9370-A84D-8073-76283C2D62DF}"/>
              </a:ext>
            </a:extLst>
          </p:cNvPr>
          <p:cNvSpPr>
            <a:spLocks noGrp="1"/>
          </p:cNvSpPr>
          <p:nvPr>
            <p:ph type="title"/>
          </p:nvPr>
        </p:nvSpPr>
        <p:spPr/>
        <p:txBody>
          <a:bodyPr>
            <a:normAutofit/>
          </a:bodyPr>
          <a:lstStyle/>
          <a:p>
            <a:pPr algn="ctr"/>
            <a:r>
              <a:rPr lang="en-US" b="0" i="0">
                <a:solidFill>
                  <a:srgbClr val="374151"/>
                </a:solidFill>
                <a:effectLst/>
                <a:latin typeface="Söhne"/>
              </a:rPr>
              <a:t>Historica</a:t>
            </a:r>
            <a:r>
              <a:rPr lang="en-US">
                <a:solidFill>
                  <a:srgbClr val="374151"/>
                </a:solidFill>
                <a:latin typeface="Söhne"/>
              </a:rPr>
              <a:t>l Context </a:t>
            </a:r>
            <a:endParaRPr lang="en-US" dirty="0"/>
          </a:p>
        </p:txBody>
      </p:sp>
      <p:graphicFrame>
        <p:nvGraphicFramePr>
          <p:cNvPr id="9" name="Content Placeholder 4">
            <a:extLst>
              <a:ext uri="{FF2B5EF4-FFF2-40B4-BE49-F238E27FC236}">
                <a16:creationId xmlns:a16="http://schemas.microsoft.com/office/drawing/2014/main" id="{1CC9AAC6-D558-54EB-55DA-0DDF4225259A}"/>
              </a:ext>
            </a:extLst>
          </p:cNvPr>
          <p:cNvGraphicFramePr>
            <a:graphicFrameLocks noGrp="1"/>
          </p:cNvGraphicFramePr>
          <p:nvPr>
            <p:ph idx="1"/>
          </p:nvPr>
        </p:nvGraphicFramePr>
        <p:xfrm>
          <a:off x="838200" y="1851949"/>
          <a:ext cx="10515600" cy="46409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12319731"/>
      </p:ext>
    </p:extLst>
  </p:cSld>
  <p:clrMapOvr>
    <a:masterClrMapping/>
  </p:clrMapOvr>
  <p:transition spd="med">
    <p:pull/>
  </p:transition>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393126-9370-A84D-8073-76283C2D62DF}"/>
              </a:ext>
            </a:extLst>
          </p:cNvPr>
          <p:cNvSpPr>
            <a:spLocks noGrp="1"/>
          </p:cNvSpPr>
          <p:nvPr>
            <p:ph type="title"/>
          </p:nvPr>
        </p:nvSpPr>
        <p:spPr/>
        <p:txBody>
          <a:bodyPr>
            <a:normAutofit/>
          </a:bodyPr>
          <a:lstStyle/>
          <a:p>
            <a:pPr algn="ctr"/>
            <a:r>
              <a:rPr lang="en-US" b="0" i="0" dirty="0">
                <a:solidFill>
                  <a:srgbClr val="374151"/>
                </a:solidFill>
                <a:effectLst/>
                <a:latin typeface="+mn-lt"/>
                <a:cs typeface="Times New Roman" panose="02020603050405020304" pitchFamily="18" charset="0"/>
              </a:rPr>
              <a:t>Adult Cyclic Vomiting Syndrome:</a:t>
            </a:r>
            <a:br>
              <a:rPr lang="en-US" b="0" i="0" dirty="0">
                <a:solidFill>
                  <a:srgbClr val="374151"/>
                </a:solidFill>
                <a:effectLst/>
                <a:latin typeface="+mn-lt"/>
                <a:cs typeface="Times New Roman" panose="02020603050405020304" pitchFamily="18" charset="0"/>
              </a:rPr>
            </a:br>
            <a:r>
              <a:rPr lang="en-US" b="0" i="0" dirty="0">
                <a:solidFill>
                  <a:srgbClr val="374151"/>
                </a:solidFill>
                <a:effectLst/>
                <a:latin typeface="+mn-lt"/>
                <a:cs typeface="Times New Roman" panose="02020603050405020304" pitchFamily="18" charset="0"/>
              </a:rPr>
              <a:t>Prevalence and Diagnostic Challenges</a:t>
            </a:r>
            <a:endParaRPr lang="en-US" dirty="0">
              <a:latin typeface="+mn-lt"/>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8E24F96B-5437-3D47-8FEC-15931AB3F24C}"/>
                  </a:ext>
                </a:extLst>
              </p:cNvPr>
              <p:cNvSpPr>
                <a:spLocks noGrp="1"/>
              </p:cNvSpPr>
              <p:nvPr>
                <p:ph idx="1"/>
              </p:nvPr>
            </p:nvSpPr>
            <p:spPr>
              <a:xfrm>
                <a:off x="838200" y="2555631"/>
                <a:ext cx="10515600" cy="3937245"/>
              </a:xfrm>
            </p:spPr>
            <p:txBody>
              <a:bodyPr>
                <a:normAutofit/>
              </a:bodyPr>
              <a:lstStyle/>
              <a:p>
                <a:pPr algn="l">
                  <a:spcAft>
                    <a:spcPts val="3600"/>
                  </a:spcAft>
                  <a:buFont typeface="Arial" panose="020B0604020202020204" pitchFamily="34" charset="0"/>
                  <a:buChar char="•"/>
                </a:pPr>
                <a:r>
                  <a:rPr lang="en-US" b="0" i="0" dirty="0">
                    <a:solidFill>
                      <a:srgbClr val="374151"/>
                    </a:solidFill>
                    <a:effectLst/>
                    <a:cs typeface="Times New Roman" panose="02020603050405020304" pitchFamily="18" charset="0"/>
                  </a:rPr>
                  <a:t>Diagnosis is challenging due to the absence of measurable biomarkers</a:t>
                </a:r>
              </a:p>
              <a:p>
                <a:pPr>
                  <a:spcBef>
                    <a:spcPts val="1200"/>
                  </a:spcBef>
                  <a:spcAft>
                    <a:spcPts val="600"/>
                  </a:spcAft>
                </a:pPr>
                <a:r>
                  <a:rPr lang="en-US" b="0" i="0" dirty="0">
                    <a:solidFill>
                      <a:srgbClr val="374151"/>
                    </a:solidFill>
                    <a:effectLst/>
                    <a:cs typeface="Times New Roman" panose="02020603050405020304" pitchFamily="18" charset="0"/>
                  </a:rPr>
                  <a:t>Time to diagnosis is often </a:t>
                </a:r>
                <a:r>
                  <a:rPr lang="en-US" dirty="0">
                    <a:solidFill>
                      <a:srgbClr val="374151"/>
                    </a:solidFill>
                    <a:cs typeface="Times New Roman" panose="02020603050405020304" pitchFamily="18" charset="0"/>
                  </a:rPr>
                  <a:t>prolonged </a:t>
                </a:r>
              </a:p>
              <a:p>
                <a:pPr marL="914400" lvl="2" indent="0">
                  <a:spcBef>
                    <a:spcPts val="0"/>
                  </a:spcBef>
                  <a:spcAft>
                    <a:spcPts val="600"/>
                  </a:spcAft>
                  <a:buNone/>
                </a:pPr>
                <a:r>
                  <a:rPr lang="en-US" dirty="0">
                    <a:solidFill>
                      <a:srgbClr val="374151"/>
                    </a:solidFill>
                    <a:cs typeface="Times New Roman" panose="02020603050405020304" pitchFamily="18" charset="0"/>
                  </a:rPr>
                  <a:t>	7.3 </a:t>
                </a:r>
                <a14:m>
                  <m:oMath xmlns:m="http://schemas.openxmlformats.org/officeDocument/2006/math">
                    <m:r>
                      <a:rPr lang="en-US" i="1" smtClean="0">
                        <a:solidFill>
                          <a:srgbClr val="374151"/>
                        </a:solidFill>
                        <a:latin typeface="Cambria Math" panose="02040503050406030204" pitchFamily="18" charset="0"/>
                        <a:ea typeface="Cambria Math" panose="02040503050406030204" pitchFamily="18" charset="0"/>
                      </a:rPr>
                      <m:t>±</m:t>
                    </m:r>
                  </m:oMath>
                </a14:m>
                <a:r>
                  <a:rPr lang="en-US" dirty="0">
                    <a:solidFill>
                      <a:srgbClr val="374151"/>
                    </a:solidFill>
                    <a:cs typeface="Times New Roman" panose="02020603050405020304" pitchFamily="18" charset="0"/>
                  </a:rPr>
                  <a:t> 6.9 years (T. Venkatesan et al., 2014)</a:t>
                </a:r>
              </a:p>
              <a:p>
                <a:pPr marL="914400" lvl="2" indent="0">
                  <a:spcBef>
                    <a:spcPts val="0"/>
                  </a:spcBef>
                  <a:spcAft>
                    <a:spcPts val="600"/>
                  </a:spcAft>
                  <a:buNone/>
                </a:pPr>
                <a:endParaRPr lang="en-US" dirty="0">
                  <a:solidFill>
                    <a:srgbClr val="374151"/>
                  </a:solidFill>
                  <a:cs typeface="Times New Roman" panose="02020603050405020304" pitchFamily="18" charset="0"/>
                </a:endParaRPr>
              </a:p>
              <a:p>
                <a:pPr marL="457200" lvl="1" indent="0">
                  <a:spcBef>
                    <a:spcPts val="0"/>
                  </a:spcBef>
                  <a:buNone/>
                </a:pPr>
                <a:endParaRPr lang="en-US" dirty="0">
                  <a:solidFill>
                    <a:srgbClr val="374151"/>
                  </a:solidFill>
                  <a:cs typeface="Times New Roman" panose="02020603050405020304" pitchFamily="18" charset="0"/>
                </a:endParaRPr>
              </a:p>
              <a:p>
                <a:pPr>
                  <a:spcBef>
                    <a:spcPts val="0"/>
                  </a:spcBef>
                  <a:spcAft>
                    <a:spcPts val="2400"/>
                  </a:spcAft>
                </a:pPr>
                <a:r>
                  <a:rPr lang="en-US" dirty="0">
                    <a:solidFill>
                      <a:srgbClr val="374151"/>
                    </a:solidFill>
                    <a:cs typeface="Times New Roman" panose="02020603050405020304" pitchFamily="18" charset="0"/>
                  </a:rPr>
                  <a:t>The prevalence of adult CVS is relatively low</a:t>
                </a:r>
              </a:p>
              <a:p>
                <a:pPr algn="l">
                  <a:spcAft>
                    <a:spcPts val="2400"/>
                  </a:spcAft>
                  <a:buFont typeface="Arial" panose="020B0604020202020204" pitchFamily="34" charset="0"/>
                  <a:buChar char="•"/>
                </a:pPr>
                <a:endParaRPr lang="en-US" dirty="0"/>
              </a:p>
            </p:txBody>
          </p:sp>
        </mc:Choice>
        <mc:Fallback xmlns="">
          <p:sp>
            <p:nvSpPr>
              <p:cNvPr id="5" name="Content Placeholder 4">
                <a:extLst>
                  <a:ext uri="{FF2B5EF4-FFF2-40B4-BE49-F238E27FC236}">
                    <a16:creationId xmlns:a16="http://schemas.microsoft.com/office/drawing/2014/main" id="{8E24F96B-5437-3D47-8FEC-15931AB3F24C}"/>
                  </a:ext>
                </a:extLst>
              </p:cNvPr>
              <p:cNvSpPr>
                <a:spLocks noGrp="1" noRot="1" noChangeAspect="1" noMove="1" noResize="1" noEditPoints="1" noAdjustHandles="1" noChangeArrowheads="1" noChangeShapeType="1" noTextEdit="1"/>
              </p:cNvSpPr>
              <p:nvPr>
                <p:ph idx="1"/>
              </p:nvPr>
            </p:nvSpPr>
            <p:spPr>
              <a:xfrm>
                <a:off x="838200" y="2555631"/>
                <a:ext cx="10515600" cy="3937245"/>
              </a:xfrm>
              <a:blipFill>
                <a:blip r:embed="rId3"/>
                <a:stretch>
                  <a:fillRect l="-1086" t="-2894" r="-844"/>
                </a:stretch>
              </a:blipFill>
            </p:spPr>
            <p:txBody>
              <a:bodyPr/>
              <a:lstStyle/>
              <a:p>
                <a:r>
                  <a:rPr lang="en-US">
                    <a:noFill/>
                  </a:rPr>
                  <a:t> </a:t>
                </a:r>
              </a:p>
            </p:txBody>
          </p:sp>
        </mc:Fallback>
      </mc:AlternateContent>
    </p:spTree>
    <p:extLst>
      <p:ext uri="{BB962C8B-B14F-4D97-AF65-F5344CB8AC3E}">
        <p14:creationId xmlns:p14="http://schemas.microsoft.com/office/powerpoint/2010/main" val="2990950746"/>
      </p:ext>
    </p:extLst>
  </p:cSld>
  <p:clrMapOvr>
    <a:masterClrMapping/>
  </p:clrMapOvr>
  <p:transition spd="med">
    <p:pull/>
  </p:transition>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393126-9370-A84D-8073-76283C2D62DF}"/>
              </a:ext>
            </a:extLst>
          </p:cNvPr>
          <p:cNvSpPr>
            <a:spLocks noGrp="1"/>
          </p:cNvSpPr>
          <p:nvPr>
            <p:ph type="title"/>
          </p:nvPr>
        </p:nvSpPr>
        <p:spPr>
          <a:xfrm>
            <a:off x="838200" y="365125"/>
            <a:ext cx="10515600" cy="1087755"/>
          </a:xfrm>
        </p:spPr>
        <p:txBody>
          <a:bodyPr>
            <a:normAutofit/>
          </a:bodyPr>
          <a:lstStyle/>
          <a:p>
            <a:pPr algn="r">
              <a:spcBef>
                <a:spcPts val="1200"/>
              </a:spcBef>
              <a:spcAft>
                <a:spcPts val="1800"/>
              </a:spcAft>
            </a:pPr>
            <a:r>
              <a:rPr lang="en-US" sz="2700" dirty="0">
                <a:effectLst/>
                <a:latin typeface="+mn-lt"/>
                <a:ea typeface="Calibri" panose="020F0502020204030204" pitchFamily="34" charset="0"/>
              </a:rPr>
              <a:t>The Global Epidemiology Study of Functional Gastrointestinal Disorders</a:t>
            </a:r>
            <a:br>
              <a:rPr lang="en-US" sz="2700" dirty="0">
                <a:effectLst/>
                <a:latin typeface="+mn-lt"/>
                <a:ea typeface="Calibri" panose="020F0502020204030204" pitchFamily="34" charset="0"/>
              </a:rPr>
            </a:br>
            <a:br>
              <a:rPr lang="en-US" sz="2000" dirty="0">
                <a:effectLst/>
                <a:latin typeface="+mn-lt"/>
                <a:ea typeface="Calibri" panose="020F0502020204030204" pitchFamily="34" charset="0"/>
              </a:rPr>
            </a:br>
            <a:r>
              <a:rPr lang="en-US" sz="2000" dirty="0">
                <a:effectLst/>
                <a:latin typeface="+mn-lt"/>
                <a:ea typeface="Calibri" panose="020F0502020204030204" pitchFamily="34" charset="0"/>
              </a:rPr>
              <a:t>(Sperber &amp; </a:t>
            </a:r>
            <a:r>
              <a:rPr lang="en-US" sz="2000" dirty="0" err="1">
                <a:effectLst/>
                <a:latin typeface="+mn-lt"/>
                <a:ea typeface="Calibri" panose="020F0502020204030204" pitchFamily="34" charset="0"/>
              </a:rPr>
              <a:t>Drossman</a:t>
            </a:r>
            <a:r>
              <a:rPr lang="en-US" sz="2000" dirty="0">
                <a:effectLst/>
                <a:latin typeface="+mn-lt"/>
                <a:ea typeface="Calibri" panose="020F0502020204030204" pitchFamily="34" charset="0"/>
              </a:rPr>
              <a:t> et al., </a:t>
            </a:r>
            <a:r>
              <a:rPr lang="en-US" sz="2000" i="1" dirty="0">
                <a:effectLst/>
                <a:latin typeface="+mn-lt"/>
                <a:ea typeface="Calibri" panose="020F0502020204030204" pitchFamily="34" charset="0"/>
              </a:rPr>
              <a:t>Gastroenterology</a:t>
            </a:r>
            <a:r>
              <a:rPr lang="en-US" sz="2000" dirty="0">
                <a:effectLst/>
                <a:latin typeface="+mn-lt"/>
                <a:ea typeface="Calibri" panose="020F0502020204030204" pitchFamily="34" charset="0"/>
              </a:rPr>
              <a:t>, 2021)</a:t>
            </a:r>
            <a:endParaRPr lang="en-US" sz="2000" dirty="0">
              <a:latin typeface="+mn-lt"/>
            </a:endParaRPr>
          </a:p>
        </p:txBody>
      </p:sp>
      <p:sp>
        <p:nvSpPr>
          <p:cNvPr id="5" name="Content Placeholder 4">
            <a:extLst>
              <a:ext uri="{FF2B5EF4-FFF2-40B4-BE49-F238E27FC236}">
                <a16:creationId xmlns:a16="http://schemas.microsoft.com/office/drawing/2014/main" id="{8E24F96B-5437-3D47-8FEC-15931AB3F24C}"/>
              </a:ext>
            </a:extLst>
          </p:cNvPr>
          <p:cNvSpPr>
            <a:spLocks noGrp="1"/>
          </p:cNvSpPr>
          <p:nvPr>
            <p:ph idx="1"/>
          </p:nvPr>
        </p:nvSpPr>
        <p:spPr>
          <a:xfrm>
            <a:off x="838200" y="2255520"/>
            <a:ext cx="10515600" cy="3739516"/>
          </a:xfrm>
        </p:spPr>
        <p:txBody>
          <a:bodyPr>
            <a:normAutofit/>
          </a:bodyPr>
          <a:lstStyle/>
          <a:p>
            <a:pPr>
              <a:spcAft>
                <a:spcPts val="3000"/>
              </a:spcAft>
            </a:pPr>
            <a:r>
              <a:rPr lang="en-US" sz="2800" dirty="0">
                <a:effectLst/>
                <a:ea typeface="Calibri" panose="020F0502020204030204" pitchFamily="34" charset="0"/>
              </a:rPr>
              <a:t>Combined Survey Data of 73,076 adults from 33 countries</a:t>
            </a:r>
          </a:p>
          <a:p>
            <a:pPr>
              <a:spcAft>
                <a:spcPts val="3000"/>
              </a:spcAft>
            </a:pPr>
            <a:r>
              <a:rPr lang="en-US" sz="2800" dirty="0">
                <a:effectLst/>
                <a:ea typeface="Calibri" panose="020F0502020204030204" pitchFamily="34" charset="0"/>
              </a:rPr>
              <a:t>22 functional GI disorders, including CVS and CHS</a:t>
            </a:r>
          </a:p>
          <a:p>
            <a:pPr>
              <a:spcAft>
                <a:spcPts val="3000"/>
              </a:spcAft>
            </a:pPr>
            <a:r>
              <a:rPr lang="en-US" dirty="0">
                <a:ea typeface="Calibri" panose="020F0502020204030204" pitchFamily="34" charset="0"/>
              </a:rPr>
              <a:t>A</a:t>
            </a:r>
            <a:r>
              <a:rPr lang="en-US" sz="2800" dirty="0">
                <a:effectLst/>
                <a:ea typeface="Calibri" panose="020F0502020204030204" pitchFamily="34" charset="0"/>
              </a:rPr>
              <a:t>nonymous internet survey in 26 countries (n = 54,127) </a:t>
            </a:r>
          </a:p>
          <a:p>
            <a:pPr>
              <a:spcAft>
                <a:spcPts val="3000"/>
              </a:spcAft>
            </a:pPr>
            <a:r>
              <a:rPr lang="en-US" dirty="0">
                <a:ea typeface="Calibri" panose="020F0502020204030204" pitchFamily="34" charset="0"/>
              </a:rPr>
              <a:t>F</a:t>
            </a:r>
            <a:r>
              <a:rPr lang="en-US" sz="2800" dirty="0">
                <a:effectLst/>
                <a:ea typeface="Calibri" panose="020F0502020204030204" pitchFamily="34" charset="0"/>
              </a:rPr>
              <a:t>ace-to-face household surveys in 9 additional countries (n = 18,949). </a:t>
            </a:r>
          </a:p>
          <a:p>
            <a:pPr algn="l">
              <a:spcAft>
                <a:spcPts val="2400"/>
              </a:spcAft>
              <a:buFont typeface="Arial" panose="020B0604020202020204" pitchFamily="34" charset="0"/>
              <a:buChar char="•"/>
            </a:pPr>
            <a:endParaRPr lang="en-US" dirty="0"/>
          </a:p>
        </p:txBody>
      </p:sp>
    </p:spTree>
    <p:extLst>
      <p:ext uri="{BB962C8B-B14F-4D97-AF65-F5344CB8AC3E}">
        <p14:creationId xmlns:p14="http://schemas.microsoft.com/office/powerpoint/2010/main" val="136099746"/>
      </p:ext>
    </p:extLst>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1AE6E5B-0109-2197-AE4E-2FCC24648B9F}"/>
              </a:ext>
            </a:extLst>
          </p:cNvPr>
          <p:cNvPicPr>
            <a:picLocks noChangeAspect="1"/>
          </p:cNvPicPr>
          <p:nvPr/>
        </p:nvPicPr>
        <p:blipFill>
          <a:blip r:embed="rId3"/>
          <a:stretch>
            <a:fillRect/>
          </a:stretch>
        </p:blipFill>
        <p:spPr>
          <a:xfrm>
            <a:off x="-315456" y="114566"/>
            <a:ext cx="13978421" cy="10801507"/>
          </a:xfrm>
          <a:prstGeom prst="rect">
            <a:avLst/>
          </a:prstGeom>
        </p:spPr>
      </p:pic>
      <p:sp>
        <p:nvSpPr>
          <p:cNvPr id="5" name="TextBox 4">
            <a:extLst>
              <a:ext uri="{FF2B5EF4-FFF2-40B4-BE49-F238E27FC236}">
                <a16:creationId xmlns:a16="http://schemas.microsoft.com/office/drawing/2014/main" id="{6D7ABE5A-957D-EAC6-FF45-AD567A0923D7}"/>
              </a:ext>
            </a:extLst>
          </p:cNvPr>
          <p:cNvSpPr txBox="1"/>
          <p:nvPr/>
        </p:nvSpPr>
        <p:spPr>
          <a:xfrm>
            <a:off x="890954" y="4503794"/>
            <a:ext cx="9712036" cy="1675267"/>
          </a:xfrm>
          <a:prstGeom prst="rect">
            <a:avLst/>
          </a:prstGeom>
          <a:noFill/>
        </p:spPr>
        <p:txBody>
          <a:bodyPr wrap="square" rtlCol="0">
            <a:spAutoFit/>
          </a:bodyPr>
          <a:lstStyle/>
          <a:p>
            <a:pPr marL="285750" marR="0" indent="-285750">
              <a:lnSpc>
                <a:spcPct val="200000"/>
              </a:lnSpc>
              <a:spcBef>
                <a:spcPts val="0"/>
              </a:spcBef>
              <a:spcAft>
                <a:spcPts val="0"/>
              </a:spcAft>
              <a:buFont typeface="Arial" panose="020B0604020202020204" pitchFamily="34" charset="0"/>
              <a:buChar char="•"/>
            </a:pPr>
            <a:r>
              <a:rPr lang="en-US" sz="1800" kern="100" dirty="0">
                <a:effectLst/>
                <a:ea typeface="Calibri" panose="020F0502020204030204" pitchFamily="34" charset="0"/>
                <a:cs typeface="Times New Roman" panose="02020603050405020304" pitchFamily="18" charset="0"/>
              </a:rPr>
              <a:t>Pooled prevalence rates by percentage (95% CI) for CVS and CHS</a:t>
            </a:r>
          </a:p>
          <a:p>
            <a:pPr marL="285750" marR="0" indent="-285750">
              <a:lnSpc>
                <a:spcPct val="200000"/>
              </a:lnSpc>
              <a:spcBef>
                <a:spcPts val="0"/>
              </a:spcBef>
              <a:spcAft>
                <a:spcPts val="0"/>
              </a:spcAft>
              <a:buFont typeface="Arial" panose="020B0604020202020204" pitchFamily="34" charset="0"/>
              <a:buChar char="•"/>
            </a:pPr>
            <a:r>
              <a:rPr lang="en-US" kern="100" dirty="0">
                <a:ea typeface="Calibri" panose="020F0502020204030204" pitchFamily="34" charset="0"/>
                <a:cs typeface="Times New Roman" panose="02020603050405020304" pitchFamily="18" charset="0"/>
              </a:rPr>
              <a:t>P</a:t>
            </a:r>
            <a:r>
              <a:rPr lang="en-US" sz="1800" kern="100" dirty="0">
                <a:effectLst/>
                <a:ea typeface="Calibri" panose="020F0502020204030204" pitchFamily="34" charset="0"/>
                <a:cs typeface="Times New Roman" panose="02020603050405020304" pitchFamily="18" charset="0"/>
              </a:rPr>
              <a:t>opulation-based internet survey sample in 26 countries, and </a:t>
            </a:r>
          </a:p>
          <a:p>
            <a:pPr marL="285750" marR="0" indent="-285750">
              <a:lnSpc>
                <a:spcPct val="200000"/>
              </a:lnSpc>
              <a:spcBef>
                <a:spcPts val="0"/>
              </a:spcBef>
              <a:spcAft>
                <a:spcPts val="0"/>
              </a:spcAft>
              <a:buFont typeface="Arial" panose="020B0604020202020204" pitchFamily="34" charset="0"/>
              <a:buChar char="•"/>
            </a:pPr>
            <a:r>
              <a:rPr lang="en-US" kern="100" dirty="0">
                <a:ea typeface="Calibri" panose="020F0502020204030204" pitchFamily="34" charset="0"/>
                <a:cs typeface="Times New Roman" panose="02020603050405020304" pitchFamily="18" charset="0"/>
              </a:rPr>
              <a:t>H</a:t>
            </a:r>
            <a:r>
              <a:rPr lang="en-US" sz="1800" kern="100" dirty="0">
                <a:effectLst/>
                <a:ea typeface="Calibri" panose="020F0502020204030204" pitchFamily="34" charset="0"/>
                <a:cs typeface="Times New Roman" panose="02020603050405020304" pitchFamily="18" charset="0"/>
              </a:rPr>
              <a:t>ousehold interview survey sample involving 9 countries</a:t>
            </a:r>
          </a:p>
        </p:txBody>
      </p:sp>
      <p:sp>
        <p:nvSpPr>
          <p:cNvPr id="6" name="TextBox 5">
            <a:extLst>
              <a:ext uri="{FF2B5EF4-FFF2-40B4-BE49-F238E27FC236}">
                <a16:creationId xmlns:a16="http://schemas.microsoft.com/office/drawing/2014/main" id="{372B006E-40A2-15E0-902D-07B061DA76AB}"/>
              </a:ext>
            </a:extLst>
          </p:cNvPr>
          <p:cNvSpPr txBox="1"/>
          <p:nvPr/>
        </p:nvSpPr>
        <p:spPr>
          <a:xfrm>
            <a:off x="890954" y="678939"/>
            <a:ext cx="6940061" cy="369332"/>
          </a:xfrm>
          <a:prstGeom prst="rect">
            <a:avLst/>
          </a:prstGeom>
          <a:noFill/>
        </p:spPr>
        <p:txBody>
          <a:bodyPr wrap="square" rtlCol="0">
            <a:spAutoFit/>
          </a:bodyPr>
          <a:lstStyle/>
          <a:p>
            <a:r>
              <a:rPr lang="en-US" sz="1800" dirty="0">
                <a:effectLst/>
                <a:latin typeface="Times New Roman" panose="02020603050405020304" pitchFamily="18" charset="0"/>
                <a:ea typeface="Calibri" panose="020F0502020204030204" pitchFamily="34" charset="0"/>
              </a:rPr>
              <a:t>Prevalence Rates of CVS and CHS -- </a:t>
            </a:r>
            <a:r>
              <a:rPr lang="en-US" sz="1800" kern="100" dirty="0">
                <a:effectLst/>
                <a:ea typeface="Calibri" panose="020F0502020204030204" pitchFamily="34" charset="0"/>
                <a:cs typeface="Times New Roman" panose="02020603050405020304" pitchFamily="18" charset="0"/>
              </a:rPr>
              <a:t> (Sperber et al., 2021)</a:t>
            </a:r>
            <a:endParaRPr lang="en-US" dirty="0"/>
          </a:p>
        </p:txBody>
      </p:sp>
    </p:spTree>
    <p:extLst>
      <p:ext uri="{BB962C8B-B14F-4D97-AF65-F5344CB8AC3E}">
        <p14:creationId xmlns:p14="http://schemas.microsoft.com/office/powerpoint/2010/main" val="173481475"/>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549E85-F59D-015F-05A8-94D467E0E10B}"/>
              </a:ext>
            </a:extLst>
          </p:cNvPr>
          <p:cNvSpPr>
            <a:spLocks noGrp="1"/>
          </p:cNvSpPr>
          <p:nvPr>
            <p:ph type="title"/>
          </p:nvPr>
        </p:nvSpPr>
        <p:spPr/>
        <p:txBody>
          <a:bodyPr>
            <a:normAutofit/>
          </a:bodyPr>
          <a:lstStyle/>
          <a:p>
            <a:pPr algn="ctr"/>
            <a:r>
              <a:rPr lang="en-US" b="0" i="0" dirty="0">
                <a:solidFill>
                  <a:srgbClr val="374151"/>
                </a:solidFill>
                <a:effectLst/>
                <a:latin typeface="Söhne"/>
              </a:rPr>
              <a:t>Adult Cyclic Vomiting Syndrome (contd.)</a:t>
            </a:r>
            <a:br>
              <a:rPr lang="en-US" b="0" i="0" dirty="0">
                <a:solidFill>
                  <a:srgbClr val="374151"/>
                </a:solidFill>
                <a:effectLst/>
                <a:latin typeface="Söhne"/>
              </a:rPr>
            </a:br>
            <a:r>
              <a:rPr lang="en-US" b="0" i="0" dirty="0">
                <a:solidFill>
                  <a:srgbClr val="374151"/>
                </a:solidFill>
                <a:effectLst/>
                <a:latin typeface="Söhne"/>
              </a:rPr>
              <a:t>Key Features</a:t>
            </a:r>
            <a:endParaRPr lang="en-US" dirty="0"/>
          </a:p>
        </p:txBody>
      </p:sp>
      <p:sp>
        <p:nvSpPr>
          <p:cNvPr id="3" name="Content Placeholder 2">
            <a:extLst>
              <a:ext uri="{FF2B5EF4-FFF2-40B4-BE49-F238E27FC236}">
                <a16:creationId xmlns:a16="http://schemas.microsoft.com/office/drawing/2014/main" id="{E2F212FF-227B-A2B4-E6AE-4614C00BCEF3}"/>
              </a:ext>
            </a:extLst>
          </p:cNvPr>
          <p:cNvSpPr>
            <a:spLocks noGrp="1"/>
          </p:cNvSpPr>
          <p:nvPr>
            <p:ph idx="1"/>
          </p:nvPr>
        </p:nvSpPr>
        <p:spPr>
          <a:xfrm>
            <a:off x="838200" y="2141537"/>
            <a:ext cx="10515600" cy="4351338"/>
          </a:xfrm>
        </p:spPr>
        <p:txBody>
          <a:bodyPr>
            <a:normAutofit lnSpcReduction="10000"/>
          </a:bodyPr>
          <a:lstStyle/>
          <a:p>
            <a:pPr algn="l">
              <a:spcAft>
                <a:spcPts val="3000"/>
              </a:spcAft>
              <a:buFont typeface="Arial" panose="020B0604020202020204" pitchFamily="34" charset="0"/>
              <a:buChar char="•"/>
            </a:pPr>
            <a:r>
              <a:rPr lang="en-US" b="0" i="0" dirty="0">
                <a:solidFill>
                  <a:srgbClr val="374151"/>
                </a:solidFill>
                <a:effectLst/>
                <a:latin typeface="Söhne"/>
              </a:rPr>
              <a:t>Triggers include food sensitivities, health conditions, and emotional stressors.</a:t>
            </a:r>
          </a:p>
          <a:p>
            <a:pPr algn="l">
              <a:spcAft>
                <a:spcPts val="600"/>
              </a:spcAft>
              <a:buFont typeface="Arial" panose="020B0604020202020204" pitchFamily="34" charset="0"/>
              <a:buChar char="•"/>
            </a:pPr>
            <a:r>
              <a:rPr lang="en-US" b="0" i="0" dirty="0">
                <a:solidFill>
                  <a:srgbClr val="374151"/>
                </a:solidFill>
                <a:effectLst/>
                <a:latin typeface="Söhne"/>
              </a:rPr>
              <a:t>CVS follows a cyclic pattern: </a:t>
            </a:r>
          </a:p>
          <a:p>
            <a:pPr marL="914400" lvl="1" indent="-457200">
              <a:buFont typeface="+mj-lt"/>
              <a:buAutoNum type="arabicPeriod"/>
            </a:pPr>
            <a:r>
              <a:rPr lang="en-US" b="0" i="0" dirty="0">
                <a:solidFill>
                  <a:srgbClr val="374151"/>
                </a:solidFill>
                <a:effectLst/>
                <a:latin typeface="Söhne"/>
              </a:rPr>
              <a:t>inter-episodic wellness periods, </a:t>
            </a:r>
            <a:endParaRPr lang="en-US" dirty="0">
              <a:solidFill>
                <a:srgbClr val="374151"/>
              </a:solidFill>
              <a:latin typeface="Söhne"/>
            </a:endParaRPr>
          </a:p>
          <a:p>
            <a:pPr marL="914400" lvl="1" indent="-457200">
              <a:buFont typeface="+mj-lt"/>
              <a:buAutoNum type="arabicPeriod"/>
            </a:pPr>
            <a:r>
              <a:rPr lang="en-US" b="0" i="0" dirty="0">
                <a:solidFill>
                  <a:srgbClr val="374151"/>
                </a:solidFill>
                <a:effectLst/>
                <a:latin typeface="Söhne"/>
              </a:rPr>
              <a:t>prodromal phase, </a:t>
            </a:r>
            <a:endParaRPr lang="en-US" dirty="0">
              <a:solidFill>
                <a:srgbClr val="374151"/>
              </a:solidFill>
              <a:latin typeface="Söhne"/>
            </a:endParaRPr>
          </a:p>
          <a:p>
            <a:pPr marL="914400" lvl="1" indent="-457200">
              <a:buFont typeface="+mj-lt"/>
              <a:buAutoNum type="arabicPeriod"/>
            </a:pPr>
            <a:r>
              <a:rPr lang="en-US" b="0" i="0" dirty="0">
                <a:solidFill>
                  <a:srgbClr val="374151"/>
                </a:solidFill>
                <a:effectLst/>
                <a:latin typeface="Söhne"/>
              </a:rPr>
              <a:t>emetic phase, and </a:t>
            </a:r>
            <a:endParaRPr lang="en-US" dirty="0">
              <a:solidFill>
                <a:srgbClr val="374151"/>
              </a:solidFill>
              <a:latin typeface="Söhne"/>
            </a:endParaRPr>
          </a:p>
          <a:p>
            <a:pPr marL="914400" lvl="1" indent="-457200">
              <a:buFont typeface="+mj-lt"/>
              <a:buAutoNum type="arabicPeriod"/>
            </a:pPr>
            <a:r>
              <a:rPr lang="en-US" b="0" i="0" dirty="0">
                <a:solidFill>
                  <a:srgbClr val="374151"/>
                </a:solidFill>
                <a:effectLst/>
                <a:latin typeface="Söhne"/>
              </a:rPr>
              <a:t>recovery phase.</a:t>
            </a:r>
          </a:p>
          <a:p>
            <a:pPr lvl="1"/>
            <a:endParaRPr lang="en-US" b="0" i="0" dirty="0">
              <a:solidFill>
                <a:srgbClr val="374151"/>
              </a:solidFill>
              <a:effectLst/>
              <a:latin typeface="Söhne"/>
            </a:endParaRPr>
          </a:p>
          <a:p>
            <a:pPr>
              <a:spcAft>
                <a:spcPts val="1800"/>
              </a:spcAft>
            </a:pPr>
            <a:r>
              <a:rPr lang="en-US" dirty="0">
                <a:solidFill>
                  <a:srgbClr val="374151"/>
                </a:solidFill>
                <a:latin typeface="Söhne"/>
              </a:rPr>
              <a:t>Psychiatric comorbidities are common in CVS patients.</a:t>
            </a:r>
          </a:p>
          <a:p>
            <a:pPr marL="0" indent="0">
              <a:buNone/>
            </a:pPr>
            <a:endParaRPr lang="en-US" dirty="0"/>
          </a:p>
        </p:txBody>
      </p:sp>
    </p:spTree>
    <p:extLst>
      <p:ext uri="{BB962C8B-B14F-4D97-AF65-F5344CB8AC3E}">
        <p14:creationId xmlns:p14="http://schemas.microsoft.com/office/powerpoint/2010/main" val="2723046922"/>
      </p:ext>
    </p:extLst>
  </p:cSld>
  <p:clrMapOvr>
    <a:masterClrMapping/>
  </p:clrMapOvr>
  <p:transition spd="med">
    <p:pull/>
  </p:transition>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51B0B8151367A4895A5D8EF208C8B40" ma:contentTypeVersion="14" ma:contentTypeDescription="Create a new document." ma:contentTypeScope="" ma:versionID="8fecb6a6a5a7cb1e39cb3b6dfb500a3f">
  <xsd:schema xmlns:xsd="http://www.w3.org/2001/XMLSchema" xmlns:xs="http://www.w3.org/2001/XMLSchema" xmlns:p="http://schemas.microsoft.com/office/2006/metadata/properties" xmlns:ns3="22af7a41-72cc-4b55-a181-d9c28323d8ed" xmlns:ns4="50a93675-f496-4ae6-91c5-95f6f5ecb134" targetNamespace="http://schemas.microsoft.com/office/2006/metadata/properties" ma:root="true" ma:fieldsID="6acc0c998b9803e9bc530b8e80637bfe" ns3:_="" ns4:_="">
    <xsd:import namespace="22af7a41-72cc-4b55-a181-d9c28323d8ed"/>
    <xsd:import namespace="50a93675-f496-4ae6-91c5-95f6f5ecb134"/>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ServiceLocation"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af7a41-72cc-4b55-a181-d9c28323d8e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a93675-f496-4ae6-91c5-95f6f5ecb134"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3D56DE7-B6F0-4276-85B9-AFFA0FBC2F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af7a41-72cc-4b55-a181-d9c28323d8ed"/>
    <ds:schemaRef ds:uri="50a93675-f496-4ae6-91c5-95f6f5ecb1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E5495AA-53CF-4CC4-BDFD-02BE27BA66CD}">
  <ds:schemaRefs>
    <ds:schemaRef ds:uri="http://schemas.microsoft.com/sharepoint/v3/contenttype/forms"/>
  </ds:schemaRefs>
</ds:datastoreItem>
</file>

<file path=customXml/itemProps3.xml><?xml version="1.0" encoding="utf-8"?>
<ds:datastoreItem xmlns:ds="http://schemas.openxmlformats.org/officeDocument/2006/customXml" ds:itemID="{883E2C7A-F544-4180-BE98-AF697C3EF28E}">
  <ds:schemaRefs>
    <ds:schemaRef ds:uri="http://schemas.microsoft.com/office/2006/metadata/properties"/>
    <ds:schemaRef ds:uri="22af7a41-72cc-4b55-a181-d9c28323d8ed"/>
    <ds:schemaRef ds:uri="http://purl.org/dc/elements/1.1/"/>
    <ds:schemaRef ds:uri="http://schemas.microsoft.com/office/2006/documentManagement/types"/>
    <ds:schemaRef ds:uri="50a93675-f496-4ae6-91c5-95f6f5ecb134"/>
    <ds:schemaRef ds:uri="http://schemas.microsoft.com/office/infopath/2007/PartnerControls"/>
    <ds:schemaRef ds:uri="http://purl.org/dc/dcmitype/"/>
    <ds:schemaRef ds:uri="http://schemas.openxmlformats.org/package/2006/metadata/core-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Gallery</Template>
  <TotalTime>4410</TotalTime>
  <Words>7770</Words>
  <Application>Microsoft Macintosh PowerPoint</Application>
  <PresentationFormat>Widescreen</PresentationFormat>
  <Paragraphs>538</Paragraphs>
  <Slides>49</Slides>
  <Notes>49</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49</vt:i4>
      </vt:variant>
    </vt:vector>
  </HeadingPairs>
  <TitlesOfParts>
    <vt:vector size="58" baseType="lpstr">
      <vt:lpstr>Arial</vt:lpstr>
      <vt:lpstr>Calibri</vt:lpstr>
      <vt:lpstr>Calibri Light</vt:lpstr>
      <vt:lpstr>Cambria Math</vt:lpstr>
      <vt:lpstr>Gill Sans MT</vt:lpstr>
      <vt:lpstr>Söhne</vt:lpstr>
      <vt:lpstr>Times New Roman</vt:lpstr>
      <vt:lpstr>Gallery</vt:lpstr>
      <vt:lpstr>Office Theme</vt:lpstr>
      <vt:lpstr>Opioids, cannabis,  and Cyclic Vomiting syndrome</vt:lpstr>
      <vt:lpstr>PhD Committee Members</vt:lpstr>
      <vt:lpstr>- THANK  YOU -</vt:lpstr>
      <vt:lpstr>Cyclic Vomiting Syndrome (CVS)  An Enigma in Gastroenterological Care</vt:lpstr>
      <vt:lpstr>Historical Context </vt:lpstr>
      <vt:lpstr>Adult Cyclic Vomiting Syndrome: Prevalence and Diagnostic Challenges</vt:lpstr>
      <vt:lpstr>The Global Epidemiology Study of Functional Gastrointestinal Disorders  (Sperber &amp; Drossman et al., Gastroenterology, 2021)</vt:lpstr>
      <vt:lpstr>PowerPoint Presentation</vt:lpstr>
      <vt:lpstr>Adult Cyclic Vomiting Syndrome (contd.) Key Features</vt:lpstr>
      <vt:lpstr>Adult Cyclic Vomiting Syndrome (contd.) Pathogenesis</vt:lpstr>
      <vt:lpstr>Adult Cyclic Vomiting Syndrome (contd.) Pathogenesis</vt:lpstr>
      <vt:lpstr>Guidelines | Treatment</vt:lpstr>
      <vt:lpstr>Clinical Pearl</vt:lpstr>
      <vt:lpstr>Cannabis Hyperemesis Syndrome (CHS)</vt:lpstr>
      <vt:lpstr>Prevalence of Cannabis Use in CVS Patients</vt:lpstr>
      <vt:lpstr>Under-Recognition of CHS</vt:lpstr>
      <vt:lpstr>PowerPoint Presentation</vt:lpstr>
      <vt:lpstr>Cannabis Hyperemesis Syndrome (cont.)</vt:lpstr>
      <vt:lpstr>Endocannabinoid System Vanilloid Interaction</vt:lpstr>
      <vt:lpstr>PowerPoint Presentation</vt:lpstr>
      <vt:lpstr>Endocannabinoid System Vanilloid Interaction</vt:lpstr>
      <vt:lpstr>Theory Proposal for treating CHS with CBD</vt:lpstr>
      <vt:lpstr>State of the Science</vt:lpstr>
      <vt:lpstr>Retrospective Chart Review: Research Aims</vt:lpstr>
      <vt:lpstr>IRB and Pilot Study</vt:lpstr>
      <vt:lpstr>Data Collection Tool </vt:lpstr>
      <vt:lpstr>Design and Sample</vt:lpstr>
      <vt:lpstr>Study Variables</vt:lpstr>
      <vt:lpstr>Statistical Analysis</vt:lpstr>
      <vt:lpstr>Results: Demographics</vt:lpstr>
      <vt:lpstr>Results: Demographics</vt:lpstr>
      <vt:lpstr>Results: Group Comparison</vt:lpstr>
      <vt:lpstr>Results: Group Comparison</vt:lpstr>
      <vt:lpstr>PowerPoint Presentation</vt:lpstr>
      <vt:lpstr>PowerPoint Presentation</vt:lpstr>
      <vt:lpstr>PowerPoint Presentation</vt:lpstr>
      <vt:lpstr>Results: Healthcare Utilization</vt:lpstr>
      <vt:lpstr>PowerPoint Presentation</vt:lpstr>
      <vt:lpstr>Results: Cannabis – Opioid Interaction</vt:lpstr>
      <vt:lpstr>PowerPoint Presentation</vt:lpstr>
      <vt:lpstr>Results: Coalescence</vt:lpstr>
      <vt:lpstr>PowerPoint Presentation</vt:lpstr>
      <vt:lpstr> Discussion </vt:lpstr>
      <vt:lpstr> Discussion </vt:lpstr>
      <vt:lpstr>Discussion</vt:lpstr>
      <vt:lpstr>Next Steps</vt:lpstr>
      <vt:lpstr>Next Steps</vt:lpstr>
      <vt:lpstr>Ph.D. in Nursing Science: Program Goals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Cannabis  and  Cyclic  Vomiting</dc:title>
  <dc:creator>James Lathrop</dc:creator>
  <cp:lastModifiedBy>lathrop</cp:lastModifiedBy>
  <cp:revision>43</cp:revision>
  <cp:lastPrinted>2023-06-06T05:02:13Z</cp:lastPrinted>
  <dcterms:created xsi:type="dcterms:W3CDTF">2019-03-11T20:27:24Z</dcterms:created>
  <dcterms:modified xsi:type="dcterms:W3CDTF">2023-06-07T19:19:26Z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0x010100851B0B8151367A4895A5D8EF208C8B40</vt:lpwstr>
  </property>
</Properties>
</file>