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5" d="100"/>
          <a:sy n="75" d="100"/>
        </p:scale>
        <p:origin x="456" y="66"/>
      </p:cViewPr>
      <p:guideLst/>
    </p:cSldViewPr>
  </p:slideViewPr>
  <p:notesTextViewPr>
    <p:cViewPr>
      <p:scale>
        <a:sx n="1" d="1"/>
        <a:sy n="1" d="1"/>
      </p:scale>
      <p:origin x="0" y="0"/>
    </p:cViewPr>
  </p:notesTextViewPr>
  <p:sorterViewPr>
    <p:cViewPr>
      <p:scale>
        <a:sx n="100" d="100"/>
        <a:sy n="100" d="100"/>
      </p:scale>
      <p:origin x="0" y="-582"/>
    </p:cViewPr>
  </p:sorterViewPr>
  <p:notesViewPr>
    <p:cSldViewPr snapToGrid="0">
      <p:cViewPr varScale="1">
        <p:scale>
          <a:sx n="61" d="100"/>
          <a:sy n="61" d="100"/>
        </p:scale>
        <p:origin x="2664"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3C0B88-D575-4382-BAB3-9ACBAD463404}"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F0B651E7-346D-4172-953B-06604C3AE694}">
      <dgm:prSet/>
      <dgm:spPr/>
      <dgm:t>
        <a:bodyPr/>
        <a:lstStyle/>
        <a:p>
          <a:r>
            <a:rPr lang="en-US"/>
            <a:t>Biological</a:t>
          </a:r>
        </a:p>
      </dgm:t>
    </dgm:pt>
    <dgm:pt modelId="{475C7CB0-E941-441E-9606-66D13426D3AF}" type="parTrans" cxnId="{FFEBE392-3BC3-45A1-A546-EDE876FBA760}">
      <dgm:prSet/>
      <dgm:spPr/>
      <dgm:t>
        <a:bodyPr/>
        <a:lstStyle/>
        <a:p>
          <a:endParaRPr lang="en-US"/>
        </a:p>
      </dgm:t>
    </dgm:pt>
    <dgm:pt modelId="{7CFFBC84-C8DA-4A79-A2CE-32F71F7DC43D}" type="sibTrans" cxnId="{FFEBE392-3BC3-45A1-A546-EDE876FBA760}">
      <dgm:prSet/>
      <dgm:spPr/>
      <dgm:t>
        <a:bodyPr/>
        <a:lstStyle/>
        <a:p>
          <a:endParaRPr lang="en-US"/>
        </a:p>
      </dgm:t>
    </dgm:pt>
    <dgm:pt modelId="{6CECC9B5-0384-4C05-AE08-7E9C944061BE}">
      <dgm:prSet/>
      <dgm:spPr/>
      <dgm:t>
        <a:bodyPr/>
        <a:lstStyle/>
        <a:p>
          <a:r>
            <a:rPr lang="en-US"/>
            <a:t>Hormones</a:t>
          </a:r>
        </a:p>
      </dgm:t>
    </dgm:pt>
    <dgm:pt modelId="{A917B11C-D857-41D0-9658-A4C1742CDC7E}" type="parTrans" cxnId="{C03C0D93-C0C7-40DE-9D19-57EE2B47B0E5}">
      <dgm:prSet/>
      <dgm:spPr/>
      <dgm:t>
        <a:bodyPr/>
        <a:lstStyle/>
        <a:p>
          <a:endParaRPr lang="en-US"/>
        </a:p>
      </dgm:t>
    </dgm:pt>
    <dgm:pt modelId="{D7F2F7B5-4778-4AA6-81C9-7ED5B80123D5}" type="sibTrans" cxnId="{C03C0D93-C0C7-40DE-9D19-57EE2B47B0E5}">
      <dgm:prSet/>
      <dgm:spPr/>
      <dgm:t>
        <a:bodyPr/>
        <a:lstStyle/>
        <a:p>
          <a:endParaRPr lang="en-US"/>
        </a:p>
      </dgm:t>
    </dgm:pt>
    <dgm:pt modelId="{7EA6027D-685D-4392-9673-8618A5E1013B}">
      <dgm:prSet/>
      <dgm:spPr/>
      <dgm:t>
        <a:bodyPr/>
        <a:lstStyle/>
        <a:p>
          <a:r>
            <a:rPr lang="en-US"/>
            <a:t>Brain Development</a:t>
          </a:r>
        </a:p>
      </dgm:t>
    </dgm:pt>
    <dgm:pt modelId="{73482A20-C24C-48AB-97F2-CE6D96DCE0D2}" type="parTrans" cxnId="{6EC89455-B7F6-43A5-83A8-0DDD92976239}">
      <dgm:prSet/>
      <dgm:spPr/>
      <dgm:t>
        <a:bodyPr/>
        <a:lstStyle/>
        <a:p>
          <a:endParaRPr lang="en-US"/>
        </a:p>
      </dgm:t>
    </dgm:pt>
    <dgm:pt modelId="{E763E69A-9351-4435-AC7E-EDEECA8CEA5E}" type="sibTrans" cxnId="{6EC89455-B7F6-43A5-83A8-0DDD92976239}">
      <dgm:prSet/>
      <dgm:spPr/>
      <dgm:t>
        <a:bodyPr/>
        <a:lstStyle/>
        <a:p>
          <a:endParaRPr lang="en-US"/>
        </a:p>
      </dgm:t>
    </dgm:pt>
    <dgm:pt modelId="{5B67A927-ACE8-4825-8830-8608D5C8EA9C}">
      <dgm:prSet/>
      <dgm:spPr/>
      <dgm:t>
        <a:bodyPr/>
        <a:lstStyle/>
        <a:p>
          <a:r>
            <a:rPr lang="en-US"/>
            <a:t>Psychological </a:t>
          </a:r>
        </a:p>
      </dgm:t>
    </dgm:pt>
    <dgm:pt modelId="{87D1B218-A35D-4D6A-9C15-389CF96BFDAB}" type="parTrans" cxnId="{1FBF850D-D0FE-4935-9152-66D6853D4695}">
      <dgm:prSet/>
      <dgm:spPr/>
      <dgm:t>
        <a:bodyPr/>
        <a:lstStyle/>
        <a:p>
          <a:endParaRPr lang="en-US"/>
        </a:p>
      </dgm:t>
    </dgm:pt>
    <dgm:pt modelId="{6FD0642D-F141-4745-BEB0-8C32BFCB75AA}" type="sibTrans" cxnId="{1FBF850D-D0FE-4935-9152-66D6853D4695}">
      <dgm:prSet/>
      <dgm:spPr/>
      <dgm:t>
        <a:bodyPr/>
        <a:lstStyle/>
        <a:p>
          <a:endParaRPr lang="en-US"/>
        </a:p>
      </dgm:t>
    </dgm:pt>
    <dgm:pt modelId="{B844CDF6-BF13-4DC4-9A34-B14D8C81D7E4}">
      <dgm:prSet/>
      <dgm:spPr/>
      <dgm:t>
        <a:bodyPr/>
        <a:lstStyle/>
        <a:p>
          <a:r>
            <a:rPr lang="en-US"/>
            <a:t>Establishing identity</a:t>
          </a:r>
        </a:p>
      </dgm:t>
    </dgm:pt>
    <dgm:pt modelId="{C3FC40DA-AC1E-471C-B290-5CB798DD0C83}" type="parTrans" cxnId="{D63D11C9-F560-4038-BEA6-7D33E85293C9}">
      <dgm:prSet/>
      <dgm:spPr/>
      <dgm:t>
        <a:bodyPr/>
        <a:lstStyle/>
        <a:p>
          <a:endParaRPr lang="en-US"/>
        </a:p>
      </dgm:t>
    </dgm:pt>
    <dgm:pt modelId="{BFF4A44F-4E60-4FF5-B3BC-7F9DEFCCC200}" type="sibTrans" cxnId="{D63D11C9-F560-4038-BEA6-7D33E85293C9}">
      <dgm:prSet/>
      <dgm:spPr/>
      <dgm:t>
        <a:bodyPr/>
        <a:lstStyle/>
        <a:p>
          <a:endParaRPr lang="en-US"/>
        </a:p>
      </dgm:t>
    </dgm:pt>
    <dgm:pt modelId="{F03CB86F-41CB-4AD5-8EB3-609502B0A3CD}">
      <dgm:prSet/>
      <dgm:spPr/>
      <dgm:t>
        <a:bodyPr/>
        <a:lstStyle/>
        <a:p>
          <a:r>
            <a:rPr lang="en-US"/>
            <a:t>Developing abstract and higher reasoning skills</a:t>
          </a:r>
        </a:p>
      </dgm:t>
    </dgm:pt>
    <dgm:pt modelId="{B9E4E772-712C-4993-A366-A8D71F6F50B5}" type="parTrans" cxnId="{6D496EF5-0EBD-43F8-A3CF-26BB91A7ADD1}">
      <dgm:prSet/>
      <dgm:spPr/>
      <dgm:t>
        <a:bodyPr/>
        <a:lstStyle/>
        <a:p>
          <a:endParaRPr lang="en-US"/>
        </a:p>
      </dgm:t>
    </dgm:pt>
    <dgm:pt modelId="{D6CEBC8A-B617-467C-843C-D5FD2B7580E8}" type="sibTrans" cxnId="{6D496EF5-0EBD-43F8-A3CF-26BB91A7ADD1}">
      <dgm:prSet/>
      <dgm:spPr/>
      <dgm:t>
        <a:bodyPr/>
        <a:lstStyle/>
        <a:p>
          <a:endParaRPr lang="en-US"/>
        </a:p>
      </dgm:t>
    </dgm:pt>
    <dgm:pt modelId="{86C2D205-28A8-4A81-A11B-2AE32C6DB063}">
      <dgm:prSet/>
      <dgm:spPr/>
      <dgm:t>
        <a:bodyPr/>
        <a:lstStyle/>
        <a:p>
          <a:r>
            <a:rPr lang="en-US"/>
            <a:t>Social</a:t>
          </a:r>
        </a:p>
      </dgm:t>
    </dgm:pt>
    <dgm:pt modelId="{68FD579A-A6C7-42F1-9425-78029EE2B4E1}" type="parTrans" cxnId="{DF3889E5-19AA-412C-8991-766FA0CCBA0F}">
      <dgm:prSet/>
      <dgm:spPr/>
      <dgm:t>
        <a:bodyPr/>
        <a:lstStyle/>
        <a:p>
          <a:endParaRPr lang="en-US"/>
        </a:p>
      </dgm:t>
    </dgm:pt>
    <dgm:pt modelId="{1547F67A-E2EC-420B-8264-D0F20591129F}" type="sibTrans" cxnId="{DF3889E5-19AA-412C-8991-766FA0CCBA0F}">
      <dgm:prSet/>
      <dgm:spPr/>
      <dgm:t>
        <a:bodyPr/>
        <a:lstStyle/>
        <a:p>
          <a:endParaRPr lang="en-US"/>
        </a:p>
      </dgm:t>
    </dgm:pt>
    <dgm:pt modelId="{AA2B14D8-2162-4BBA-881F-B702924BA712}">
      <dgm:prSet/>
      <dgm:spPr/>
      <dgm:t>
        <a:bodyPr/>
        <a:lstStyle/>
        <a:p>
          <a:r>
            <a:rPr lang="en-US"/>
            <a:t>Becoming independent</a:t>
          </a:r>
        </a:p>
      </dgm:t>
    </dgm:pt>
    <dgm:pt modelId="{1A18CCA4-114E-4972-BCC6-3308275C1035}" type="parTrans" cxnId="{E866D9B2-3BBF-4586-ACD8-A874D6386C9D}">
      <dgm:prSet/>
      <dgm:spPr/>
      <dgm:t>
        <a:bodyPr/>
        <a:lstStyle/>
        <a:p>
          <a:endParaRPr lang="en-US"/>
        </a:p>
      </dgm:t>
    </dgm:pt>
    <dgm:pt modelId="{597C4F34-9EF0-492F-A88D-59345E7B9DD8}" type="sibTrans" cxnId="{E866D9B2-3BBF-4586-ACD8-A874D6386C9D}">
      <dgm:prSet/>
      <dgm:spPr/>
      <dgm:t>
        <a:bodyPr/>
        <a:lstStyle/>
        <a:p>
          <a:endParaRPr lang="en-US"/>
        </a:p>
      </dgm:t>
    </dgm:pt>
    <dgm:pt modelId="{2020B3F1-8305-467A-A569-0F714A968BBA}">
      <dgm:prSet/>
      <dgm:spPr/>
      <dgm:t>
        <a:bodyPr/>
        <a:lstStyle/>
        <a:p>
          <a:r>
            <a:rPr lang="en-US"/>
            <a:t>Education/careers</a:t>
          </a:r>
        </a:p>
      </dgm:t>
    </dgm:pt>
    <dgm:pt modelId="{F935C5D2-AE48-49B2-95CB-41E70B6C6F68}" type="parTrans" cxnId="{4FF7423D-2968-416D-9F56-583467FA9023}">
      <dgm:prSet/>
      <dgm:spPr/>
      <dgm:t>
        <a:bodyPr/>
        <a:lstStyle/>
        <a:p>
          <a:endParaRPr lang="en-US"/>
        </a:p>
      </dgm:t>
    </dgm:pt>
    <dgm:pt modelId="{79FE647E-64A9-4206-BBBC-1C1CD6A9166B}" type="sibTrans" cxnId="{4FF7423D-2968-416D-9F56-583467FA9023}">
      <dgm:prSet/>
      <dgm:spPr/>
      <dgm:t>
        <a:bodyPr/>
        <a:lstStyle/>
        <a:p>
          <a:endParaRPr lang="en-US"/>
        </a:p>
      </dgm:t>
    </dgm:pt>
    <dgm:pt modelId="{8198E991-64ED-4648-B13C-EF112FEB69BD}">
      <dgm:prSet/>
      <dgm:spPr/>
      <dgm:t>
        <a:bodyPr/>
        <a:lstStyle/>
        <a:p>
          <a:r>
            <a:rPr lang="en-US"/>
            <a:t>Forming peer groups</a:t>
          </a:r>
        </a:p>
      </dgm:t>
    </dgm:pt>
    <dgm:pt modelId="{895A3B1E-FE78-464D-896E-24FFC356262F}" type="parTrans" cxnId="{E8E88484-4B53-4C20-8320-C204F023F1A4}">
      <dgm:prSet/>
      <dgm:spPr/>
      <dgm:t>
        <a:bodyPr/>
        <a:lstStyle/>
        <a:p>
          <a:endParaRPr lang="en-US"/>
        </a:p>
      </dgm:t>
    </dgm:pt>
    <dgm:pt modelId="{D8E7FA6B-3195-4FF2-A851-B3A264771638}" type="sibTrans" cxnId="{E8E88484-4B53-4C20-8320-C204F023F1A4}">
      <dgm:prSet/>
      <dgm:spPr/>
      <dgm:t>
        <a:bodyPr/>
        <a:lstStyle/>
        <a:p>
          <a:endParaRPr lang="en-US"/>
        </a:p>
      </dgm:t>
    </dgm:pt>
    <dgm:pt modelId="{9CD629F8-915E-4A2E-AADC-ECD59050CA16}">
      <dgm:prSet/>
      <dgm:spPr/>
      <dgm:t>
        <a:bodyPr/>
        <a:lstStyle/>
        <a:p>
          <a:r>
            <a:rPr lang="en-US"/>
            <a:t>Exploring sexuality </a:t>
          </a:r>
        </a:p>
      </dgm:t>
    </dgm:pt>
    <dgm:pt modelId="{91A59540-CD36-4127-A069-EA51F85B7357}" type="parTrans" cxnId="{C128DBBC-4B75-4B3F-97FE-9E7993ABEB68}">
      <dgm:prSet/>
      <dgm:spPr/>
      <dgm:t>
        <a:bodyPr/>
        <a:lstStyle/>
        <a:p>
          <a:endParaRPr lang="en-US"/>
        </a:p>
      </dgm:t>
    </dgm:pt>
    <dgm:pt modelId="{040C6571-3142-42B9-A72C-300511ACB2C8}" type="sibTrans" cxnId="{C128DBBC-4B75-4B3F-97FE-9E7993ABEB68}">
      <dgm:prSet/>
      <dgm:spPr/>
      <dgm:t>
        <a:bodyPr/>
        <a:lstStyle/>
        <a:p>
          <a:endParaRPr lang="en-US"/>
        </a:p>
      </dgm:t>
    </dgm:pt>
    <dgm:pt modelId="{FE748BC7-A413-44BC-BA97-A2C4AC9153BE}">
      <dgm:prSet/>
      <dgm:spPr/>
      <dgm:t>
        <a:bodyPr/>
        <a:lstStyle/>
        <a:p>
          <a:r>
            <a:rPr lang="en-US"/>
            <a:t>Forming romantic relationships</a:t>
          </a:r>
        </a:p>
      </dgm:t>
    </dgm:pt>
    <dgm:pt modelId="{E3A0B8E9-00D7-4199-8DE4-7FA2E0548D80}" type="parTrans" cxnId="{949EF5F5-4ACD-4ED9-BA7D-9A669F58DB3E}">
      <dgm:prSet/>
      <dgm:spPr/>
      <dgm:t>
        <a:bodyPr/>
        <a:lstStyle/>
        <a:p>
          <a:endParaRPr lang="en-US"/>
        </a:p>
      </dgm:t>
    </dgm:pt>
    <dgm:pt modelId="{280C5A45-28F9-4467-8230-4FB0AB6209F3}" type="sibTrans" cxnId="{949EF5F5-4ACD-4ED9-BA7D-9A669F58DB3E}">
      <dgm:prSet/>
      <dgm:spPr/>
      <dgm:t>
        <a:bodyPr/>
        <a:lstStyle/>
        <a:p>
          <a:endParaRPr lang="en-US"/>
        </a:p>
      </dgm:t>
    </dgm:pt>
    <dgm:pt modelId="{ED0328A6-2718-4B11-AED7-56645A727DF1}">
      <dgm:prSet/>
      <dgm:spPr/>
      <dgm:t>
        <a:bodyPr/>
        <a:lstStyle/>
        <a:p>
          <a:r>
            <a:rPr lang="en-US"/>
            <a:t>Having children and starting families</a:t>
          </a:r>
        </a:p>
      </dgm:t>
    </dgm:pt>
    <dgm:pt modelId="{BB59F3D1-4349-4497-85C1-BF438CB71EEC}" type="parTrans" cxnId="{3F0E4269-E3C3-4B2C-85E5-D3DDAF5233DA}">
      <dgm:prSet/>
      <dgm:spPr/>
      <dgm:t>
        <a:bodyPr/>
        <a:lstStyle/>
        <a:p>
          <a:endParaRPr lang="en-US"/>
        </a:p>
      </dgm:t>
    </dgm:pt>
    <dgm:pt modelId="{BB2121FC-8E0F-43D8-B8F0-1C53F2A019FB}" type="sibTrans" cxnId="{3F0E4269-E3C3-4B2C-85E5-D3DDAF5233DA}">
      <dgm:prSet/>
      <dgm:spPr/>
      <dgm:t>
        <a:bodyPr/>
        <a:lstStyle/>
        <a:p>
          <a:endParaRPr lang="en-US"/>
        </a:p>
      </dgm:t>
    </dgm:pt>
    <dgm:pt modelId="{21C095D5-F1E7-4159-AAEB-F0F23A3F25C7}" type="pres">
      <dgm:prSet presAssocID="{523C0B88-D575-4382-BAB3-9ACBAD463404}" presName="linear" presStyleCnt="0">
        <dgm:presLayoutVars>
          <dgm:animLvl val="lvl"/>
          <dgm:resizeHandles val="exact"/>
        </dgm:presLayoutVars>
      </dgm:prSet>
      <dgm:spPr/>
    </dgm:pt>
    <dgm:pt modelId="{AF1036EC-4829-43E0-921D-CE5699FFC7D6}" type="pres">
      <dgm:prSet presAssocID="{F0B651E7-346D-4172-953B-06604C3AE694}" presName="parentText" presStyleLbl="node1" presStyleIdx="0" presStyleCnt="3">
        <dgm:presLayoutVars>
          <dgm:chMax val="0"/>
          <dgm:bulletEnabled val="1"/>
        </dgm:presLayoutVars>
      </dgm:prSet>
      <dgm:spPr/>
    </dgm:pt>
    <dgm:pt modelId="{ED0CD307-452A-4D6C-9C49-90349B5B751B}" type="pres">
      <dgm:prSet presAssocID="{F0B651E7-346D-4172-953B-06604C3AE694}" presName="childText" presStyleLbl="revTx" presStyleIdx="0" presStyleCnt="3">
        <dgm:presLayoutVars>
          <dgm:bulletEnabled val="1"/>
        </dgm:presLayoutVars>
      </dgm:prSet>
      <dgm:spPr/>
    </dgm:pt>
    <dgm:pt modelId="{AD3633AE-E99A-4529-99CB-E699157D2A8B}" type="pres">
      <dgm:prSet presAssocID="{5B67A927-ACE8-4825-8830-8608D5C8EA9C}" presName="parentText" presStyleLbl="node1" presStyleIdx="1" presStyleCnt="3">
        <dgm:presLayoutVars>
          <dgm:chMax val="0"/>
          <dgm:bulletEnabled val="1"/>
        </dgm:presLayoutVars>
      </dgm:prSet>
      <dgm:spPr/>
    </dgm:pt>
    <dgm:pt modelId="{6480ABA2-F1CE-4A9C-9A34-682993C8C005}" type="pres">
      <dgm:prSet presAssocID="{5B67A927-ACE8-4825-8830-8608D5C8EA9C}" presName="childText" presStyleLbl="revTx" presStyleIdx="1" presStyleCnt="3">
        <dgm:presLayoutVars>
          <dgm:bulletEnabled val="1"/>
        </dgm:presLayoutVars>
      </dgm:prSet>
      <dgm:spPr/>
    </dgm:pt>
    <dgm:pt modelId="{9758687A-5CAA-41EE-922C-D21923B6749C}" type="pres">
      <dgm:prSet presAssocID="{86C2D205-28A8-4A81-A11B-2AE32C6DB063}" presName="parentText" presStyleLbl="node1" presStyleIdx="2" presStyleCnt="3">
        <dgm:presLayoutVars>
          <dgm:chMax val="0"/>
          <dgm:bulletEnabled val="1"/>
        </dgm:presLayoutVars>
      </dgm:prSet>
      <dgm:spPr/>
    </dgm:pt>
    <dgm:pt modelId="{F28781A2-0913-47DC-BB32-F70713BA5581}" type="pres">
      <dgm:prSet presAssocID="{86C2D205-28A8-4A81-A11B-2AE32C6DB063}" presName="childText" presStyleLbl="revTx" presStyleIdx="2" presStyleCnt="3">
        <dgm:presLayoutVars>
          <dgm:bulletEnabled val="1"/>
        </dgm:presLayoutVars>
      </dgm:prSet>
      <dgm:spPr/>
    </dgm:pt>
  </dgm:ptLst>
  <dgm:cxnLst>
    <dgm:cxn modelId="{27DCDA03-6223-465C-AC8F-B52D2723E958}" type="presOf" srcId="{9CD629F8-915E-4A2E-AADC-ECD59050CA16}" destId="{F28781A2-0913-47DC-BB32-F70713BA5581}" srcOrd="0" destOrd="3" presId="urn:microsoft.com/office/officeart/2005/8/layout/vList2"/>
    <dgm:cxn modelId="{1FBF850D-D0FE-4935-9152-66D6853D4695}" srcId="{523C0B88-D575-4382-BAB3-9ACBAD463404}" destId="{5B67A927-ACE8-4825-8830-8608D5C8EA9C}" srcOrd="1" destOrd="0" parTransId="{87D1B218-A35D-4D6A-9C15-389CF96BFDAB}" sibTransId="{6FD0642D-F141-4745-BEB0-8C32BFCB75AA}"/>
    <dgm:cxn modelId="{4FF7423D-2968-416D-9F56-583467FA9023}" srcId="{86C2D205-28A8-4A81-A11B-2AE32C6DB063}" destId="{2020B3F1-8305-467A-A569-0F714A968BBA}" srcOrd="1" destOrd="0" parTransId="{F935C5D2-AE48-49B2-95CB-41E70B6C6F68}" sibTransId="{79FE647E-64A9-4206-BBBC-1C1CD6A9166B}"/>
    <dgm:cxn modelId="{2E80F161-0B68-48B8-9232-F4E598DE9F17}" type="presOf" srcId="{2020B3F1-8305-467A-A569-0F714A968BBA}" destId="{F28781A2-0913-47DC-BB32-F70713BA5581}" srcOrd="0" destOrd="1" presId="urn:microsoft.com/office/officeart/2005/8/layout/vList2"/>
    <dgm:cxn modelId="{21454568-AB03-4DCB-9BB5-70B4AB015645}" type="presOf" srcId="{FE748BC7-A413-44BC-BA97-A2C4AC9153BE}" destId="{F28781A2-0913-47DC-BB32-F70713BA5581}" srcOrd="0" destOrd="4" presId="urn:microsoft.com/office/officeart/2005/8/layout/vList2"/>
    <dgm:cxn modelId="{3F0E4269-E3C3-4B2C-85E5-D3DDAF5233DA}" srcId="{86C2D205-28A8-4A81-A11B-2AE32C6DB063}" destId="{ED0328A6-2718-4B11-AED7-56645A727DF1}" srcOrd="5" destOrd="0" parTransId="{BB59F3D1-4349-4497-85C1-BF438CB71EEC}" sibTransId="{BB2121FC-8E0F-43D8-B8F0-1C53F2A019FB}"/>
    <dgm:cxn modelId="{D70D1953-B83D-4F01-9CBC-9E79A933AB44}" type="presOf" srcId="{86C2D205-28A8-4A81-A11B-2AE32C6DB063}" destId="{9758687A-5CAA-41EE-922C-D21923B6749C}" srcOrd="0" destOrd="0" presId="urn:microsoft.com/office/officeart/2005/8/layout/vList2"/>
    <dgm:cxn modelId="{6EC89455-B7F6-43A5-83A8-0DDD92976239}" srcId="{F0B651E7-346D-4172-953B-06604C3AE694}" destId="{7EA6027D-685D-4392-9673-8618A5E1013B}" srcOrd="1" destOrd="0" parTransId="{73482A20-C24C-48AB-97F2-CE6D96DCE0D2}" sibTransId="{E763E69A-9351-4435-AC7E-EDEECA8CEA5E}"/>
    <dgm:cxn modelId="{E8E88484-4B53-4C20-8320-C204F023F1A4}" srcId="{86C2D205-28A8-4A81-A11B-2AE32C6DB063}" destId="{8198E991-64ED-4648-B13C-EF112FEB69BD}" srcOrd="2" destOrd="0" parTransId="{895A3B1E-FE78-464D-896E-24FFC356262F}" sibTransId="{D8E7FA6B-3195-4FF2-A851-B3A264771638}"/>
    <dgm:cxn modelId="{FFEBE392-3BC3-45A1-A546-EDE876FBA760}" srcId="{523C0B88-D575-4382-BAB3-9ACBAD463404}" destId="{F0B651E7-346D-4172-953B-06604C3AE694}" srcOrd="0" destOrd="0" parTransId="{475C7CB0-E941-441E-9606-66D13426D3AF}" sibTransId="{7CFFBC84-C8DA-4A79-A2CE-32F71F7DC43D}"/>
    <dgm:cxn modelId="{C03C0D93-C0C7-40DE-9D19-57EE2B47B0E5}" srcId="{F0B651E7-346D-4172-953B-06604C3AE694}" destId="{6CECC9B5-0384-4C05-AE08-7E9C944061BE}" srcOrd="0" destOrd="0" parTransId="{A917B11C-D857-41D0-9658-A4C1742CDC7E}" sibTransId="{D7F2F7B5-4778-4AA6-81C9-7ED5B80123D5}"/>
    <dgm:cxn modelId="{2EB6B899-F521-4ED8-86B4-2FF76BCDBD85}" type="presOf" srcId="{7EA6027D-685D-4392-9673-8618A5E1013B}" destId="{ED0CD307-452A-4D6C-9C49-90349B5B751B}" srcOrd="0" destOrd="1" presId="urn:microsoft.com/office/officeart/2005/8/layout/vList2"/>
    <dgm:cxn modelId="{2A87BB9B-416B-49CC-96CB-EDF01EEBD358}" type="presOf" srcId="{ED0328A6-2718-4B11-AED7-56645A727DF1}" destId="{F28781A2-0913-47DC-BB32-F70713BA5581}" srcOrd="0" destOrd="5" presId="urn:microsoft.com/office/officeart/2005/8/layout/vList2"/>
    <dgm:cxn modelId="{E866D9B2-3BBF-4586-ACD8-A874D6386C9D}" srcId="{86C2D205-28A8-4A81-A11B-2AE32C6DB063}" destId="{AA2B14D8-2162-4BBA-881F-B702924BA712}" srcOrd="0" destOrd="0" parTransId="{1A18CCA4-114E-4972-BCC6-3308275C1035}" sibTransId="{597C4F34-9EF0-492F-A88D-59345E7B9DD8}"/>
    <dgm:cxn modelId="{836F9FBA-4457-470C-A5D9-26E2462D89C7}" type="presOf" srcId="{F03CB86F-41CB-4AD5-8EB3-609502B0A3CD}" destId="{6480ABA2-F1CE-4A9C-9A34-682993C8C005}" srcOrd="0" destOrd="1" presId="urn:microsoft.com/office/officeart/2005/8/layout/vList2"/>
    <dgm:cxn modelId="{C128DBBC-4B75-4B3F-97FE-9E7993ABEB68}" srcId="{86C2D205-28A8-4A81-A11B-2AE32C6DB063}" destId="{9CD629F8-915E-4A2E-AADC-ECD59050CA16}" srcOrd="3" destOrd="0" parTransId="{91A59540-CD36-4127-A069-EA51F85B7357}" sibTransId="{040C6571-3142-42B9-A72C-300511ACB2C8}"/>
    <dgm:cxn modelId="{5D4C59C1-4BA4-402F-B25E-BDC4C1401E45}" type="presOf" srcId="{F0B651E7-346D-4172-953B-06604C3AE694}" destId="{AF1036EC-4829-43E0-921D-CE5699FFC7D6}" srcOrd="0" destOrd="0" presId="urn:microsoft.com/office/officeart/2005/8/layout/vList2"/>
    <dgm:cxn modelId="{D8B048C4-3E6A-4116-BCA9-2EDF92FEA329}" type="presOf" srcId="{6CECC9B5-0384-4C05-AE08-7E9C944061BE}" destId="{ED0CD307-452A-4D6C-9C49-90349B5B751B}" srcOrd="0" destOrd="0" presId="urn:microsoft.com/office/officeart/2005/8/layout/vList2"/>
    <dgm:cxn modelId="{D63D11C9-F560-4038-BEA6-7D33E85293C9}" srcId="{5B67A927-ACE8-4825-8830-8608D5C8EA9C}" destId="{B844CDF6-BF13-4DC4-9A34-B14D8C81D7E4}" srcOrd="0" destOrd="0" parTransId="{C3FC40DA-AC1E-471C-B290-5CB798DD0C83}" sibTransId="{BFF4A44F-4E60-4FF5-B3BC-7F9DEFCCC200}"/>
    <dgm:cxn modelId="{F73EB4D0-3773-45AF-B8E0-468C5E573E81}" type="presOf" srcId="{AA2B14D8-2162-4BBA-881F-B702924BA712}" destId="{F28781A2-0913-47DC-BB32-F70713BA5581}" srcOrd="0" destOrd="0" presId="urn:microsoft.com/office/officeart/2005/8/layout/vList2"/>
    <dgm:cxn modelId="{E0087BE3-6C14-487A-9D8D-A2D7ED757EF1}" type="presOf" srcId="{523C0B88-D575-4382-BAB3-9ACBAD463404}" destId="{21C095D5-F1E7-4159-AAEB-F0F23A3F25C7}" srcOrd="0" destOrd="0" presId="urn:microsoft.com/office/officeart/2005/8/layout/vList2"/>
    <dgm:cxn modelId="{DF3889E5-19AA-412C-8991-766FA0CCBA0F}" srcId="{523C0B88-D575-4382-BAB3-9ACBAD463404}" destId="{86C2D205-28A8-4A81-A11B-2AE32C6DB063}" srcOrd="2" destOrd="0" parTransId="{68FD579A-A6C7-42F1-9425-78029EE2B4E1}" sibTransId="{1547F67A-E2EC-420B-8264-D0F20591129F}"/>
    <dgm:cxn modelId="{C69859ED-7042-46ED-B762-931DE7B439B4}" type="presOf" srcId="{8198E991-64ED-4648-B13C-EF112FEB69BD}" destId="{F28781A2-0913-47DC-BB32-F70713BA5581}" srcOrd="0" destOrd="2" presId="urn:microsoft.com/office/officeart/2005/8/layout/vList2"/>
    <dgm:cxn modelId="{6D496EF5-0EBD-43F8-A3CF-26BB91A7ADD1}" srcId="{5B67A927-ACE8-4825-8830-8608D5C8EA9C}" destId="{F03CB86F-41CB-4AD5-8EB3-609502B0A3CD}" srcOrd="1" destOrd="0" parTransId="{B9E4E772-712C-4993-A366-A8D71F6F50B5}" sibTransId="{D6CEBC8A-B617-467C-843C-D5FD2B7580E8}"/>
    <dgm:cxn modelId="{949EF5F5-4ACD-4ED9-BA7D-9A669F58DB3E}" srcId="{86C2D205-28A8-4A81-A11B-2AE32C6DB063}" destId="{FE748BC7-A413-44BC-BA97-A2C4AC9153BE}" srcOrd="4" destOrd="0" parTransId="{E3A0B8E9-00D7-4199-8DE4-7FA2E0548D80}" sibTransId="{280C5A45-28F9-4467-8230-4FB0AB6209F3}"/>
    <dgm:cxn modelId="{AFE65AF9-F886-4439-BE42-EC19EAB96DCF}" type="presOf" srcId="{B844CDF6-BF13-4DC4-9A34-B14D8C81D7E4}" destId="{6480ABA2-F1CE-4A9C-9A34-682993C8C005}" srcOrd="0" destOrd="0" presId="urn:microsoft.com/office/officeart/2005/8/layout/vList2"/>
    <dgm:cxn modelId="{4E9BAFF9-C8C0-4849-8C0B-C59929ABDDBE}" type="presOf" srcId="{5B67A927-ACE8-4825-8830-8608D5C8EA9C}" destId="{AD3633AE-E99A-4529-99CB-E699157D2A8B}" srcOrd="0" destOrd="0" presId="urn:microsoft.com/office/officeart/2005/8/layout/vList2"/>
    <dgm:cxn modelId="{6745261C-ED24-4306-9C70-DBEE26BA2882}" type="presParOf" srcId="{21C095D5-F1E7-4159-AAEB-F0F23A3F25C7}" destId="{AF1036EC-4829-43E0-921D-CE5699FFC7D6}" srcOrd="0" destOrd="0" presId="urn:microsoft.com/office/officeart/2005/8/layout/vList2"/>
    <dgm:cxn modelId="{7597460E-7B89-4A40-97C4-966EEA753390}" type="presParOf" srcId="{21C095D5-F1E7-4159-AAEB-F0F23A3F25C7}" destId="{ED0CD307-452A-4D6C-9C49-90349B5B751B}" srcOrd="1" destOrd="0" presId="urn:microsoft.com/office/officeart/2005/8/layout/vList2"/>
    <dgm:cxn modelId="{AF174A7E-27CB-4FF1-897B-65BE70AA938B}" type="presParOf" srcId="{21C095D5-F1E7-4159-AAEB-F0F23A3F25C7}" destId="{AD3633AE-E99A-4529-99CB-E699157D2A8B}" srcOrd="2" destOrd="0" presId="urn:microsoft.com/office/officeart/2005/8/layout/vList2"/>
    <dgm:cxn modelId="{05741F13-A50D-4269-9256-FDE3847BF8C3}" type="presParOf" srcId="{21C095D5-F1E7-4159-AAEB-F0F23A3F25C7}" destId="{6480ABA2-F1CE-4A9C-9A34-682993C8C005}" srcOrd="3" destOrd="0" presId="urn:microsoft.com/office/officeart/2005/8/layout/vList2"/>
    <dgm:cxn modelId="{7587D651-E956-43E5-9CCE-6CF83BC5BA06}" type="presParOf" srcId="{21C095D5-F1E7-4159-AAEB-F0F23A3F25C7}" destId="{9758687A-5CAA-41EE-922C-D21923B6749C}" srcOrd="4" destOrd="0" presId="urn:microsoft.com/office/officeart/2005/8/layout/vList2"/>
    <dgm:cxn modelId="{7E5ECE95-0EE4-4087-B381-E98845DEA90C}" type="presParOf" srcId="{21C095D5-F1E7-4159-AAEB-F0F23A3F25C7}" destId="{F28781A2-0913-47DC-BB32-F70713BA5581}"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DA1FFA-54CB-4480-B011-94EA8F0A8BB0}" type="doc">
      <dgm:prSet loTypeId="urn:microsoft.com/office/officeart/2005/8/layout/process4" loCatId="process" qsTypeId="urn:microsoft.com/office/officeart/2005/8/quickstyle/simple1" qsCatId="simple" csTypeId="urn:microsoft.com/office/officeart/2005/8/colors/colorful5" csCatId="colorful"/>
      <dgm:spPr/>
      <dgm:t>
        <a:bodyPr/>
        <a:lstStyle/>
        <a:p>
          <a:endParaRPr lang="en-US"/>
        </a:p>
      </dgm:t>
    </dgm:pt>
    <dgm:pt modelId="{71C1D113-4EB4-42D5-A2F0-AC56020E779F}">
      <dgm:prSet/>
      <dgm:spPr/>
      <dgm:t>
        <a:bodyPr/>
        <a:lstStyle/>
        <a:p>
          <a:r>
            <a:rPr lang="en-US"/>
            <a:t>One reason for decreased survival outcomes for AYA patients may be poor treatment compliance.</a:t>
          </a:r>
        </a:p>
      </dgm:t>
    </dgm:pt>
    <dgm:pt modelId="{CEA66B90-1C18-4669-A6A8-7DFB9BDFE55C}" type="parTrans" cxnId="{352D0931-0D17-49BB-8C91-87A2C840FD5B}">
      <dgm:prSet/>
      <dgm:spPr/>
      <dgm:t>
        <a:bodyPr/>
        <a:lstStyle/>
        <a:p>
          <a:endParaRPr lang="en-US"/>
        </a:p>
      </dgm:t>
    </dgm:pt>
    <dgm:pt modelId="{97100F98-55A2-4B30-9CD7-6CE77540AFFA}" type="sibTrans" cxnId="{352D0931-0D17-49BB-8C91-87A2C840FD5B}">
      <dgm:prSet/>
      <dgm:spPr/>
      <dgm:t>
        <a:bodyPr/>
        <a:lstStyle/>
        <a:p>
          <a:endParaRPr lang="en-US"/>
        </a:p>
      </dgm:t>
    </dgm:pt>
    <dgm:pt modelId="{4ADBE7DD-D05E-4AD9-BE78-6F388F22652E}">
      <dgm:prSet/>
      <dgm:spPr/>
      <dgm:t>
        <a:bodyPr/>
        <a:lstStyle/>
        <a:p>
          <a:r>
            <a:rPr lang="en-US"/>
            <a:t>Reasons for poor treatment compliance may be:</a:t>
          </a:r>
        </a:p>
      </dgm:t>
    </dgm:pt>
    <dgm:pt modelId="{DD52A842-497B-43ED-A455-C8CDE46F9856}" type="parTrans" cxnId="{75D0AA84-A929-412B-9487-EE43DD6A0652}">
      <dgm:prSet/>
      <dgm:spPr/>
      <dgm:t>
        <a:bodyPr/>
        <a:lstStyle/>
        <a:p>
          <a:endParaRPr lang="en-US"/>
        </a:p>
      </dgm:t>
    </dgm:pt>
    <dgm:pt modelId="{5725D883-90D8-43C4-9545-9FE2B343DADB}" type="sibTrans" cxnId="{75D0AA84-A929-412B-9487-EE43DD6A0652}">
      <dgm:prSet/>
      <dgm:spPr/>
      <dgm:t>
        <a:bodyPr/>
        <a:lstStyle/>
        <a:p>
          <a:endParaRPr lang="en-US"/>
        </a:p>
      </dgm:t>
    </dgm:pt>
    <dgm:pt modelId="{5497D768-A1F2-4DDE-8B7B-DDB14EF0D825}">
      <dgm:prSet custT="1"/>
      <dgm:spPr/>
      <dgm:t>
        <a:bodyPr/>
        <a:lstStyle/>
        <a:p>
          <a:r>
            <a:rPr lang="en-US" sz="1800" dirty="0"/>
            <a:t>Difficulty affording treatments</a:t>
          </a:r>
        </a:p>
      </dgm:t>
    </dgm:pt>
    <dgm:pt modelId="{8F52A122-904C-4294-B79F-78643E25B07D}" type="parTrans" cxnId="{8D8914E9-31FD-4144-87B5-464614F55D47}">
      <dgm:prSet/>
      <dgm:spPr/>
      <dgm:t>
        <a:bodyPr/>
        <a:lstStyle/>
        <a:p>
          <a:endParaRPr lang="en-US"/>
        </a:p>
      </dgm:t>
    </dgm:pt>
    <dgm:pt modelId="{D9B95C31-8CC9-477A-B225-001AEB5ED324}" type="sibTrans" cxnId="{8D8914E9-31FD-4144-87B5-464614F55D47}">
      <dgm:prSet/>
      <dgm:spPr/>
      <dgm:t>
        <a:bodyPr/>
        <a:lstStyle/>
        <a:p>
          <a:endParaRPr lang="en-US"/>
        </a:p>
      </dgm:t>
    </dgm:pt>
    <dgm:pt modelId="{AA3135EE-7CC9-47C0-AA9A-1BEF435DC604}">
      <dgm:prSet custT="1"/>
      <dgm:spPr/>
      <dgm:t>
        <a:bodyPr/>
        <a:lstStyle/>
        <a:p>
          <a:r>
            <a:rPr lang="en-US" sz="1800" dirty="0"/>
            <a:t>Struggles with attending appointments</a:t>
          </a:r>
        </a:p>
      </dgm:t>
    </dgm:pt>
    <dgm:pt modelId="{A62CF644-A7A6-46F5-8CA9-1CA7F5A6749B}" type="parTrans" cxnId="{E2E1EF50-656E-4474-939E-DEF028DA8F70}">
      <dgm:prSet/>
      <dgm:spPr/>
      <dgm:t>
        <a:bodyPr/>
        <a:lstStyle/>
        <a:p>
          <a:endParaRPr lang="en-US"/>
        </a:p>
      </dgm:t>
    </dgm:pt>
    <dgm:pt modelId="{2870F4E0-9BAF-470C-B1F3-D566C6AAAA47}" type="sibTrans" cxnId="{E2E1EF50-656E-4474-939E-DEF028DA8F70}">
      <dgm:prSet/>
      <dgm:spPr/>
      <dgm:t>
        <a:bodyPr/>
        <a:lstStyle/>
        <a:p>
          <a:endParaRPr lang="en-US"/>
        </a:p>
      </dgm:t>
    </dgm:pt>
    <dgm:pt modelId="{3A4DF004-0A92-4AA1-9400-53302DFC4AC1}">
      <dgm:prSet custT="1"/>
      <dgm:spPr/>
      <dgm:t>
        <a:bodyPr/>
        <a:lstStyle/>
        <a:p>
          <a:r>
            <a:rPr lang="en-US" sz="1800" dirty="0"/>
            <a:t>Not tolerating side effects well</a:t>
          </a:r>
        </a:p>
      </dgm:t>
    </dgm:pt>
    <dgm:pt modelId="{9FE1133A-D2C9-474A-AA32-7E7BBE0E5601}" type="parTrans" cxnId="{1E9D8285-01C3-4783-8E08-B0E90FB8507B}">
      <dgm:prSet/>
      <dgm:spPr/>
      <dgm:t>
        <a:bodyPr/>
        <a:lstStyle/>
        <a:p>
          <a:endParaRPr lang="en-US"/>
        </a:p>
      </dgm:t>
    </dgm:pt>
    <dgm:pt modelId="{E83A41BD-4E32-4DE5-B0F6-5614DA5FE724}" type="sibTrans" cxnId="{1E9D8285-01C3-4783-8E08-B0E90FB8507B}">
      <dgm:prSet/>
      <dgm:spPr/>
      <dgm:t>
        <a:bodyPr/>
        <a:lstStyle/>
        <a:p>
          <a:endParaRPr lang="en-US"/>
        </a:p>
      </dgm:t>
    </dgm:pt>
    <dgm:pt modelId="{3BE3E15E-E717-4A90-88A1-90D46F1658D8}">
      <dgm:prSet custT="1"/>
      <dgm:spPr/>
      <dgm:t>
        <a:bodyPr/>
        <a:lstStyle/>
        <a:p>
          <a:r>
            <a:rPr lang="en-US" sz="1500" dirty="0"/>
            <a:t>Not understanding the importance of completing prescribed treatment </a:t>
          </a:r>
        </a:p>
      </dgm:t>
    </dgm:pt>
    <dgm:pt modelId="{C319AED6-EF6D-4D3E-A6FF-E6EBCA475B9F}" type="parTrans" cxnId="{681FB0C7-6BB8-4812-81C4-C1D3089E708D}">
      <dgm:prSet/>
      <dgm:spPr/>
      <dgm:t>
        <a:bodyPr/>
        <a:lstStyle/>
        <a:p>
          <a:endParaRPr lang="en-US"/>
        </a:p>
      </dgm:t>
    </dgm:pt>
    <dgm:pt modelId="{19C244CD-E05A-4CF6-BA6E-2979985CFAAD}" type="sibTrans" cxnId="{681FB0C7-6BB8-4812-81C4-C1D3089E708D}">
      <dgm:prSet/>
      <dgm:spPr/>
      <dgm:t>
        <a:bodyPr/>
        <a:lstStyle/>
        <a:p>
          <a:endParaRPr lang="en-US"/>
        </a:p>
      </dgm:t>
    </dgm:pt>
    <dgm:pt modelId="{56489BDB-2976-4D63-AAF0-181868455D81}" type="pres">
      <dgm:prSet presAssocID="{53DA1FFA-54CB-4480-B011-94EA8F0A8BB0}" presName="Name0" presStyleCnt="0">
        <dgm:presLayoutVars>
          <dgm:dir/>
          <dgm:animLvl val="lvl"/>
          <dgm:resizeHandles val="exact"/>
        </dgm:presLayoutVars>
      </dgm:prSet>
      <dgm:spPr/>
    </dgm:pt>
    <dgm:pt modelId="{D586212B-5F94-46D1-B092-7507104AFE68}" type="pres">
      <dgm:prSet presAssocID="{4ADBE7DD-D05E-4AD9-BE78-6F388F22652E}" presName="boxAndChildren" presStyleCnt="0"/>
      <dgm:spPr/>
    </dgm:pt>
    <dgm:pt modelId="{1B039EA6-EE9E-43F6-AB7F-76310442F471}" type="pres">
      <dgm:prSet presAssocID="{4ADBE7DD-D05E-4AD9-BE78-6F388F22652E}" presName="parentTextBox" presStyleLbl="node1" presStyleIdx="0" presStyleCnt="2"/>
      <dgm:spPr/>
    </dgm:pt>
    <dgm:pt modelId="{87FCA73D-57C8-4A43-8523-E4612D64A5FE}" type="pres">
      <dgm:prSet presAssocID="{4ADBE7DD-D05E-4AD9-BE78-6F388F22652E}" presName="entireBox" presStyleLbl="node1" presStyleIdx="0" presStyleCnt="2"/>
      <dgm:spPr/>
    </dgm:pt>
    <dgm:pt modelId="{1F37C84B-6157-4077-BFB2-477C47BD881F}" type="pres">
      <dgm:prSet presAssocID="{4ADBE7DD-D05E-4AD9-BE78-6F388F22652E}" presName="descendantBox" presStyleCnt="0"/>
      <dgm:spPr/>
    </dgm:pt>
    <dgm:pt modelId="{7FDB8B9B-9769-4DD8-8ABC-3485D25C4C1C}" type="pres">
      <dgm:prSet presAssocID="{5497D768-A1F2-4DDE-8B7B-DDB14EF0D825}" presName="childTextBox" presStyleLbl="fgAccFollowNode1" presStyleIdx="0" presStyleCnt="4">
        <dgm:presLayoutVars>
          <dgm:bulletEnabled val="1"/>
        </dgm:presLayoutVars>
      </dgm:prSet>
      <dgm:spPr/>
    </dgm:pt>
    <dgm:pt modelId="{8F6174A1-86DB-48AC-9F34-115D62817F64}" type="pres">
      <dgm:prSet presAssocID="{AA3135EE-7CC9-47C0-AA9A-1BEF435DC604}" presName="childTextBox" presStyleLbl="fgAccFollowNode1" presStyleIdx="1" presStyleCnt="4">
        <dgm:presLayoutVars>
          <dgm:bulletEnabled val="1"/>
        </dgm:presLayoutVars>
      </dgm:prSet>
      <dgm:spPr/>
    </dgm:pt>
    <dgm:pt modelId="{C2AA13E7-E54F-4BEC-B5F9-635FB876C077}" type="pres">
      <dgm:prSet presAssocID="{3A4DF004-0A92-4AA1-9400-53302DFC4AC1}" presName="childTextBox" presStyleLbl="fgAccFollowNode1" presStyleIdx="2" presStyleCnt="4">
        <dgm:presLayoutVars>
          <dgm:bulletEnabled val="1"/>
        </dgm:presLayoutVars>
      </dgm:prSet>
      <dgm:spPr/>
    </dgm:pt>
    <dgm:pt modelId="{7DBB127C-6992-470B-B7C5-3EA9EC2217C0}" type="pres">
      <dgm:prSet presAssocID="{3BE3E15E-E717-4A90-88A1-90D46F1658D8}" presName="childTextBox" presStyleLbl="fgAccFollowNode1" presStyleIdx="3" presStyleCnt="4">
        <dgm:presLayoutVars>
          <dgm:bulletEnabled val="1"/>
        </dgm:presLayoutVars>
      </dgm:prSet>
      <dgm:spPr/>
    </dgm:pt>
    <dgm:pt modelId="{EC51D5C5-E0DC-4E0D-A9D7-7F06976322C9}" type="pres">
      <dgm:prSet presAssocID="{97100F98-55A2-4B30-9CD7-6CE77540AFFA}" presName="sp" presStyleCnt="0"/>
      <dgm:spPr/>
    </dgm:pt>
    <dgm:pt modelId="{30D9991D-F635-46D5-8F0C-621B89CE1256}" type="pres">
      <dgm:prSet presAssocID="{71C1D113-4EB4-42D5-A2F0-AC56020E779F}" presName="arrowAndChildren" presStyleCnt="0"/>
      <dgm:spPr/>
    </dgm:pt>
    <dgm:pt modelId="{5FFD1A0B-9C47-4CDC-B51C-7F3EB39B53E8}" type="pres">
      <dgm:prSet presAssocID="{71C1D113-4EB4-42D5-A2F0-AC56020E779F}" presName="parentTextArrow" presStyleLbl="node1" presStyleIdx="1" presStyleCnt="2"/>
      <dgm:spPr/>
    </dgm:pt>
  </dgm:ptLst>
  <dgm:cxnLst>
    <dgm:cxn modelId="{ED5AC714-94F4-4A98-B590-D1046CE23C36}" type="presOf" srcId="{4ADBE7DD-D05E-4AD9-BE78-6F388F22652E}" destId="{87FCA73D-57C8-4A43-8523-E4612D64A5FE}" srcOrd="1" destOrd="0" presId="urn:microsoft.com/office/officeart/2005/8/layout/process4"/>
    <dgm:cxn modelId="{63C75E1F-AD58-4ED8-8B58-9570B6DFF5CB}" type="presOf" srcId="{5497D768-A1F2-4DDE-8B7B-DDB14EF0D825}" destId="{7FDB8B9B-9769-4DD8-8ABC-3485D25C4C1C}" srcOrd="0" destOrd="0" presId="urn:microsoft.com/office/officeart/2005/8/layout/process4"/>
    <dgm:cxn modelId="{352D0931-0D17-49BB-8C91-87A2C840FD5B}" srcId="{53DA1FFA-54CB-4480-B011-94EA8F0A8BB0}" destId="{71C1D113-4EB4-42D5-A2F0-AC56020E779F}" srcOrd="0" destOrd="0" parTransId="{CEA66B90-1C18-4669-A6A8-7DFB9BDFE55C}" sibTransId="{97100F98-55A2-4B30-9CD7-6CE77540AFFA}"/>
    <dgm:cxn modelId="{68168E34-F9E3-4031-BCE2-475B8CEBDC1A}" type="presOf" srcId="{71C1D113-4EB4-42D5-A2F0-AC56020E779F}" destId="{5FFD1A0B-9C47-4CDC-B51C-7F3EB39B53E8}" srcOrd="0" destOrd="0" presId="urn:microsoft.com/office/officeart/2005/8/layout/process4"/>
    <dgm:cxn modelId="{9FAC153C-C326-4459-835A-C5B20D7EFD33}" type="presOf" srcId="{AA3135EE-7CC9-47C0-AA9A-1BEF435DC604}" destId="{8F6174A1-86DB-48AC-9F34-115D62817F64}" srcOrd="0" destOrd="0" presId="urn:microsoft.com/office/officeart/2005/8/layout/process4"/>
    <dgm:cxn modelId="{A22E8764-9D76-4CD1-B5D8-427848040965}" type="presOf" srcId="{3A4DF004-0A92-4AA1-9400-53302DFC4AC1}" destId="{C2AA13E7-E54F-4BEC-B5F9-635FB876C077}" srcOrd="0" destOrd="0" presId="urn:microsoft.com/office/officeart/2005/8/layout/process4"/>
    <dgm:cxn modelId="{ABA8314D-F8C4-4AE9-9800-839912BB73FC}" type="presOf" srcId="{3BE3E15E-E717-4A90-88A1-90D46F1658D8}" destId="{7DBB127C-6992-470B-B7C5-3EA9EC2217C0}" srcOrd="0" destOrd="0" presId="urn:microsoft.com/office/officeart/2005/8/layout/process4"/>
    <dgm:cxn modelId="{E2E1EF50-656E-4474-939E-DEF028DA8F70}" srcId="{4ADBE7DD-D05E-4AD9-BE78-6F388F22652E}" destId="{AA3135EE-7CC9-47C0-AA9A-1BEF435DC604}" srcOrd="1" destOrd="0" parTransId="{A62CF644-A7A6-46F5-8CA9-1CA7F5A6749B}" sibTransId="{2870F4E0-9BAF-470C-B1F3-D566C6AAAA47}"/>
    <dgm:cxn modelId="{AAE5B152-BB18-4800-8180-D42D599C992C}" type="presOf" srcId="{4ADBE7DD-D05E-4AD9-BE78-6F388F22652E}" destId="{1B039EA6-EE9E-43F6-AB7F-76310442F471}" srcOrd="0" destOrd="0" presId="urn:microsoft.com/office/officeart/2005/8/layout/process4"/>
    <dgm:cxn modelId="{75D0AA84-A929-412B-9487-EE43DD6A0652}" srcId="{53DA1FFA-54CB-4480-B011-94EA8F0A8BB0}" destId="{4ADBE7DD-D05E-4AD9-BE78-6F388F22652E}" srcOrd="1" destOrd="0" parTransId="{DD52A842-497B-43ED-A455-C8CDE46F9856}" sibTransId="{5725D883-90D8-43C4-9545-9FE2B343DADB}"/>
    <dgm:cxn modelId="{1E9D8285-01C3-4783-8E08-B0E90FB8507B}" srcId="{4ADBE7DD-D05E-4AD9-BE78-6F388F22652E}" destId="{3A4DF004-0A92-4AA1-9400-53302DFC4AC1}" srcOrd="2" destOrd="0" parTransId="{9FE1133A-D2C9-474A-AA32-7E7BBE0E5601}" sibTransId="{E83A41BD-4E32-4DE5-B0F6-5614DA5FE724}"/>
    <dgm:cxn modelId="{681FB0C7-6BB8-4812-81C4-C1D3089E708D}" srcId="{4ADBE7DD-D05E-4AD9-BE78-6F388F22652E}" destId="{3BE3E15E-E717-4A90-88A1-90D46F1658D8}" srcOrd="3" destOrd="0" parTransId="{C319AED6-EF6D-4D3E-A6FF-E6EBCA475B9F}" sibTransId="{19C244CD-E05A-4CF6-BA6E-2979985CFAAD}"/>
    <dgm:cxn modelId="{9C625AD6-A6A6-44DA-9FD2-1BEE991A58C5}" type="presOf" srcId="{53DA1FFA-54CB-4480-B011-94EA8F0A8BB0}" destId="{56489BDB-2976-4D63-AAF0-181868455D81}" srcOrd="0" destOrd="0" presId="urn:microsoft.com/office/officeart/2005/8/layout/process4"/>
    <dgm:cxn modelId="{8D8914E9-31FD-4144-87B5-464614F55D47}" srcId="{4ADBE7DD-D05E-4AD9-BE78-6F388F22652E}" destId="{5497D768-A1F2-4DDE-8B7B-DDB14EF0D825}" srcOrd="0" destOrd="0" parTransId="{8F52A122-904C-4294-B79F-78643E25B07D}" sibTransId="{D9B95C31-8CC9-477A-B225-001AEB5ED324}"/>
    <dgm:cxn modelId="{0A77EF25-5DA4-41BF-B3EC-74F5AFE64654}" type="presParOf" srcId="{56489BDB-2976-4D63-AAF0-181868455D81}" destId="{D586212B-5F94-46D1-B092-7507104AFE68}" srcOrd="0" destOrd="0" presId="urn:microsoft.com/office/officeart/2005/8/layout/process4"/>
    <dgm:cxn modelId="{1C942538-21D8-4685-86BC-ACD3D3A9C841}" type="presParOf" srcId="{D586212B-5F94-46D1-B092-7507104AFE68}" destId="{1B039EA6-EE9E-43F6-AB7F-76310442F471}" srcOrd="0" destOrd="0" presId="urn:microsoft.com/office/officeart/2005/8/layout/process4"/>
    <dgm:cxn modelId="{8BBACB74-1831-44CE-8D8D-1FA2E87BC7DD}" type="presParOf" srcId="{D586212B-5F94-46D1-B092-7507104AFE68}" destId="{87FCA73D-57C8-4A43-8523-E4612D64A5FE}" srcOrd="1" destOrd="0" presId="urn:microsoft.com/office/officeart/2005/8/layout/process4"/>
    <dgm:cxn modelId="{B1994153-535E-49D4-AEBE-A800C9C4803C}" type="presParOf" srcId="{D586212B-5F94-46D1-B092-7507104AFE68}" destId="{1F37C84B-6157-4077-BFB2-477C47BD881F}" srcOrd="2" destOrd="0" presId="urn:microsoft.com/office/officeart/2005/8/layout/process4"/>
    <dgm:cxn modelId="{EB0AA7D1-D5D8-48F5-B32D-891D5168D924}" type="presParOf" srcId="{1F37C84B-6157-4077-BFB2-477C47BD881F}" destId="{7FDB8B9B-9769-4DD8-8ABC-3485D25C4C1C}" srcOrd="0" destOrd="0" presId="urn:microsoft.com/office/officeart/2005/8/layout/process4"/>
    <dgm:cxn modelId="{A2DCF778-89C9-412B-A495-2807F33471D1}" type="presParOf" srcId="{1F37C84B-6157-4077-BFB2-477C47BD881F}" destId="{8F6174A1-86DB-48AC-9F34-115D62817F64}" srcOrd="1" destOrd="0" presId="urn:microsoft.com/office/officeart/2005/8/layout/process4"/>
    <dgm:cxn modelId="{6A25ED8A-3E2C-4184-A559-BB875CEC76EE}" type="presParOf" srcId="{1F37C84B-6157-4077-BFB2-477C47BD881F}" destId="{C2AA13E7-E54F-4BEC-B5F9-635FB876C077}" srcOrd="2" destOrd="0" presId="urn:microsoft.com/office/officeart/2005/8/layout/process4"/>
    <dgm:cxn modelId="{DB3F0BAD-6AFB-4455-BC0A-07C4EC14B115}" type="presParOf" srcId="{1F37C84B-6157-4077-BFB2-477C47BD881F}" destId="{7DBB127C-6992-470B-B7C5-3EA9EC2217C0}" srcOrd="3" destOrd="0" presId="urn:microsoft.com/office/officeart/2005/8/layout/process4"/>
    <dgm:cxn modelId="{69CF8867-FFD6-4812-BB03-62CCAC738A2D}" type="presParOf" srcId="{56489BDB-2976-4D63-AAF0-181868455D81}" destId="{EC51D5C5-E0DC-4E0D-A9D7-7F06976322C9}" srcOrd="1" destOrd="0" presId="urn:microsoft.com/office/officeart/2005/8/layout/process4"/>
    <dgm:cxn modelId="{355029A8-145B-4D11-A0F2-DCA8F5FA40D9}" type="presParOf" srcId="{56489BDB-2976-4D63-AAF0-181868455D81}" destId="{30D9991D-F635-46D5-8F0C-621B89CE1256}" srcOrd="2" destOrd="0" presId="urn:microsoft.com/office/officeart/2005/8/layout/process4"/>
    <dgm:cxn modelId="{47C42D85-E0CC-499D-86B6-5FE093458064}" type="presParOf" srcId="{30D9991D-F635-46D5-8F0C-621B89CE1256}" destId="{5FFD1A0B-9C47-4CDC-B51C-7F3EB39B53E8}"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064EC1-50C1-4AB2-8FCB-6C016C686FB9}" type="doc">
      <dgm:prSet loTypeId="urn:microsoft.com/office/officeart/2005/8/layout/process4" loCatId="process" qsTypeId="urn:microsoft.com/office/officeart/2005/8/quickstyle/simple1" qsCatId="simple" csTypeId="urn:microsoft.com/office/officeart/2005/8/colors/colorful1" csCatId="colorful"/>
      <dgm:spPr/>
      <dgm:t>
        <a:bodyPr/>
        <a:lstStyle/>
        <a:p>
          <a:endParaRPr lang="en-US"/>
        </a:p>
      </dgm:t>
    </dgm:pt>
    <dgm:pt modelId="{5D105F8A-86C5-42F2-BB00-E9DEAB0E8CB0}">
      <dgm:prSet/>
      <dgm:spPr/>
      <dgm:t>
        <a:bodyPr/>
        <a:lstStyle/>
        <a:p>
          <a:r>
            <a:rPr lang="en-US"/>
            <a:t>AYA patients whose needs are not met may feel poor rapport with their care team.</a:t>
          </a:r>
        </a:p>
      </dgm:t>
    </dgm:pt>
    <dgm:pt modelId="{F1194DE7-B0E7-41B6-A997-0247DB6F4AC3}" type="parTrans" cxnId="{FA01DBB5-6EF5-4EF0-B351-8F3FDF744276}">
      <dgm:prSet/>
      <dgm:spPr/>
      <dgm:t>
        <a:bodyPr/>
        <a:lstStyle/>
        <a:p>
          <a:endParaRPr lang="en-US"/>
        </a:p>
      </dgm:t>
    </dgm:pt>
    <dgm:pt modelId="{82DF8AD1-0BDE-47AF-B745-2847132FB003}" type="sibTrans" cxnId="{FA01DBB5-6EF5-4EF0-B351-8F3FDF744276}">
      <dgm:prSet/>
      <dgm:spPr/>
      <dgm:t>
        <a:bodyPr/>
        <a:lstStyle/>
        <a:p>
          <a:endParaRPr lang="en-US"/>
        </a:p>
      </dgm:t>
    </dgm:pt>
    <dgm:pt modelId="{55DEF005-BA55-4FB4-A357-91AAA51C5EB8}">
      <dgm:prSet/>
      <dgm:spPr/>
      <dgm:t>
        <a:bodyPr/>
        <a:lstStyle/>
        <a:p>
          <a:r>
            <a:rPr lang="en-US"/>
            <a:t>AYA patients who feel poor rapport with their treatment team may be less compliant with their medical appointments and treatment</a:t>
          </a:r>
        </a:p>
      </dgm:t>
    </dgm:pt>
    <dgm:pt modelId="{11A9E826-8944-4C34-9943-964DB44C1948}" type="parTrans" cxnId="{9F2A52F4-33F5-415C-AF68-DFE570E8FA37}">
      <dgm:prSet/>
      <dgm:spPr/>
      <dgm:t>
        <a:bodyPr/>
        <a:lstStyle/>
        <a:p>
          <a:endParaRPr lang="en-US"/>
        </a:p>
      </dgm:t>
    </dgm:pt>
    <dgm:pt modelId="{7D3656C4-B394-4CE5-91F7-CF3A45055ED7}" type="sibTrans" cxnId="{9F2A52F4-33F5-415C-AF68-DFE570E8FA37}">
      <dgm:prSet/>
      <dgm:spPr/>
      <dgm:t>
        <a:bodyPr/>
        <a:lstStyle/>
        <a:p>
          <a:endParaRPr lang="en-US"/>
        </a:p>
      </dgm:t>
    </dgm:pt>
    <dgm:pt modelId="{F29C0D08-15B4-4EA6-80CB-A136D215F026}">
      <dgm:prSet/>
      <dgm:spPr/>
      <dgm:t>
        <a:bodyPr/>
        <a:lstStyle/>
        <a:p>
          <a:r>
            <a:rPr lang="en-US"/>
            <a:t>AYA patients not compliant with medical care are at higher risk of poor outcomes.</a:t>
          </a:r>
        </a:p>
      </dgm:t>
    </dgm:pt>
    <dgm:pt modelId="{1F4C886E-FC8B-48A5-BB7E-72091C7447C1}" type="parTrans" cxnId="{17934221-4C25-4258-81C0-12119C846773}">
      <dgm:prSet/>
      <dgm:spPr/>
      <dgm:t>
        <a:bodyPr/>
        <a:lstStyle/>
        <a:p>
          <a:endParaRPr lang="en-US"/>
        </a:p>
      </dgm:t>
    </dgm:pt>
    <dgm:pt modelId="{4C5204D3-6522-481B-A3AC-D221D322DE15}" type="sibTrans" cxnId="{17934221-4C25-4258-81C0-12119C846773}">
      <dgm:prSet/>
      <dgm:spPr/>
      <dgm:t>
        <a:bodyPr/>
        <a:lstStyle/>
        <a:p>
          <a:endParaRPr lang="en-US"/>
        </a:p>
      </dgm:t>
    </dgm:pt>
    <dgm:pt modelId="{E08F63EA-0147-4677-9201-139AC76841C9}" type="pres">
      <dgm:prSet presAssocID="{CB064EC1-50C1-4AB2-8FCB-6C016C686FB9}" presName="Name0" presStyleCnt="0">
        <dgm:presLayoutVars>
          <dgm:dir/>
          <dgm:animLvl val="lvl"/>
          <dgm:resizeHandles val="exact"/>
        </dgm:presLayoutVars>
      </dgm:prSet>
      <dgm:spPr/>
    </dgm:pt>
    <dgm:pt modelId="{5E64D884-D392-442A-91A0-B569DC3602B2}" type="pres">
      <dgm:prSet presAssocID="{55DEF005-BA55-4FB4-A357-91AAA51C5EB8}" presName="boxAndChildren" presStyleCnt="0"/>
      <dgm:spPr/>
    </dgm:pt>
    <dgm:pt modelId="{7DDB25F0-2563-40A8-BF6D-FACE5FCC32E0}" type="pres">
      <dgm:prSet presAssocID="{55DEF005-BA55-4FB4-A357-91AAA51C5EB8}" presName="parentTextBox" presStyleLbl="node1" presStyleIdx="0" presStyleCnt="2"/>
      <dgm:spPr/>
    </dgm:pt>
    <dgm:pt modelId="{2037C953-015F-433D-A224-A8921283D07B}" type="pres">
      <dgm:prSet presAssocID="{55DEF005-BA55-4FB4-A357-91AAA51C5EB8}" presName="entireBox" presStyleLbl="node1" presStyleIdx="0" presStyleCnt="2"/>
      <dgm:spPr/>
    </dgm:pt>
    <dgm:pt modelId="{CB6F8024-C617-4F06-80D8-C1F47C4260AA}" type="pres">
      <dgm:prSet presAssocID="{55DEF005-BA55-4FB4-A357-91AAA51C5EB8}" presName="descendantBox" presStyleCnt="0"/>
      <dgm:spPr/>
    </dgm:pt>
    <dgm:pt modelId="{DDD53983-85BD-4E5E-96E3-204FBD166355}" type="pres">
      <dgm:prSet presAssocID="{F29C0D08-15B4-4EA6-80CB-A136D215F026}" presName="childTextBox" presStyleLbl="fgAccFollowNode1" presStyleIdx="0" presStyleCnt="1">
        <dgm:presLayoutVars>
          <dgm:bulletEnabled val="1"/>
        </dgm:presLayoutVars>
      </dgm:prSet>
      <dgm:spPr/>
    </dgm:pt>
    <dgm:pt modelId="{F59BEBBA-4A57-4922-B488-100851940820}" type="pres">
      <dgm:prSet presAssocID="{82DF8AD1-0BDE-47AF-B745-2847132FB003}" presName="sp" presStyleCnt="0"/>
      <dgm:spPr/>
    </dgm:pt>
    <dgm:pt modelId="{8E16E3FA-0C77-4766-B863-541E2CB4E5B3}" type="pres">
      <dgm:prSet presAssocID="{5D105F8A-86C5-42F2-BB00-E9DEAB0E8CB0}" presName="arrowAndChildren" presStyleCnt="0"/>
      <dgm:spPr/>
    </dgm:pt>
    <dgm:pt modelId="{AB6931D4-47ED-4930-ACDB-DC4AEE503A2A}" type="pres">
      <dgm:prSet presAssocID="{5D105F8A-86C5-42F2-BB00-E9DEAB0E8CB0}" presName="parentTextArrow" presStyleLbl="node1" presStyleIdx="1" presStyleCnt="2"/>
      <dgm:spPr/>
    </dgm:pt>
  </dgm:ptLst>
  <dgm:cxnLst>
    <dgm:cxn modelId="{17934221-4C25-4258-81C0-12119C846773}" srcId="{55DEF005-BA55-4FB4-A357-91AAA51C5EB8}" destId="{F29C0D08-15B4-4EA6-80CB-A136D215F026}" srcOrd="0" destOrd="0" parTransId="{1F4C886E-FC8B-48A5-BB7E-72091C7447C1}" sibTransId="{4C5204D3-6522-481B-A3AC-D221D322DE15}"/>
    <dgm:cxn modelId="{8D06E93B-6984-4321-9AB1-496AD49184EE}" type="presOf" srcId="{55DEF005-BA55-4FB4-A357-91AAA51C5EB8}" destId="{2037C953-015F-433D-A224-A8921283D07B}" srcOrd="1" destOrd="0" presId="urn:microsoft.com/office/officeart/2005/8/layout/process4"/>
    <dgm:cxn modelId="{546BD042-1F24-4378-BBBE-58F5B68210CE}" type="presOf" srcId="{55DEF005-BA55-4FB4-A357-91AAA51C5EB8}" destId="{7DDB25F0-2563-40A8-BF6D-FACE5FCC32E0}" srcOrd="0" destOrd="0" presId="urn:microsoft.com/office/officeart/2005/8/layout/process4"/>
    <dgm:cxn modelId="{16BFFB76-5606-49BA-96B3-AB7EC7666D8C}" type="presOf" srcId="{5D105F8A-86C5-42F2-BB00-E9DEAB0E8CB0}" destId="{AB6931D4-47ED-4930-ACDB-DC4AEE503A2A}" srcOrd="0" destOrd="0" presId="urn:microsoft.com/office/officeart/2005/8/layout/process4"/>
    <dgm:cxn modelId="{FA01DBB5-6EF5-4EF0-B351-8F3FDF744276}" srcId="{CB064EC1-50C1-4AB2-8FCB-6C016C686FB9}" destId="{5D105F8A-86C5-42F2-BB00-E9DEAB0E8CB0}" srcOrd="0" destOrd="0" parTransId="{F1194DE7-B0E7-41B6-A997-0247DB6F4AC3}" sibTransId="{82DF8AD1-0BDE-47AF-B745-2847132FB003}"/>
    <dgm:cxn modelId="{DBFD8DBF-B275-434B-8118-BB42D2A9086E}" type="presOf" srcId="{CB064EC1-50C1-4AB2-8FCB-6C016C686FB9}" destId="{E08F63EA-0147-4677-9201-139AC76841C9}" srcOrd="0" destOrd="0" presId="urn:microsoft.com/office/officeart/2005/8/layout/process4"/>
    <dgm:cxn modelId="{55EEA2E7-FF3E-4A9F-9B3A-AA01F9440DE5}" type="presOf" srcId="{F29C0D08-15B4-4EA6-80CB-A136D215F026}" destId="{DDD53983-85BD-4E5E-96E3-204FBD166355}" srcOrd="0" destOrd="0" presId="urn:microsoft.com/office/officeart/2005/8/layout/process4"/>
    <dgm:cxn modelId="{9F2A52F4-33F5-415C-AF68-DFE570E8FA37}" srcId="{CB064EC1-50C1-4AB2-8FCB-6C016C686FB9}" destId="{55DEF005-BA55-4FB4-A357-91AAA51C5EB8}" srcOrd="1" destOrd="0" parTransId="{11A9E826-8944-4C34-9943-964DB44C1948}" sibTransId="{7D3656C4-B394-4CE5-91F7-CF3A45055ED7}"/>
    <dgm:cxn modelId="{2B0CA4FC-7443-4FC0-ADDA-6AD2A5960FC1}" type="presParOf" srcId="{E08F63EA-0147-4677-9201-139AC76841C9}" destId="{5E64D884-D392-442A-91A0-B569DC3602B2}" srcOrd="0" destOrd="0" presId="urn:microsoft.com/office/officeart/2005/8/layout/process4"/>
    <dgm:cxn modelId="{4F79320D-8734-425D-8116-E12976D364C4}" type="presParOf" srcId="{5E64D884-D392-442A-91A0-B569DC3602B2}" destId="{7DDB25F0-2563-40A8-BF6D-FACE5FCC32E0}" srcOrd="0" destOrd="0" presId="urn:microsoft.com/office/officeart/2005/8/layout/process4"/>
    <dgm:cxn modelId="{00FB6CD0-3B2F-4F15-86D4-FB0FFCB2EA12}" type="presParOf" srcId="{5E64D884-D392-442A-91A0-B569DC3602B2}" destId="{2037C953-015F-433D-A224-A8921283D07B}" srcOrd="1" destOrd="0" presId="urn:microsoft.com/office/officeart/2005/8/layout/process4"/>
    <dgm:cxn modelId="{0813AF07-8BDF-49AA-951F-3AC67D76E21F}" type="presParOf" srcId="{5E64D884-D392-442A-91A0-B569DC3602B2}" destId="{CB6F8024-C617-4F06-80D8-C1F47C4260AA}" srcOrd="2" destOrd="0" presId="urn:microsoft.com/office/officeart/2005/8/layout/process4"/>
    <dgm:cxn modelId="{040AD51F-A227-4A8F-912E-E5AFD93A6ED2}" type="presParOf" srcId="{CB6F8024-C617-4F06-80D8-C1F47C4260AA}" destId="{DDD53983-85BD-4E5E-96E3-204FBD166355}" srcOrd="0" destOrd="0" presId="urn:microsoft.com/office/officeart/2005/8/layout/process4"/>
    <dgm:cxn modelId="{22F0D886-FB5F-42F6-BC09-AFA49E00B86B}" type="presParOf" srcId="{E08F63EA-0147-4677-9201-139AC76841C9}" destId="{F59BEBBA-4A57-4922-B488-100851940820}" srcOrd="1" destOrd="0" presId="urn:microsoft.com/office/officeart/2005/8/layout/process4"/>
    <dgm:cxn modelId="{30B9C642-AFAD-4DDC-94B3-5C56C468B94B}" type="presParOf" srcId="{E08F63EA-0147-4677-9201-139AC76841C9}" destId="{8E16E3FA-0C77-4766-B863-541E2CB4E5B3}" srcOrd="2" destOrd="0" presId="urn:microsoft.com/office/officeart/2005/8/layout/process4"/>
    <dgm:cxn modelId="{69F03C56-4AD9-4AEF-A15C-B2B4E039CA3D}" type="presParOf" srcId="{8E16E3FA-0C77-4766-B863-541E2CB4E5B3}" destId="{AB6931D4-47ED-4930-ACDB-DC4AEE503A2A}"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1036EC-4829-43E0-921D-CE5699FFC7D6}">
      <dsp:nvSpPr>
        <dsp:cNvPr id="0" name=""/>
        <dsp:cNvSpPr/>
      </dsp:nvSpPr>
      <dsp:spPr>
        <a:xfrm>
          <a:off x="0" y="72350"/>
          <a:ext cx="6364224" cy="62361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Biological</a:t>
          </a:r>
        </a:p>
      </dsp:txBody>
      <dsp:txXfrm>
        <a:off x="30442" y="102792"/>
        <a:ext cx="6303340" cy="562726"/>
      </dsp:txXfrm>
    </dsp:sp>
    <dsp:sp modelId="{ED0CD307-452A-4D6C-9C49-90349B5B751B}">
      <dsp:nvSpPr>
        <dsp:cNvPr id="0" name=""/>
        <dsp:cNvSpPr/>
      </dsp:nvSpPr>
      <dsp:spPr>
        <a:xfrm>
          <a:off x="0" y="695960"/>
          <a:ext cx="6364224" cy="699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064"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a:t>Hormones</a:t>
          </a:r>
        </a:p>
        <a:p>
          <a:pPr marL="228600" lvl="1" indent="-228600" algn="l" defTabSz="889000">
            <a:lnSpc>
              <a:spcPct val="90000"/>
            </a:lnSpc>
            <a:spcBef>
              <a:spcPct val="0"/>
            </a:spcBef>
            <a:spcAft>
              <a:spcPct val="20000"/>
            </a:spcAft>
            <a:buChar char="•"/>
          </a:pPr>
          <a:r>
            <a:rPr lang="en-US" sz="2000" kern="1200"/>
            <a:t>Brain Development</a:t>
          </a:r>
        </a:p>
      </dsp:txBody>
      <dsp:txXfrm>
        <a:off x="0" y="695960"/>
        <a:ext cx="6364224" cy="699660"/>
      </dsp:txXfrm>
    </dsp:sp>
    <dsp:sp modelId="{AD3633AE-E99A-4529-99CB-E699157D2A8B}">
      <dsp:nvSpPr>
        <dsp:cNvPr id="0" name=""/>
        <dsp:cNvSpPr/>
      </dsp:nvSpPr>
      <dsp:spPr>
        <a:xfrm>
          <a:off x="0" y="1395620"/>
          <a:ext cx="6364224" cy="623610"/>
        </a:xfrm>
        <a:prstGeom prst="roundRect">
          <a:avLst/>
        </a:prstGeom>
        <a:solidFill>
          <a:schemeClr val="accent5">
            <a:hueOff val="-4966938"/>
            <a:satOff val="19906"/>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Psychological </a:t>
          </a:r>
        </a:p>
      </dsp:txBody>
      <dsp:txXfrm>
        <a:off x="30442" y="1426062"/>
        <a:ext cx="6303340" cy="562726"/>
      </dsp:txXfrm>
    </dsp:sp>
    <dsp:sp modelId="{6480ABA2-F1CE-4A9C-9A34-682993C8C005}">
      <dsp:nvSpPr>
        <dsp:cNvPr id="0" name=""/>
        <dsp:cNvSpPr/>
      </dsp:nvSpPr>
      <dsp:spPr>
        <a:xfrm>
          <a:off x="0" y="2019231"/>
          <a:ext cx="6364224" cy="699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064"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a:t>Establishing identity</a:t>
          </a:r>
        </a:p>
        <a:p>
          <a:pPr marL="228600" lvl="1" indent="-228600" algn="l" defTabSz="889000">
            <a:lnSpc>
              <a:spcPct val="90000"/>
            </a:lnSpc>
            <a:spcBef>
              <a:spcPct val="0"/>
            </a:spcBef>
            <a:spcAft>
              <a:spcPct val="20000"/>
            </a:spcAft>
            <a:buChar char="•"/>
          </a:pPr>
          <a:r>
            <a:rPr lang="en-US" sz="2000" kern="1200"/>
            <a:t>Developing abstract and higher reasoning skills</a:t>
          </a:r>
        </a:p>
      </dsp:txBody>
      <dsp:txXfrm>
        <a:off x="0" y="2019231"/>
        <a:ext cx="6364224" cy="699660"/>
      </dsp:txXfrm>
    </dsp:sp>
    <dsp:sp modelId="{9758687A-5CAA-41EE-922C-D21923B6749C}">
      <dsp:nvSpPr>
        <dsp:cNvPr id="0" name=""/>
        <dsp:cNvSpPr/>
      </dsp:nvSpPr>
      <dsp:spPr>
        <a:xfrm>
          <a:off x="0" y="2718891"/>
          <a:ext cx="6364224" cy="623610"/>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Social</a:t>
          </a:r>
        </a:p>
      </dsp:txBody>
      <dsp:txXfrm>
        <a:off x="30442" y="2749333"/>
        <a:ext cx="6303340" cy="562726"/>
      </dsp:txXfrm>
    </dsp:sp>
    <dsp:sp modelId="{F28781A2-0913-47DC-BB32-F70713BA5581}">
      <dsp:nvSpPr>
        <dsp:cNvPr id="0" name=""/>
        <dsp:cNvSpPr/>
      </dsp:nvSpPr>
      <dsp:spPr>
        <a:xfrm>
          <a:off x="0" y="3342501"/>
          <a:ext cx="6364224" cy="2098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064"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a:t>Becoming independent</a:t>
          </a:r>
        </a:p>
        <a:p>
          <a:pPr marL="228600" lvl="1" indent="-228600" algn="l" defTabSz="889000">
            <a:lnSpc>
              <a:spcPct val="90000"/>
            </a:lnSpc>
            <a:spcBef>
              <a:spcPct val="0"/>
            </a:spcBef>
            <a:spcAft>
              <a:spcPct val="20000"/>
            </a:spcAft>
            <a:buChar char="•"/>
          </a:pPr>
          <a:r>
            <a:rPr lang="en-US" sz="2000" kern="1200"/>
            <a:t>Education/careers</a:t>
          </a:r>
        </a:p>
        <a:p>
          <a:pPr marL="228600" lvl="1" indent="-228600" algn="l" defTabSz="889000">
            <a:lnSpc>
              <a:spcPct val="90000"/>
            </a:lnSpc>
            <a:spcBef>
              <a:spcPct val="0"/>
            </a:spcBef>
            <a:spcAft>
              <a:spcPct val="20000"/>
            </a:spcAft>
            <a:buChar char="•"/>
          </a:pPr>
          <a:r>
            <a:rPr lang="en-US" sz="2000" kern="1200"/>
            <a:t>Forming peer groups</a:t>
          </a:r>
        </a:p>
        <a:p>
          <a:pPr marL="228600" lvl="1" indent="-228600" algn="l" defTabSz="889000">
            <a:lnSpc>
              <a:spcPct val="90000"/>
            </a:lnSpc>
            <a:spcBef>
              <a:spcPct val="0"/>
            </a:spcBef>
            <a:spcAft>
              <a:spcPct val="20000"/>
            </a:spcAft>
            <a:buChar char="•"/>
          </a:pPr>
          <a:r>
            <a:rPr lang="en-US" sz="2000" kern="1200"/>
            <a:t>Exploring sexuality </a:t>
          </a:r>
        </a:p>
        <a:p>
          <a:pPr marL="228600" lvl="1" indent="-228600" algn="l" defTabSz="889000">
            <a:lnSpc>
              <a:spcPct val="90000"/>
            </a:lnSpc>
            <a:spcBef>
              <a:spcPct val="0"/>
            </a:spcBef>
            <a:spcAft>
              <a:spcPct val="20000"/>
            </a:spcAft>
            <a:buChar char="•"/>
          </a:pPr>
          <a:r>
            <a:rPr lang="en-US" sz="2000" kern="1200"/>
            <a:t>Forming romantic relationships</a:t>
          </a:r>
        </a:p>
        <a:p>
          <a:pPr marL="228600" lvl="1" indent="-228600" algn="l" defTabSz="889000">
            <a:lnSpc>
              <a:spcPct val="90000"/>
            </a:lnSpc>
            <a:spcBef>
              <a:spcPct val="0"/>
            </a:spcBef>
            <a:spcAft>
              <a:spcPct val="20000"/>
            </a:spcAft>
            <a:buChar char="•"/>
          </a:pPr>
          <a:r>
            <a:rPr lang="en-US" sz="2000" kern="1200"/>
            <a:t>Having children and starting families</a:t>
          </a:r>
        </a:p>
      </dsp:txBody>
      <dsp:txXfrm>
        <a:off x="0" y="3342501"/>
        <a:ext cx="6364224" cy="20989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FCA73D-57C8-4A43-8523-E4612D64A5FE}">
      <dsp:nvSpPr>
        <dsp:cNvPr id="0" name=""/>
        <dsp:cNvSpPr/>
      </dsp:nvSpPr>
      <dsp:spPr>
        <a:xfrm>
          <a:off x="0" y="3295221"/>
          <a:ext cx="7452360" cy="216202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a:t>Reasons for poor treatment compliance may be:</a:t>
          </a:r>
        </a:p>
      </dsp:txBody>
      <dsp:txXfrm>
        <a:off x="0" y="3295221"/>
        <a:ext cx="7452360" cy="1167492"/>
      </dsp:txXfrm>
    </dsp:sp>
    <dsp:sp modelId="{7FDB8B9B-9769-4DD8-8ABC-3485D25C4C1C}">
      <dsp:nvSpPr>
        <dsp:cNvPr id="0" name=""/>
        <dsp:cNvSpPr/>
      </dsp:nvSpPr>
      <dsp:spPr>
        <a:xfrm>
          <a:off x="0" y="4419473"/>
          <a:ext cx="1863089" cy="99453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n-US" sz="1800" kern="1200" dirty="0"/>
            <a:t>Difficulty affording treatments</a:t>
          </a:r>
        </a:p>
      </dsp:txBody>
      <dsp:txXfrm>
        <a:off x="0" y="4419473"/>
        <a:ext cx="1863089" cy="994530"/>
      </dsp:txXfrm>
    </dsp:sp>
    <dsp:sp modelId="{8F6174A1-86DB-48AC-9F34-115D62817F64}">
      <dsp:nvSpPr>
        <dsp:cNvPr id="0" name=""/>
        <dsp:cNvSpPr/>
      </dsp:nvSpPr>
      <dsp:spPr>
        <a:xfrm>
          <a:off x="1863090" y="4419473"/>
          <a:ext cx="1863089" cy="994530"/>
        </a:xfrm>
        <a:prstGeom prst="rect">
          <a:avLst/>
        </a:prstGeom>
        <a:solidFill>
          <a:schemeClr val="accent5">
            <a:tint val="40000"/>
            <a:alpha val="90000"/>
            <a:hueOff val="-3580161"/>
            <a:satOff val="16084"/>
            <a:lumOff val="1106"/>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n-US" sz="1800" kern="1200" dirty="0"/>
            <a:t>Struggles with attending appointments</a:t>
          </a:r>
        </a:p>
      </dsp:txBody>
      <dsp:txXfrm>
        <a:off x="1863090" y="4419473"/>
        <a:ext cx="1863089" cy="994530"/>
      </dsp:txXfrm>
    </dsp:sp>
    <dsp:sp modelId="{C2AA13E7-E54F-4BEC-B5F9-635FB876C077}">
      <dsp:nvSpPr>
        <dsp:cNvPr id="0" name=""/>
        <dsp:cNvSpPr/>
      </dsp:nvSpPr>
      <dsp:spPr>
        <a:xfrm>
          <a:off x="3726180" y="4419473"/>
          <a:ext cx="1863089" cy="994530"/>
        </a:xfrm>
        <a:prstGeom prst="rect">
          <a:avLst/>
        </a:prstGeom>
        <a:solidFill>
          <a:schemeClr val="accent5">
            <a:tint val="40000"/>
            <a:alpha val="90000"/>
            <a:hueOff val="-7160321"/>
            <a:satOff val="32169"/>
            <a:lumOff val="2211"/>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n-US" sz="1800" kern="1200" dirty="0"/>
            <a:t>Not tolerating side effects well</a:t>
          </a:r>
        </a:p>
      </dsp:txBody>
      <dsp:txXfrm>
        <a:off x="3726180" y="4419473"/>
        <a:ext cx="1863089" cy="994530"/>
      </dsp:txXfrm>
    </dsp:sp>
    <dsp:sp modelId="{7DBB127C-6992-470B-B7C5-3EA9EC2217C0}">
      <dsp:nvSpPr>
        <dsp:cNvPr id="0" name=""/>
        <dsp:cNvSpPr/>
      </dsp:nvSpPr>
      <dsp:spPr>
        <a:xfrm>
          <a:off x="5589270" y="4419473"/>
          <a:ext cx="1863089" cy="994530"/>
        </a:xfrm>
        <a:prstGeom prst="rect">
          <a:avLst/>
        </a:prstGeom>
        <a:solidFill>
          <a:schemeClr val="accent5">
            <a:tint val="40000"/>
            <a:alpha val="90000"/>
            <a:hueOff val="-10740482"/>
            <a:satOff val="48253"/>
            <a:lumOff val="3317"/>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dirty="0"/>
            <a:t>Not understanding the importance of completing prescribed treatment </a:t>
          </a:r>
        </a:p>
      </dsp:txBody>
      <dsp:txXfrm>
        <a:off x="5589270" y="4419473"/>
        <a:ext cx="1863089" cy="994530"/>
      </dsp:txXfrm>
    </dsp:sp>
    <dsp:sp modelId="{5FFD1A0B-9C47-4CDC-B51C-7F3EB39B53E8}">
      <dsp:nvSpPr>
        <dsp:cNvPr id="0" name=""/>
        <dsp:cNvSpPr/>
      </dsp:nvSpPr>
      <dsp:spPr>
        <a:xfrm rot="10800000">
          <a:off x="0" y="2461"/>
          <a:ext cx="7452360" cy="3325190"/>
        </a:xfrm>
        <a:prstGeom prst="upArrowCallou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a:t>One reason for decreased survival outcomes for AYA patients may be poor treatment compliance.</a:t>
          </a:r>
        </a:p>
      </dsp:txBody>
      <dsp:txXfrm rot="10800000">
        <a:off x="0" y="2461"/>
        <a:ext cx="7452360" cy="21606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7C953-015F-433D-A224-A8921283D07B}">
      <dsp:nvSpPr>
        <dsp:cNvPr id="0" name=""/>
        <dsp:cNvSpPr/>
      </dsp:nvSpPr>
      <dsp:spPr>
        <a:xfrm>
          <a:off x="0" y="3365876"/>
          <a:ext cx="6396484" cy="2208379"/>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a:t>AYA patients who feel poor rapport with their treatment team may be less compliant with their medical appointments and treatment</a:t>
          </a:r>
        </a:p>
      </dsp:txBody>
      <dsp:txXfrm>
        <a:off x="0" y="3365876"/>
        <a:ext cx="6396484" cy="1192524"/>
      </dsp:txXfrm>
    </dsp:sp>
    <dsp:sp modelId="{DDD53983-85BD-4E5E-96E3-204FBD166355}">
      <dsp:nvSpPr>
        <dsp:cNvPr id="0" name=""/>
        <dsp:cNvSpPr/>
      </dsp:nvSpPr>
      <dsp:spPr>
        <a:xfrm>
          <a:off x="0" y="4514233"/>
          <a:ext cx="6396484" cy="101585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marL="0" lvl="0" indent="0" algn="ctr" defTabSz="1244600">
            <a:lnSpc>
              <a:spcPct val="90000"/>
            </a:lnSpc>
            <a:spcBef>
              <a:spcPct val="0"/>
            </a:spcBef>
            <a:spcAft>
              <a:spcPct val="35000"/>
            </a:spcAft>
            <a:buNone/>
          </a:pPr>
          <a:r>
            <a:rPr lang="en-US" sz="2800" kern="1200"/>
            <a:t>AYA patients not compliant with medical care are at higher risk of poor outcomes.</a:t>
          </a:r>
        </a:p>
      </dsp:txBody>
      <dsp:txXfrm>
        <a:off x="0" y="4514233"/>
        <a:ext cx="6396484" cy="1015854"/>
      </dsp:txXfrm>
    </dsp:sp>
    <dsp:sp modelId="{AB6931D4-47ED-4930-ACDB-DC4AEE503A2A}">
      <dsp:nvSpPr>
        <dsp:cNvPr id="0" name=""/>
        <dsp:cNvSpPr/>
      </dsp:nvSpPr>
      <dsp:spPr>
        <a:xfrm rot="10800000">
          <a:off x="0" y="2514"/>
          <a:ext cx="6396484" cy="3396487"/>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kern="1200"/>
            <a:t>AYA patients whose needs are not met may feel poor rapport with their care team.</a:t>
          </a:r>
        </a:p>
      </dsp:txBody>
      <dsp:txXfrm rot="10800000">
        <a:off x="0" y="2514"/>
        <a:ext cx="6396484" cy="22069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459067-EE14-4149-AE84-2ECE505B92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Appendix G: Lunch and Learn Training Curriculum</a:t>
            </a:r>
          </a:p>
        </p:txBody>
      </p:sp>
      <p:sp>
        <p:nvSpPr>
          <p:cNvPr id="3" name="Date Placeholder 2">
            <a:extLst>
              <a:ext uri="{FF2B5EF4-FFF2-40B4-BE49-F238E27FC236}">
                <a16:creationId xmlns:a16="http://schemas.microsoft.com/office/drawing/2014/main" id="{065A57ED-5850-4EA9-810A-EDE4F79C9F1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288C83-D14A-4C03-AA71-1FBBAA31A95D}" type="datetimeFigureOut">
              <a:rPr lang="en-US" smtClean="0"/>
              <a:t>3/13/2022</a:t>
            </a:fld>
            <a:endParaRPr lang="en-US"/>
          </a:p>
        </p:txBody>
      </p:sp>
      <p:sp>
        <p:nvSpPr>
          <p:cNvPr id="4" name="Footer Placeholder 3">
            <a:extLst>
              <a:ext uri="{FF2B5EF4-FFF2-40B4-BE49-F238E27FC236}">
                <a16:creationId xmlns:a16="http://schemas.microsoft.com/office/drawing/2014/main" id="{5A2D5D71-8F3B-4607-9E16-B0CDB50F84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979E2C5-FF18-4574-9D02-5EFB6AA3A06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EB5356-63AA-4EDF-A757-230D20FD7DC6}" type="slidenum">
              <a:rPr lang="en-US" smtClean="0"/>
              <a:t>‹#›</a:t>
            </a:fld>
            <a:endParaRPr lang="en-US"/>
          </a:p>
        </p:txBody>
      </p:sp>
    </p:spTree>
    <p:extLst>
      <p:ext uri="{BB962C8B-B14F-4D97-AF65-F5344CB8AC3E}">
        <p14:creationId xmlns:p14="http://schemas.microsoft.com/office/powerpoint/2010/main" val="1929393646"/>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Appendix G: Lunch and Learn Training Curriculum</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FDC122-1B0E-4FED-A05F-FC94DE354E03}" type="datetimeFigureOut">
              <a:rPr lang="en-US" smtClean="0"/>
              <a:t>3/13/2022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EDDB5F-A132-4CFD-B3C1-2156D3B156FF}" type="slidenum">
              <a:rPr lang="en-US" smtClean="0"/>
              <a:t>‹#›</a:t>
            </a:fld>
            <a:endParaRPr lang="en-US"/>
          </a:p>
        </p:txBody>
      </p:sp>
    </p:spTree>
    <p:extLst>
      <p:ext uri="{BB962C8B-B14F-4D97-AF65-F5344CB8AC3E}">
        <p14:creationId xmlns:p14="http://schemas.microsoft.com/office/powerpoint/2010/main" val="428457679"/>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 everyone to sign in on the attendance sheet and to grab a lunch if they haven’t yet</a:t>
            </a:r>
          </a:p>
        </p:txBody>
      </p:sp>
      <p:sp>
        <p:nvSpPr>
          <p:cNvPr id="5" name="Header Placeholder 4">
            <a:extLst>
              <a:ext uri="{FF2B5EF4-FFF2-40B4-BE49-F238E27FC236}">
                <a16:creationId xmlns:a16="http://schemas.microsoft.com/office/drawing/2014/main" id="{9E6A1E72-8331-4B02-8633-41F200461BA3}"/>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4253626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slide</a:t>
            </a:r>
          </a:p>
        </p:txBody>
      </p:sp>
      <p:sp>
        <p:nvSpPr>
          <p:cNvPr id="5" name="Header Placeholder 4">
            <a:extLst>
              <a:ext uri="{FF2B5EF4-FFF2-40B4-BE49-F238E27FC236}">
                <a16:creationId xmlns:a16="http://schemas.microsoft.com/office/drawing/2014/main" id="{EA749016-E5B9-4483-8A52-561A4DF525AE}"/>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269139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Patients trust providers more that get to know them as people, not just people with a disease</a:t>
            </a:r>
          </a:p>
        </p:txBody>
      </p:sp>
      <p:sp>
        <p:nvSpPr>
          <p:cNvPr id="5" name="Header Placeholder 4">
            <a:extLst>
              <a:ext uri="{FF2B5EF4-FFF2-40B4-BE49-F238E27FC236}">
                <a16:creationId xmlns:a16="http://schemas.microsoft.com/office/drawing/2014/main" id="{4BCD048B-BD57-4376-8197-2C7AF635B759}"/>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1446926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Regarding “Talk to your patient in a clear and straightforward manner.”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-Avoid jargon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-Avoid talking to patients like children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Regarding “Help patients make informed choices.”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-AYAs do better when they understand why they are asked to do something. Providing a reason for treatments and recommendations will increase the likelihood of treatment compliance.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-Facilitate referrals to specialists as appropriate (reproductive health specialists for fertility, dieticians for concerns regarding weight and nutrition,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Regarding “Respect patient choices”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-Patients may make treatment choices you disagree with for reasons that are important to them (example: turning down a medication with side effects that affect an important part of their lives when the treatment does not offer significantly increased chances of improved outcomes)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5" name="Header Placeholder 4">
            <a:extLst>
              <a:ext uri="{FF2B5EF4-FFF2-40B4-BE49-F238E27FC236}">
                <a16:creationId xmlns:a16="http://schemas.microsoft.com/office/drawing/2014/main" id="{D298F1DD-0BCC-4A13-BBB6-0953FB7E92AF}"/>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1956774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Fertility is an important concern to many AYA </a:t>
            </a:r>
            <a:r>
              <a:rPr lang="en-US" dirty="0" err="1"/>
              <a:t>pantients</a:t>
            </a:r>
            <a:endParaRPr lang="en-US" dirty="0"/>
          </a:p>
        </p:txBody>
      </p:sp>
      <p:sp>
        <p:nvSpPr>
          <p:cNvPr id="5" name="Header Placeholder 4">
            <a:extLst>
              <a:ext uri="{FF2B5EF4-FFF2-40B4-BE49-F238E27FC236}">
                <a16:creationId xmlns:a16="http://schemas.microsoft.com/office/drawing/2014/main" id="{76E8B1E0-8B0E-42A4-85AF-5E6DEFF1D391}"/>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899480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Regarding “Respect your patient’s choices and allow them dignity of risk”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-Providers may sometimes have hesitation about delaying treatment or choosing a different treatment protocol for fertility preservation. It is important to ensure your patient is aware of the risk but give them the space to make choices according to their values and goals for their lives.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5" name="Header Placeholder 4">
            <a:extLst>
              <a:ext uri="{FF2B5EF4-FFF2-40B4-BE49-F238E27FC236}">
                <a16:creationId xmlns:a16="http://schemas.microsoft.com/office/drawing/2014/main" id="{11830AB2-626F-4D33-8331-7E21C8C50F70}"/>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39633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Regarding “Discussing this can be awkward for both patients and providers”</a:t>
            </a:r>
          </a:p>
          <a:p>
            <a:pPr lvl="1"/>
            <a:r>
              <a:rPr lang="en-US" dirty="0"/>
              <a:t>-Become comfortable with the uncomfortable</a:t>
            </a:r>
          </a:p>
          <a:p>
            <a:pPr lvl="1"/>
            <a:r>
              <a:rPr lang="en-US" dirty="0"/>
              <a:t>-Blushing is a normal and involuntary response</a:t>
            </a:r>
          </a:p>
          <a:p>
            <a:pPr lvl="1"/>
            <a:r>
              <a:rPr lang="en-US" dirty="0"/>
              <a:t>-If other supports are in the room, offer the patient a chance to have a private discussion</a:t>
            </a:r>
          </a:p>
          <a:p>
            <a:pPr lvl="1"/>
            <a:r>
              <a:rPr lang="en-US" dirty="0"/>
              <a:t>-Your patients may not want to discuss this with you and that’s fine, it’s important to know they can if they want to</a:t>
            </a:r>
          </a:p>
          <a:p>
            <a:pPr lvl="1"/>
            <a:r>
              <a:rPr lang="en-US" dirty="0"/>
              <a:t>-Your patients may be more comfortable having this discussion with a provider of a different gender. If this is so, facilitate this conversation with a provider of the appropriate gender </a:t>
            </a:r>
          </a:p>
          <a:p>
            <a:pPr lvl="1"/>
            <a:endParaRPr lang="en-US" dirty="0"/>
          </a:p>
          <a:p>
            <a:pPr lvl="1"/>
            <a:r>
              <a:rPr lang="en-US" dirty="0"/>
              <a:t>If your patient wants to discuss sexual health, take the opportunity to discuss safe sex and birth control during treatments</a:t>
            </a:r>
          </a:p>
          <a:p>
            <a:endParaRPr lang="en-US" dirty="0"/>
          </a:p>
        </p:txBody>
      </p:sp>
      <p:sp>
        <p:nvSpPr>
          <p:cNvPr id="5" name="Header Placeholder 4">
            <a:extLst>
              <a:ext uri="{FF2B5EF4-FFF2-40B4-BE49-F238E27FC236}">
                <a16:creationId xmlns:a16="http://schemas.microsoft.com/office/drawing/2014/main" id="{1AD3EDAE-4E31-46E3-B694-98EEDDDF3058}"/>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9319753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Encourage and educate but meet your patient where they are at. </a:t>
            </a:r>
          </a:p>
        </p:txBody>
      </p:sp>
      <p:sp>
        <p:nvSpPr>
          <p:cNvPr id="5" name="Header Placeholder 4">
            <a:extLst>
              <a:ext uri="{FF2B5EF4-FFF2-40B4-BE49-F238E27FC236}">
                <a16:creationId xmlns:a16="http://schemas.microsoft.com/office/drawing/2014/main" id="{CC635FE8-A643-498A-BC8A-1C399011A8A7}"/>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260109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Regarding “Poor self-image/self-esteem”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-Cancer and associated treatments have a range of visible effects including scars, hair loss, changes in weight, and missing body parts. These are especially difficult to deal with during a time when AYAs are trying to fit in with peers and find or maintain romantic relationships.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issues in addition to fear of death, uncertainty for the future, and grief for losses associated with cancer are associated with depression, anxiety, and increased feelings of distress.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feelings may increase around scans, tests, and other appointments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Patients’ mental health may also benefit from utilizing peer support resources</a:t>
            </a:r>
          </a:p>
          <a:p>
            <a:endParaRPr lang="en-US" dirty="0"/>
          </a:p>
        </p:txBody>
      </p:sp>
      <p:sp>
        <p:nvSpPr>
          <p:cNvPr id="5" name="Header Placeholder 4">
            <a:extLst>
              <a:ext uri="{FF2B5EF4-FFF2-40B4-BE49-F238E27FC236}">
                <a16:creationId xmlns:a16="http://schemas.microsoft.com/office/drawing/2014/main" id="{69B97DFB-9D59-4BB6-82C9-76E52C2441BA}"/>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1442617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major issue that can occur during chemotherapy are cognitive changes that are commonly referred to as “</a:t>
            </a:r>
            <a:r>
              <a:rPr lang="en-US" dirty="0" err="1"/>
              <a:t>chemobrain</a:t>
            </a:r>
            <a:r>
              <a:rPr lang="en-US" dirty="0"/>
              <a:t>.”</a:t>
            </a:r>
          </a:p>
          <a:p>
            <a:r>
              <a:rPr lang="en-US" dirty="0"/>
              <a:t>A referral to occupational therapy can help with this.</a:t>
            </a:r>
          </a:p>
        </p:txBody>
      </p:sp>
      <p:sp>
        <p:nvSpPr>
          <p:cNvPr id="5" name="Header Placeholder 4">
            <a:extLst>
              <a:ext uri="{FF2B5EF4-FFF2-40B4-BE49-F238E27FC236}">
                <a16:creationId xmlns:a16="http://schemas.microsoft.com/office/drawing/2014/main" id="{BE4897B7-32BC-48DE-BB87-6F0CF1CCF035}"/>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17345164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Cancer disrupts peer relationships with friends and romantic partners.</a:t>
            </a:r>
          </a:p>
          <a:p>
            <a:r>
              <a:rPr lang="en-US" dirty="0"/>
              <a:t>-It can be difficult to watch healthy peers continue with life as usual while AYAs may not be able to keep up</a:t>
            </a:r>
          </a:p>
          <a:p>
            <a:r>
              <a:rPr lang="en-US" dirty="0"/>
              <a:t>-Cancer can make it difficult to date and can drive a wedge into established relationships</a:t>
            </a:r>
          </a:p>
          <a:p>
            <a:endParaRPr lang="en-US" dirty="0"/>
          </a:p>
          <a:p>
            <a:r>
              <a:rPr lang="en-US" dirty="0"/>
              <a:t>-If there is a peer support group in the hospital, refer patients to this.</a:t>
            </a:r>
          </a:p>
          <a:p>
            <a:r>
              <a:rPr lang="en-US" dirty="0"/>
              <a:t>-If there is not a peer support group in the hospital but patients start bringing up interest in this, let the oncology clinic social worker know</a:t>
            </a:r>
          </a:p>
        </p:txBody>
      </p:sp>
      <p:sp>
        <p:nvSpPr>
          <p:cNvPr id="5" name="Header Placeholder 4">
            <a:extLst>
              <a:ext uri="{FF2B5EF4-FFF2-40B4-BE49-F238E27FC236}">
                <a16:creationId xmlns:a16="http://schemas.microsoft.com/office/drawing/2014/main" id="{BFD24CE6-FE23-43B2-9B9D-B30A9D197B94}"/>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1004015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Take a few minutes to introduce yourself as the trainer with your name, pronouns, and role (include experience with AYA oncology patients).</a:t>
            </a:r>
          </a:p>
          <a:p>
            <a:pPr marL="171450" indent="-171450">
              <a:buFont typeface="Arial" panose="020B0604020202020204" pitchFamily="34" charset="0"/>
              <a:buChar char="•"/>
            </a:pPr>
            <a:r>
              <a:rPr lang="en-US" dirty="0"/>
              <a:t>Prompt the participants to take turns introducing themselves using the prompts.  (Should take 10 minutes or less).</a:t>
            </a:r>
          </a:p>
          <a:p>
            <a:pPr marL="171450" indent="-171450">
              <a:buFont typeface="Arial" panose="020B0604020202020204" pitchFamily="34" charset="0"/>
              <a:buChar char="•"/>
            </a:pPr>
            <a:endParaRPr lang="en-US" dirty="0"/>
          </a:p>
        </p:txBody>
      </p:sp>
      <p:sp>
        <p:nvSpPr>
          <p:cNvPr id="5" name="Header Placeholder 4">
            <a:extLst>
              <a:ext uri="{FF2B5EF4-FFF2-40B4-BE49-F238E27FC236}">
                <a16:creationId xmlns:a16="http://schemas.microsoft.com/office/drawing/2014/main" id="{9AE35298-6658-4877-BC11-7D1C3AAACDD7}"/>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3977411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people break into groups of 3-5 people (depending on how many people showed up for the session, ideally there should be about 4 groups) and discuss the topic and record answers (should take about 10 minutes). Ask for 1-2 questions per topic area, or if time is an issue, shorten the activity by giving each group 1 topic to focus on)</a:t>
            </a:r>
          </a:p>
          <a:p>
            <a:endParaRPr lang="en-US" dirty="0"/>
          </a:p>
          <a:p>
            <a:r>
              <a:rPr lang="en-US" dirty="0"/>
              <a:t>Groups should share answers with the class</a:t>
            </a:r>
          </a:p>
        </p:txBody>
      </p:sp>
      <p:sp>
        <p:nvSpPr>
          <p:cNvPr id="5" name="Header Placeholder 4">
            <a:extLst>
              <a:ext uri="{FF2B5EF4-FFF2-40B4-BE49-F238E27FC236}">
                <a16:creationId xmlns:a16="http://schemas.microsoft.com/office/drawing/2014/main" id="{49BEE866-7AA6-4784-9502-6F1A12F781EE}"/>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7426479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Summarize the main points of the training as discussed on the slide</a:t>
            </a:r>
          </a:p>
          <a:p>
            <a:endParaRPr lang="en-US" dirty="0"/>
          </a:p>
          <a:p>
            <a:r>
              <a:rPr lang="en-US" dirty="0"/>
              <a:t>-Hand out the resource sheets and ask providers to make copies and distribute these to their AYA patients when they see them next. Let them know there are more in the clinic social work office if they need more.</a:t>
            </a:r>
          </a:p>
          <a:p>
            <a:endParaRPr lang="en-US" dirty="0"/>
          </a:p>
          <a:p>
            <a:r>
              <a:rPr lang="en-US" dirty="0"/>
              <a:t>Patients may not know what they need, or may not use every resource, but they have a right to know that resources exist and are available</a:t>
            </a:r>
          </a:p>
        </p:txBody>
      </p:sp>
      <p:sp>
        <p:nvSpPr>
          <p:cNvPr id="5" name="Header Placeholder 4">
            <a:extLst>
              <a:ext uri="{FF2B5EF4-FFF2-40B4-BE49-F238E27FC236}">
                <a16:creationId xmlns:a16="http://schemas.microsoft.com/office/drawing/2014/main" id="{C9DCD1B3-7A5C-4DC9-B9BA-4B71A5CA11C7}"/>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0345398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5-10 minutes to answer questions and encourage providers to email if they have questions later</a:t>
            </a:r>
          </a:p>
          <a:p>
            <a:endParaRPr lang="en-US" dirty="0"/>
          </a:p>
          <a:p>
            <a:r>
              <a:rPr lang="en-US" dirty="0"/>
              <a:t>Ask providers to take their short post-test and turn them in prior to leaving</a:t>
            </a:r>
          </a:p>
          <a:p>
            <a:endParaRPr lang="en-US" dirty="0"/>
          </a:p>
          <a:p>
            <a:r>
              <a:rPr lang="en-US" dirty="0"/>
              <a:t>Thank providers for coming to your training </a:t>
            </a:r>
          </a:p>
        </p:txBody>
      </p:sp>
      <p:sp>
        <p:nvSpPr>
          <p:cNvPr id="5" name="Header Placeholder 4">
            <a:extLst>
              <a:ext uri="{FF2B5EF4-FFF2-40B4-BE49-F238E27FC236}">
                <a16:creationId xmlns:a16="http://schemas.microsoft.com/office/drawing/2014/main" id="{12A8B1EF-19A8-4B0D-8F60-F51FAC9912B2}"/>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4010644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Point out that AYA is the abbreviation for adolescent young adult</a:t>
            </a:r>
          </a:p>
          <a:p>
            <a:pPr marL="171450" indent="-171450">
              <a:buFont typeface="Arial" panose="020B0604020202020204" pitchFamily="34" charset="0"/>
              <a:buChar char="•"/>
            </a:pPr>
            <a:r>
              <a:rPr lang="en-US" dirty="0"/>
              <a:t>Review the statistics</a:t>
            </a:r>
          </a:p>
        </p:txBody>
      </p:sp>
      <p:sp>
        <p:nvSpPr>
          <p:cNvPr id="5" name="Header Placeholder 4">
            <a:extLst>
              <a:ext uri="{FF2B5EF4-FFF2-40B4-BE49-F238E27FC236}">
                <a16:creationId xmlns:a16="http://schemas.microsoft.com/office/drawing/2014/main" id="{6F400348-E83E-4BD2-9E3F-D85A1F0596B0}"/>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634957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statistics</a:t>
            </a:r>
          </a:p>
        </p:txBody>
      </p:sp>
      <p:sp>
        <p:nvSpPr>
          <p:cNvPr id="5" name="Header Placeholder 4">
            <a:extLst>
              <a:ext uri="{FF2B5EF4-FFF2-40B4-BE49-F238E27FC236}">
                <a16:creationId xmlns:a16="http://schemas.microsoft.com/office/drawing/2014/main" id="{48127E21-5CFB-4881-A31E-C8652C954F43}"/>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152592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slide and take about 3-5 minutes to engage class in discussion in how adolescent patients may differ from young pediatric and older patients.</a:t>
            </a:r>
          </a:p>
          <a:p>
            <a:endParaRPr lang="en-US" dirty="0"/>
          </a:p>
          <a:p>
            <a:r>
              <a:rPr lang="en-US" dirty="0"/>
              <a:t>Points to bring up if the class doesn’t:</a:t>
            </a:r>
          </a:p>
          <a:p>
            <a:r>
              <a:rPr lang="en-US" dirty="0"/>
              <a:t>-Young children are generally dependent on caregivers to navigate issues, and this population needing to be taken care of is normal.</a:t>
            </a:r>
          </a:p>
          <a:p>
            <a:endParaRPr lang="en-US" dirty="0"/>
          </a:p>
          <a:p>
            <a:r>
              <a:rPr lang="en-US" dirty="0"/>
              <a:t>-It is not entirely unexpected for older adults to get cancer or other significant medical diagnoses as they age. Additionally, older adults have generally been established in their careers, identities, and relationships, and have already had children if they want to.</a:t>
            </a:r>
          </a:p>
        </p:txBody>
      </p:sp>
      <p:sp>
        <p:nvSpPr>
          <p:cNvPr id="5" name="Header Placeholder 4">
            <a:extLst>
              <a:ext uri="{FF2B5EF4-FFF2-40B4-BE49-F238E27FC236}">
                <a16:creationId xmlns:a16="http://schemas.microsoft.com/office/drawing/2014/main" id="{2986823E-2190-424C-AEE3-31312D9078A0}"/>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1851245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about 5-7 minutes to engage the group in these questions. </a:t>
            </a:r>
          </a:p>
          <a:p>
            <a:endParaRPr lang="en-US" dirty="0"/>
          </a:p>
          <a:p>
            <a:r>
              <a:rPr lang="en-US" dirty="0"/>
              <a:t>Try to encourage thinking/discussion regarding physical impact, emotional impact, educational/career impact, impact on relationships, etc.</a:t>
            </a:r>
          </a:p>
        </p:txBody>
      </p:sp>
      <p:sp>
        <p:nvSpPr>
          <p:cNvPr id="5" name="Header Placeholder 4">
            <a:extLst>
              <a:ext uri="{FF2B5EF4-FFF2-40B4-BE49-F238E27FC236}">
                <a16:creationId xmlns:a16="http://schemas.microsoft.com/office/drawing/2014/main" id="{F9099172-323F-4F10-AF39-C699D6D46603}"/>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528020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Biological</a:t>
            </a:r>
          </a:p>
          <a:p>
            <a:r>
              <a:rPr lang="en-US" dirty="0"/>
              <a:t>Hormones: Talk about hormones especially in regards to sexual development and fertility</a:t>
            </a:r>
          </a:p>
          <a:p>
            <a:endParaRPr lang="en-US" dirty="0"/>
          </a:p>
          <a:p>
            <a:r>
              <a:rPr lang="en-US" dirty="0"/>
              <a:t>Psychological:</a:t>
            </a:r>
          </a:p>
          <a:p>
            <a:r>
              <a:rPr lang="en-US" dirty="0"/>
              <a:t>-Talk about this being the time when people start working on figuring out who they are and who they want to be</a:t>
            </a:r>
          </a:p>
          <a:p>
            <a:r>
              <a:rPr lang="en-US" dirty="0"/>
              <a:t> - Talk about the brain still developing  the area responsible for abstract thinking and reasoning</a:t>
            </a:r>
          </a:p>
          <a:p>
            <a:endParaRPr lang="en-US" dirty="0"/>
          </a:p>
          <a:p>
            <a:r>
              <a:rPr lang="en-US" dirty="0"/>
              <a:t>Social:</a:t>
            </a:r>
          </a:p>
          <a:p>
            <a:r>
              <a:rPr lang="en-US" dirty="0"/>
              <a:t>-Talk about AYAs and the listed common life events/activities listed</a:t>
            </a:r>
          </a:p>
          <a:p>
            <a:endParaRPr lang="en-US" dirty="0"/>
          </a:p>
        </p:txBody>
      </p:sp>
      <p:sp>
        <p:nvSpPr>
          <p:cNvPr id="5" name="Header Placeholder 4">
            <a:extLst>
              <a:ext uri="{FF2B5EF4-FFF2-40B4-BE49-F238E27FC236}">
                <a16:creationId xmlns:a16="http://schemas.microsoft.com/office/drawing/2014/main" id="{841DBF14-473D-4028-9BAC-7BD9A70C31BA}"/>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801676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AYA developmental issues in relation to the topics:</a:t>
            </a:r>
          </a:p>
          <a:p>
            <a:endParaRPr lang="en-US" dirty="0"/>
          </a:p>
          <a:p>
            <a:r>
              <a:rPr lang="en-US" dirty="0"/>
              <a:t>-Difficulty affording treatment due to a variety of financial issues such as AYA patients in school or at the start of their career not having much extra income. Also, individuals in jobs earning lower wages early in their career may not have access to insurance with good coverage for specialty care.</a:t>
            </a:r>
          </a:p>
          <a:p>
            <a:endParaRPr lang="en-US" dirty="0"/>
          </a:p>
          <a:p>
            <a:r>
              <a:rPr lang="en-US" dirty="0"/>
              <a:t>-Due to still working on developing logic and reasoning skills, AYAs may not connect long term consequences to actions like skipping prescribed treatment, not following up with a provider, or doing something a provider specifically advised against</a:t>
            </a:r>
          </a:p>
        </p:txBody>
      </p:sp>
      <p:sp>
        <p:nvSpPr>
          <p:cNvPr id="5" name="Header Placeholder 4">
            <a:extLst>
              <a:ext uri="{FF2B5EF4-FFF2-40B4-BE49-F238E27FC236}">
                <a16:creationId xmlns:a16="http://schemas.microsoft.com/office/drawing/2014/main" id="{145757BF-EEA5-49DC-A9D9-DCE185AEB116}"/>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2844991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 up point to: “</a:t>
            </a:r>
            <a:r>
              <a:rPr lang="en-US" sz="1200" dirty="0"/>
              <a:t>Cancer is a major and complex stressor”</a:t>
            </a:r>
          </a:p>
          <a:p>
            <a:endParaRPr lang="en-US" dirty="0"/>
          </a:p>
          <a:p>
            <a:r>
              <a:rPr lang="en-US" dirty="0"/>
              <a:t>- When a patient is dealing with the stress from a cancer diagnosis, it can be difficult to know what they need and/or how to ask for it due to the focus on survival.</a:t>
            </a:r>
          </a:p>
          <a:p>
            <a:endParaRPr lang="en-US" sz="1200" dirty="0"/>
          </a:p>
          <a:p>
            <a:endParaRPr lang="en-US" sz="1200" dirty="0"/>
          </a:p>
          <a:p>
            <a:endParaRPr lang="en-US" dirty="0"/>
          </a:p>
        </p:txBody>
      </p:sp>
      <p:sp>
        <p:nvSpPr>
          <p:cNvPr id="5" name="Header Placeholder 4">
            <a:extLst>
              <a:ext uri="{FF2B5EF4-FFF2-40B4-BE49-F238E27FC236}">
                <a16:creationId xmlns:a16="http://schemas.microsoft.com/office/drawing/2014/main" id="{AE13A873-7226-412B-8D24-D7032E8EEC04}"/>
              </a:ext>
            </a:extLst>
          </p:cNvPr>
          <p:cNvSpPr>
            <a:spLocks noGrp="1"/>
          </p:cNvSpPr>
          <p:nvPr>
            <p:ph type="hdr" sz="quarter"/>
          </p:nvPr>
        </p:nvSpPr>
        <p:spPr/>
        <p:txBody>
          <a:bodyPr/>
          <a:lstStyle/>
          <a:p>
            <a:r>
              <a:rPr lang="en-US"/>
              <a:t>Appendix G: Lunch and Learn Training Curriculum</a:t>
            </a:r>
          </a:p>
        </p:txBody>
      </p:sp>
    </p:spTree>
    <p:extLst>
      <p:ext uri="{BB962C8B-B14F-4D97-AF65-F5344CB8AC3E}">
        <p14:creationId xmlns:p14="http://schemas.microsoft.com/office/powerpoint/2010/main" val="3805427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66C7D-6C85-425B-B3C0-443C7D6C84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A87934-C157-480A-AA84-1AFBFBA73A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41682A-A92E-4350-9AEF-5D9FC85B0ADB}"/>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5" name="Footer Placeholder 4">
            <a:extLst>
              <a:ext uri="{FF2B5EF4-FFF2-40B4-BE49-F238E27FC236}">
                <a16:creationId xmlns:a16="http://schemas.microsoft.com/office/drawing/2014/main" id="{C032CCFA-1274-4DCC-901F-A4F8BE18A6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895F05-94CA-42CB-AEDD-5F5F384C70C1}"/>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3880542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6F138-04B2-4C7D-870E-38EFCDD379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9F89CC-CE7B-41A2-A5CD-A019AAEC86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9E8D31-974E-4B1A-BC14-0801BB1196AD}"/>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5" name="Footer Placeholder 4">
            <a:extLst>
              <a:ext uri="{FF2B5EF4-FFF2-40B4-BE49-F238E27FC236}">
                <a16:creationId xmlns:a16="http://schemas.microsoft.com/office/drawing/2014/main" id="{549FE821-0995-407E-AA10-EF401750F7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63F7BE-A958-4859-94B0-BFF75EB9FB2F}"/>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4230385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D4F6C87-6938-4A3A-B3F1-92CA414C7CD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F7EA1D3-7170-46A1-9FE7-6B5C84EC87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821436-1722-4699-AD66-42E4C6506C50}"/>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5" name="Footer Placeholder 4">
            <a:extLst>
              <a:ext uri="{FF2B5EF4-FFF2-40B4-BE49-F238E27FC236}">
                <a16:creationId xmlns:a16="http://schemas.microsoft.com/office/drawing/2014/main" id="{58680E9C-CA6E-4D69-B6D1-DB8F501276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83D361-2D83-45D2-8BBF-F6327E9980A9}"/>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370847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3AA77-767F-4481-BF18-D4003AFD9F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A1B75F-105D-4965-A8FD-C61AAC5723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07840A-F98D-4188-9BB1-4F600B35CE9F}"/>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5" name="Footer Placeholder 4">
            <a:extLst>
              <a:ext uri="{FF2B5EF4-FFF2-40B4-BE49-F238E27FC236}">
                <a16:creationId xmlns:a16="http://schemas.microsoft.com/office/drawing/2014/main" id="{8743C425-C67F-48EB-8898-890FD2685E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71129B-E64F-4D8A-9706-6B94A4EF3738}"/>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689534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1A649-0CD9-4F26-B908-78350A6C27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3E5B106-DE57-4EED-A81B-B652B350C5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7CB61B-799D-47E2-885D-8AF56EA23790}"/>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5" name="Footer Placeholder 4">
            <a:extLst>
              <a:ext uri="{FF2B5EF4-FFF2-40B4-BE49-F238E27FC236}">
                <a16:creationId xmlns:a16="http://schemas.microsoft.com/office/drawing/2014/main" id="{DCB73267-8D86-483A-8095-1ADD4B049F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155736-792D-4937-A34D-EB4D1D829718}"/>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2171231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60F5D-474B-4E43-812C-FD0690D5EC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87C11-4130-4E76-A94C-7B05091B14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E89989-F191-4EC5-BD66-D50895C7B6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FB3949-E5BE-4744-BF15-4BB32B2749B8}"/>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6" name="Footer Placeholder 5">
            <a:extLst>
              <a:ext uri="{FF2B5EF4-FFF2-40B4-BE49-F238E27FC236}">
                <a16:creationId xmlns:a16="http://schemas.microsoft.com/office/drawing/2014/main" id="{1AB6F32F-21D8-418D-A38C-CE3B7742D8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24B458-6A13-4633-A60C-FA5ED2E4DB5E}"/>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3999376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06CDC-7337-4749-A91B-0043F5577A6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8B5543-47D1-4D97-AD86-93D68670E1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0557B0-65C2-439A-90A8-6C59807171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E9C5A8-4D85-4D97-94FA-A0BA332FB0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325BBB-BC26-4978-A64E-85CB86E870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65A05A2-8B5D-4903-9F0D-EE97614FA60F}"/>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8" name="Footer Placeholder 7">
            <a:extLst>
              <a:ext uri="{FF2B5EF4-FFF2-40B4-BE49-F238E27FC236}">
                <a16:creationId xmlns:a16="http://schemas.microsoft.com/office/drawing/2014/main" id="{3F690B39-269A-4C3F-9EC3-41CD6047C5E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8A5EB5-3F19-4AE3-9A65-2872A4EC0F30}"/>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3624480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30A85-F346-48B4-B4B0-A1DB352A9F0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7ACF5BF-7111-47CA-A3D2-CB7116748EBA}"/>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4" name="Footer Placeholder 3">
            <a:extLst>
              <a:ext uri="{FF2B5EF4-FFF2-40B4-BE49-F238E27FC236}">
                <a16:creationId xmlns:a16="http://schemas.microsoft.com/office/drawing/2014/main" id="{AF0748C3-B826-47F3-80A0-B6F9533A78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EFECFA-D0D1-4024-8942-4A77BB7B6368}"/>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1791713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6E622E-CD4F-4D9C-AC66-5DC5895F9EE1}"/>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3" name="Footer Placeholder 2">
            <a:extLst>
              <a:ext uri="{FF2B5EF4-FFF2-40B4-BE49-F238E27FC236}">
                <a16:creationId xmlns:a16="http://schemas.microsoft.com/office/drawing/2014/main" id="{A90039AE-DA07-4407-9059-E9BFE8DAB4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9EF0CA7-88C0-4680-A395-7DB21C86A8B4}"/>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3130124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D84C7-876C-4225-855A-E2B1BAB537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17968C-8638-43E5-9C8E-02EB47750B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E92558A-D194-4D5A-AD17-D803C8964A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01BD60-D1D9-4CAB-883F-8AEEC9A23700}"/>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6" name="Footer Placeholder 5">
            <a:extLst>
              <a:ext uri="{FF2B5EF4-FFF2-40B4-BE49-F238E27FC236}">
                <a16:creationId xmlns:a16="http://schemas.microsoft.com/office/drawing/2014/main" id="{8A92A7B5-687F-46F3-82DD-CB7F6EAC1B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2C575C-8A28-4240-9ADC-17F4EBDC21A3}"/>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317683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68080-867A-48FB-99E5-D71C357B0B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5AF5624-4836-4AD9-9732-D69D297170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95D7E8-93E6-4A15-ADB7-2EC4725E32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7E3620-B844-4E4B-A046-607798A7428B}"/>
              </a:ext>
            </a:extLst>
          </p:cNvPr>
          <p:cNvSpPr>
            <a:spLocks noGrp="1"/>
          </p:cNvSpPr>
          <p:nvPr>
            <p:ph type="dt" sz="half" idx="10"/>
          </p:nvPr>
        </p:nvSpPr>
        <p:spPr/>
        <p:txBody>
          <a:bodyPr/>
          <a:lstStyle/>
          <a:p>
            <a:fld id="{38FB32A5-1047-4FC3-B803-031BBE85CCB2}" type="datetimeFigureOut">
              <a:rPr lang="en-US" smtClean="0"/>
              <a:t>3/13/2022</a:t>
            </a:fld>
            <a:endParaRPr lang="en-US"/>
          </a:p>
        </p:txBody>
      </p:sp>
      <p:sp>
        <p:nvSpPr>
          <p:cNvPr id="6" name="Footer Placeholder 5">
            <a:extLst>
              <a:ext uri="{FF2B5EF4-FFF2-40B4-BE49-F238E27FC236}">
                <a16:creationId xmlns:a16="http://schemas.microsoft.com/office/drawing/2014/main" id="{0AE47880-73DA-4F1E-911A-E0F5261FCC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7208D3-A2DF-4574-966C-3FF2642AE206}"/>
              </a:ext>
            </a:extLst>
          </p:cNvPr>
          <p:cNvSpPr>
            <a:spLocks noGrp="1"/>
          </p:cNvSpPr>
          <p:nvPr>
            <p:ph type="sldNum" sz="quarter" idx="12"/>
          </p:nvPr>
        </p:nvSpPr>
        <p:spPr/>
        <p:txBody>
          <a:bodyPr/>
          <a:lstStyle/>
          <a:p>
            <a:fld id="{675501C8-558A-4394-9BF0-2B5286222B86}" type="slidenum">
              <a:rPr lang="en-US" smtClean="0"/>
              <a:t>‹#›</a:t>
            </a:fld>
            <a:endParaRPr lang="en-US"/>
          </a:p>
        </p:txBody>
      </p:sp>
    </p:spTree>
    <p:extLst>
      <p:ext uri="{BB962C8B-B14F-4D97-AF65-F5344CB8AC3E}">
        <p14:creationId xmlns:p14="http://schemas.microsoft.com/office/powerpoint/2010/main" val="4157693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49546-39B5-469A-86E7-67F56C13A8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AB23074-109B-4726-A0FB-68964A3D12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16AF3C-763A-4032-AD34-2C34F79774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B32A5-1047-4FC3-B803-031BBE85CCB2}" type="datetimeFigureOut">
              <a:rPr lang="en-US" smtClean="0"/>
              <a:t>3/13/2022</a:t>
            </a:fld>
            <a:endParaRPr lang="en-US"/>
          </a:p>
        </p:txBody>
      </p:sp>
      <p:sp>
        <p:nvSpPr>
          <p:cNvPr id="5" name="Footer Placeholder 4">
            <a:extLst>
              <a:ext uri="{FF2B5EF4-FFF2-40B4-BE49-F238E27FC236}">
                <a16:creationId xmlns:a16="http://schemas.microsoft.com/office/drawing/2014/main" id="{DFD41C68-710B-4B38-8AFD-87419B106F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C987DA2-5B97-470C-824A-E35844CB74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5501C8-558A-4394-9BF0-2B5286222B86}" type="slidenum">
              <a:rPr lang="en-US" smtClean="0"/>
              <a:t>‹#›</a:t>
            </a:fld>
            <a:endParaRPr lang="en-US"/>
          </a:p>
        </p:txBody>
      </p:sp>
    </p:spTree>
    <p:extLst>
      <p:ext uri="{BB962C8B-B14F-4D97-AF65-F5344CB8AC3E}">
        <p14:creationId xmlns:p14="http://schemas.microsoft.com/office/powerpoint/2010/main" val="3994138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BEFC0927-2872-465D-8CEE-83D0D5DB8CA1}"/>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2500" kern="1200">
                <a:solidFill>
                  <a:srgbClr val="FFFFFF"/>
                </a:solidFill>
                <a:latin typeface="+mj-lt"/>
                <a:ea typeface="+mj-ea"/>
                <a:cs typeface="+mj-cs"/>
              </a:rPr>
              <a:t>Lunch and Learn: Addressing Needs and Resources of Adolescent and Young Adult Cancer Patients</a:t>
            </a:r>
          </a:p>
        </p:txBody>
      </p:sp>
      <p:pic>
        <p:nvPicPr>
          <p:cNvPr id="7" name="Content Placeholder 6">
            <a:extLst>
              <a:ext uri="{FF2B5EF4-FFF2-40B4-BE49-F238E27FC236}">
                <a16:creationId xmlns:a16="http://schemas.microsoft.com/office/drawing/2014/main" id="{03C50902-3C19-409B-831F-83AFF3A5964C}"/>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77316" y="1578554"/>
            <a:ext cx="6780700" cy="3698563"/>
          </a:xfrm>
          <a:prstGeom prst="rect">
            <a:avLst/>
          </a:prstGeom>
        </p:spPr>
      </p:pic>
    </p:spTree>
    <p:extLst>
      <p:ext uri="{BB962C8B-B14F-4D97-AF65-F5344CB8AC3E}">
        <p14:creationId xmlns:p14="http://schemas.microsoft.com/office/powerpoint/2010/main" val="4237955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E777E57D-6A88-4B5B-A068-2BA7FF4E8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E1CC01-C5DC-4D47-AD78-8004181DC4AA}"/>
              </a:ext>
            </a:extLst>
          </p:cNvPr>
          <p:cNvSpPr>
            <a:spLocks noGrp="1"/>
          </p:cNvSpPr>
          <p:nvPr>
            <p:ph type="title"/>
          </p:nvPr>
        </p:nvSpPr>
        <p:spPr>
          <a:xfrm>
            <a:off x="841248" y="502920"/>
            <a:ext cx="10509504" cy="1975104"/>
          </a:xfrm>
        </p:spPr>
        <p:txBody>
          <a:bodyPr anchor="b">
            <a:normAutofit/>
          </a:bodyPr>
          <a:lstStyle/>
          <a:p>
            <a:r>
              <a:rPr lang="en-US" sz="5400"/>
              <a:t>AYA Oncology Patient Needs</a:t>
            </a:r>
          </a:p>
        </p:txBody>
      </p:sp>
      <p:sp>
        <p:nvSpPr>
          <p:cNvPr id="21" name="Rectangle 20">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3" name="Rectangle 22">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289407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92BEA8AF-3F4A-49FD-93BE-6D5F1DC75494}"/>
              </a:ext>
            </a:extLst>
          </p:cNvPr>
          <p:cNvSpPr>
            <a:spLocks noGrp="1"/>
          </p:cNvSpPr>
          <p:nvPr>
            <p:ph idx="1"/>
          </p:nvPr>
        </p:nvSpPr>
        <p:spPr>
          <a:xfrm>
            <a:off x="841248" y="3328416"/>
            <a:ext cx="10509504" cy="2715768"/>
          </a:xfrm>
        </p:spPr>
        <p:txBody>
          <a:bodyPr>
            <a:normAutofit fontScale="92500" lnSpcReduction="20000"/>
          </a:bodyPr>
          <a:lstStyle/>
          <a:p>
            <a:pPr marL="0" indent="0">
              <a:buNone/>
            </a:pPr>
            <a:r>
              <a:rPr lang="en-US" dirty="0"/>
              <a:t>Don’t expect that your patients will always ask for help if they need it</a:t>
            </a:r>
          </a:p>
          <a:p>
            <a:pPr marL="0" indent="0">
              <a:buNone/>
            </a:pPr>
            <a:endParaRPr lang="en-US" dirty="0"/>
          </a:p>
          <a:p>
            <a:r>
              <a:rPr lang="en-US" dirty="0"/>
              <a:t>AYAs may not be comfortable seeking help with biopsychosocial needs</a:t>
            </a:r>
          </a:p>
          <a:p>
            <a:pPr lvl="1"/>
            <a:r>
              <a:rPr lang="en-US" sz="2800" dirty="0"/>
              <a:t>In a recent study, more than half of AYA oncology patients reported not seeking help for a biopsychosocial concern (Jones et al., 2020).</a:t>
            </a:r>
          </a:p>
          <a:p>
            <a:pPr marL="457200" lvl="1" indent="0">
              <a:buNone/>
            </a:pPr>
            <a:endParaRPr lang="en-US" sz="2800" dirty="0"/>
          </a:p>
          <a:p>
            <a:r>
              <a:rPr lang="en-US" dirty="0"/>
              <a:t>Cancer is an overwhelming and complex stressor.</a:t>
            </a:r>
          </a:p>
          <a:p>
            <a:pPr lvl="1"/>
            <a:endParaRPr lang="en-US" sz="2800" dirty="0"/>
          </a:p>
        </p:txBody>
      </p:sp>
    </p:spTree>
    <p:extLst>
      <p:ext uri="{BB962C8B-B14F-4D97-AF65-F5344CB8AC3E}">
        <p14:creationId xmlns:p14="http://schemas.microsoft.com/office/powerpoint/2010/main" val="1726249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4F5AD2-EDBD-4BBD-A55C-EAFFD0C709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0383" y="0"/>
            <a:ext cx="8451607"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3896A03-3945-419A-B66B-4EE266EDD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0"/>
            <a:ext cx="3745177" cy="685800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368090-F4C7-4FE0-80AC-58FA01FB55E0}"/>
              </a:ext>
            </a:extLst>
          </p:cNvPr>
          <p:cNvSpPr>
            <a:spLocks noGrp="1"/>
          </p:cNvSpPr>
          <p:nvPr>
            <p:ph type="title"/>
          </p:nvPr>
        </p:nvSpPr>
        <p:spPr>
          <a:xfrm>
            <a:off x="1156852" y="637762"/>
            <a:ext cx="2190782" cy="5576770"/>
          </a:xfrm>
        </p:spPr>
        <p:txBody>
          <a:bodyPr anchor="t">
            <a:normAutofit/>
          </a:bodyPr>
          <a:lstStyle/>
          <a:p>
            <a:r>
              <a:rPr lang="en-US" sz="3600">
                <a:solidFill>
                  <a:schemeClr val="bg1"/>
                </a:solidFill>
              </a:rPr>
              <a:t>When AYA Needs Are Not Met…</a:t>
            </a:r>
          </a:p>
        </p:txBody>
      </p:sp>
      <p:graphicFrame>
        <p:nvGraphicFramePr>
          <p:cNvPr id="5" name="Content Placeholder 2">
            <a:extLst>
              <a:ext uri="{FF2B5EF4-FFF2-40B4-BE49-F238E27FC236}">
                <a16:creationId xmlns:a16="http://schemas.microsoft.com/office/drawing/2014/main" id="{D0A56213-549A-75EE-4D12-88E3B470E1B0}"/>
              </a:ext>
            </a:extLst>
          </p:cNvPr>
          <p:cNvGraphicFramePr>
            <a:graphicFrameLocks noGrp="1"/>
          </p:cNvGraphicFramePr>
          <p:nvPr>
            <p:ph idx="1"/>
            <p:extLst>
              <p:ext uri="{D42A27DB-BD31-4B8C-83A1-F6EECF244321}">
                <p14:modId xmlns:p14="http://schemas.microsoft.com/office/powerpoint/2010/main" val="3451355047"/>
              </p:ext>
            </p:extLst>
          </p:nvPr>
        </p:nvGraphicFramePr>
        <p:xfrm>
          <a:off x="4648871" y="637762"/>
          <a:ext cx="6396484" cy="55767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2844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710F1-936B-4C9B-88B9-F7580BB91A91}"/>
              </a:ext>
            </a:extLst>
          </p:cNvPr>
          <p:cNvSpPr>
            <a:spLocks noGrp="1"/>
          </p:cNvSpPr>
          <p:nvPr>
            <p:ph type="title"/>
          </p:nvPr>
        </p:nvSpPr>
        <p:spPr>
          <a:xfrm>
            <a:off x="4965430" y="629268"/>
            <a:ext cx="6586491" cy="1286160"/>
          </a:xfrm>
        </p:spPr>
        <p:txBody>
          <a:bodyPr anchor="b">
            <a:normAutofit/>
          </a:bodyPr>
          <a:lstStyle/>
          <a:p>
            <a:r>
              <a:rPr lang="en-US" sz="4100" dirty="0"/>
              <a:t>How Can Oncology Providers Help AYAs?</a:t>
            </a:r>
          </a:p>
        </p:txBody>
      </p:sp>
      <p:sp>
        <p:nvSpPr>
          <p:cNvPr id="3" name="Content Placeholder 2">
            <a:extLst>
              <a:ext uri="{FF2B5EF4-FFF2-40B4-BE49-F238E27FC236}">
                <a16:creationId xmlns:a16="http://schemas.microsoft.com/office/drawing/2014/main" id="{BC7BA0A8-A13C-41C6-9289-EC2C61F8E76D}"/>
              </a:ext>
            </a:extLst>
          </p:cNvPr>
          <p:cNvSpPr>
            <a:spLocks noGrp="1"/>
          </p:cNvSpPr>
          <p:nvPr>
            <p:ph idx="1"/>
          </p:nvPr>
        </p:nvSpPr>
        <p:spPr>
          <a:xfrm>
            <a:off x="4965431" y="2438400"/>
            <a:ext cx="6586489" cy="3785419"/>
          </a:xfrm>
        </p:spPr>
        <p:txBody>
          <a:bodyPr>
            <a:normAutofit/>
          </a:bodyPr>
          <a:lstStyle/>
          <a:p>
            <a:pPr marL="0" indent="0">
              <a:buNone/>
            </a:pPr>
            <a:r>
              <a:rPr lang="en-US" sz="2000" dirty="0"/>
              <a:t>Get to know your patient as a person during their first visit with you.</a:t>
            </a:r>
          </a:p>
          <a:p>
            <a:r>
              <a:rPr lang="en-US" sz="2000" dirty="0"/>
              <a:t>Preferred pronouns</a:t>
            </a:r>
          </a:p>
          <a:p>
            <a:r>
              <a:rPr lang="en-US" sz="2000" dirty="0"/>
              <a:t>Regular activities, partners, families, and interests</a:t>
            </a:r>
          </a:p>
          <a:p>
            <a:r>
              <a:rPr lang="en-US" sz="2000" dirty="0"/>
              <a:t>Who do they want involved in their care?</a:t>
            </a:r>
          </a:p>
          <a:p>
            <a:r>
              <a:rPr lang="en-US" sz="2000" dirty="0"/>
              <a:t>Is there anything else they want you to know about them? (Spirituality, religion, culture, etc.)</a:t>
            </a:r>
          </a:p>
          <a:p>
            <a:endParaRPr lang="en-US" sz="2000" dirty="0"/>
          </a:p>
          <a:p>
            <a:endParaRPr lang="en-US" sz="2000" dirty="0"/>
          </a:p>
        </p:txBody>
      </p:sp>
      <p:pic>
        <p:nvPicPr>
          <p:cNvPr id="6" name="Picture 5" descr="Woman talking to a doctor">
            <a:extLst>
              <a:ext uri="{FF2B5EF4-FFF2-40B4-BE49-F238E27FC236}">
                <a16:creationId xmlns:a16="http://schemas.microsoft.com/office/drawing/2014/main" id="{36E1D1EA-AC72-4601-B58A-46FF16848BBE}"/>
              </a:ext>
            </a:extLst>
          </p:cNvPr>
          <p:cNvPicPr>
            <a:picLocks noChangeAspect="1"/>
          </p:cNvPicPr>
          <p:nvPr/>
        </p:nvPicPr>
        <p:blipFill rotWithShape="1">
          <a:blip r:embed="rId3">
            <a:extLst>
              <a:ext uri="{28A0092B-C50C-407E-A947-70E740481C1C}">
                <a14:useLocalDpi xmlns:a14="http://schemas.microsoft.com/office/drawing/2010/main" val="0"/>
              </a:ext>
            </a:extLst>
          </a:blip>
          <a:srcRect l="38296" r="16585" b="-1"/>
          <a:stretch/>
        </p:blipFill>
        <p:spPr>
          <a:xfrm>
            <a:off x="20" y="10"/>
            <a:ext cx="4635571" cy="6857990"/>
          </a:xfrm>
          <a:prstGeom prst="rect">
            <a:avLst/>
          </a:prstGeom>
          <a:effectLst/>
        </p:spPr>
      </p:pic>
      <p:cxnSp>
        <p:nvCxnSpPr>
          <p:cNvPr id="11" name="Straight Connector 1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A3835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9291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2412F-D9F1-47CE-833D-D5F036C76692}"/>
              </a:ext>
            </a:extLst>
          </p:cNvPr>
          <p:cNvSpPr>
            <a:spLocks noGrp="1"/>
          </p:cNvSpPr>
          <p:nvPr>
            <p:ph type="title"/>
          </p:nvPr>
        </p:nvSpPr>
        <p:spPr>
          <a:xfrm>
            <a:off x="4965430" y="629268"/>
            <a:ext cx="6586491" cy="1286160"/>
          </a:xfrm>
        </p:spPr>
        <p:txBody>
          <a:bodyPr anchor="b">
            <a:normAutofit/>
          </a:bodyPr>
          <a:lstStyle/>
          <a:p>
            <a:r>
              <a:rPr lang="en-US" sz="4100"/>
              <a:t>How Can Oncology Providers Help AYAs?</a:t>
            </a:r>
          </a:p>
        </p:txBody>
      </p:sp>
      <p:sp>
        <p:nvSpPr>
          <p:cNvPr id="3" name="Content Placeholder 2">
            <a:extLst>
              <a:ext uri="{FF2B5EF4-FFF2-40B4-BE49-F238E27FC236}">
                <a16:creationId xmlns:a16="http://schemas.microsoft.com/office/drawing/2014/main" id="{0279A8AD-8BEF-4F97-BE3C-C3DD1C8F4660}"/>
              </a:ext>
            </a:extLst>
          </p:cNvPr>
          <p:cNvSpPr>
            <a:spLocks noGrp="1"/>
          </p:cNvSpPr>
          <p:nvPr>
            <p:ph idx="1"/>
          </p:nvPr>
        </p:nvSpPr>
        <p:spPr>
          <a:xfrm>
            <a:off x="4965431" y="2438400"/>
            <a:ext cx="6586489" cy="3785419"/>
          </a:xfrm>
        </p:spPr>
        <p:txBody>
          <a:bodyPr>
            <a:normAutofit fontScale="92500"/>
          </a:bodyPr>
          <a:lstStyle/>
          <a:p>
            <a:pPr marL="0" indent="0">
              <a:buNone/>
            </a:pPr>
            <a:r>
              <a:rPr lang="en-US" sz="2400" dirty="0"/>
              <a:t>Throughout care:</a:t>
            </a:r>
          </a:p>
          <a:p>
            <a:r>
              <a:rPr lang="en-US" sz="2400" dirty="0"/>
              <a:t>Talk to your patient in a clear and straightforward manner.</a:t>
            </a:r>
          </a:p>
          <a:p>
            <a:r>
              <a:rPr lang="en-US" sz="2400" dirty="0"/>
              <a:t>Help patients make informed choices.</a:t>
            </a:r>
          </a:p>
          <a:p>
            <a:r>
              <a:rPr lang="en-US" sz="2400" dirty="0"/>
              <a:t>Respect patient choices</a:t>
            </a:r>
          </a:p>
          <a:p>
            <a:r>
              <a:rPr lang="en-US" sz="2400" dirty="0"/>
              <a:t>If a patient has supports with them, offer the opportunity to talk privately during the appointment, especially if discussing sensitive topics.</a:t>
            </a:r>
          </a:p>
          <a:p>
            <a:r>
              <a:rPr lang="en-US" sz="2400" dirty="0"/>
              <a:t>Proactively address common areas of concern affecting AYAs</a:t>
            </a:r>
          </a:p>
          <a:p>
            <a:endParaRPr lang="en-US" sz="2000" dirty="0"/>
          </a:p>
        </p:txBody>
      </p:sp>
      <p:pic>
        <p:nvPicPr>
          <p:cNvPr id="6" name="Picture 5" descr="Doctor talking to patient">
            <a:extLst>
              <a:ext uri="{FF2B5EF4-FFF2-40B4-BE49-F238E27FC236}">
                <a16:creationId xmlns:a16="http://schemas.microsoft.com/office/drawing/2014/main" id="{662B30C3-FACD-424F-AC17-4FD1B6F7DD46}"/>
              </a:ext>
            </a:extLst>
          </p:cNvPr>
          <p:cNvPicPr>
            <a:picLocks noChangeAspect="1"/>
          </p:cNvPicPr>
          <p:nvPr/>
        </p:nvPicPr>
        <p:blipFill rotWithShape="1">
          <a:blip r:embed="rId3">
            <a:extLst>
              <a:ext uri="{28A0092B-C50C-407E-A947-70E740481C1C}">
                <a14:useLocalDpi xmlns:a14="http://schemas.microsoft.com/office/drawing/2010/main" val="0"/>
              </a:ext>
            </a:extLst>
          </a:blip>
          <a:srcRect l="15645" r="39236" b="-1"/>
          <a:stretch/>
        </p:blipFill>
        <p:spPr>
          <a:xfrm>
            <a:off x="20" y="10"/>
            <a:ext cx="4635571" cy="6857990"/>
          </a:xfrm>
          <a:prstGeom prst="rect">
            <a:avLst/>
          </a:prstGeom>
          <a:effectLst/>
        </p:spPr>
      </p:pic>
      <p:cxnSp>
        <p:nvCxnSpPr>
          <p:cNvPr id="11" name="Straight Connector 1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915A4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3671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66BF6-C2AE-4F36-B95C-1308300BD783}"/>
              </a:ext>
            </a:extLst>
          </p:cNvPr>
          <p:cNvSpPr>
            <a:spLocks noGrp="1"/>
          </p:cNvSpPr>
          <p:nvPr>
            <p:ph type="title"/>
          </p:nvPr>
        </p:nvSpPr>
        <p:spPr>
          <a:xfrm>
            <a:off x="4965430" y="629268"/>
            <a:ext cx="6586491" cy="1286160"/>
          </a:xfrm>
        </p:spPr>
        <p:txBody>
          <a:bodyPr anchor="b">
            <a:normAutofit/>
          </a:bodyPr>
          <a:lstStyle/>
          <a:p>
            <a:r>
              <a:rPr lang="en-US" dirty="0"/>
              <a:t>AYA Biological Concerns</a:t>
            </a:r>
          </a:p>
        </p:txBody>
      </p:sp>
      <p:sp>
        <p:nvSpPr>
          <p:cNvPr id="3" name="Content Placeholder 2">
            <a:extLst>
              <a:ext uri="{FF2B5EF4-FFF2-40B4-BE49-F238E27FC236}">
                <a16:creationId xmlns:a16="http://schemas.microsoft.com/office/drawing/2014/main" id="{49E783B3-E1D5-40E8-A827-F391D4962B3F}"/>
              </a:ext>
            </a:extLst>
          </p:cNvPr>
          <p:cNvSpPr>
            <a:spLocks noGrp="1"/>
          </p:cNvSpPr>
          <p:nvPr>
            <p:ph idx="1"/>
          </p:nvPr>
        </p:nvSpPr>
        <p:spPr>
          <a:xfrm>
            <a:off x="4965431" y="2438400"/>
            <a:ext cx="6586489" cy="3785419"/>
          </a:xfrm>
        </p:spPr>
        <p:txBody>
          <a:bodyPr>
            <a:normAutofit/>
          </a:bodyPr>
          <a:lstStyle/>
          <a:p>
            <a:pPr marL="0" indent="0">
              <a:buNone/>
            </a:pPr>
            <a:r>
              <a:rPr lang="en-US" sz="3200" dirty="0"/>
              <a:t>Fertility</a:t>
            </a:r>
          </a:p>
          <a:p>
            <a:r>
              <a:rPr lang="en-US" sz="2400" dirty="0"/>
              <a:t>The AYA age range encompasses the peak age range for fertility, especially for women.</a:t>
            </a:r>
          </a:p>
          <a:p>
            <a:r>
              <a:rPr lang="en-US" sz="2400" dirty="0"/>
              <a:t>Many of the treatments for cancer can interfere with future fertility.</a:t>
            </a:r>
          </a:p>
          <a:p>
            <a:r>
              <a:rPr lang="en-US" sz="2400" dirty="0"/>
              <a:t>It is important to be up front about these risks to patients prior to treatment</a:t>
            </a:r>
          </a:p>
          <a:p>
            <a:pPr marL="0" indent="0">
              <a:buNone/>
            </a:pPr>
            <a:endParaRPr lang="en-US" sz="2000" dirty="0"/>
          </a:p>
        </p:txBody>
      </p:sp>
      <p:pic>
        <p:nvPicPr>
          <p:cNvPr id="5" name="Picture 4" descr="hand holding baby's foot">
            <a:extLst>
              <a:ext uri="{FF2B5EF4-FFF2-40B4-BE49-F238E27FC236}">
                <a16:creationId xmlns:a16="http://schemas.microsoft.com/office/drawing/2014/main" id="{3283AFDF-948E-4033-895C-B00477DB907D}"/>
              </a:ext>
            </a:extLst>
          </p:cNvPr>
          <p:cNvPicPr>
            <a:picLocks noChangeAspect="1"/>
          </p:cNvPicPr>
          <p:nvPr/>
        </p:nvPicPr>
        <p:blipFill rotWithShape="1">
          <a:blip r:embed="rId3">
            <a:extLst>
              <a:ext uri="{28A0092B-C50C-407E-A947-70E740481C1C}">
                <a14:useLocalDpi xmlns:a14="http://schemas.microsoft.com/office/drawing/2010/main" val="0"/>
              </a:ext>
            </a:extLst>
          </a:blip>
          <a:srcRect l="45323" r="9727"/>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CD9E7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8201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B5EA508-9346-44CB-AE40-2B6077134E09}"/>
              </a:ext>
            </a:extLst>
          </p:cNvPr>
          <p:cNvSpPr>
            <a:spLocks noGrp="1"/>
          </p:cNvSpPr>
          <p:nvPr>
            <p:ph type="title"/>
          </p:nvPr>
        </p:nvSpPr>
        <p:spPr>
          <a:xfrm>
            <a:off x="1115568" y="548640"/>
            <a:ext cx="10168128" cy="1179576"/>
          </a:xfrm>
        </p:spPr>
        <p:txBody>
          <a:bodyPr>
            <a:normAutofit/>
          </a:bodyPr>
          <a:lstStyle/>
          <a:p>
            <a:r>
              <a:rPr lang="en-US" sz="4000"/>
              <a:t>AYA Biological Concerns</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9BC093F3-2A11-4688-BDA5-84BF175AFB53}"/>
              </a:ext>
            </a:extLst>
          </p:cNvPr>
          <p:cNvSpPr>
            <a:spLocks noGrp="1"/>
          </p:cNvSpPr>
          <p:nvPr>
            <p:ph idx="1"/>
          </p:nvPr>
        </p:nvSpPr>
        <p:spPr>
          <a:xfrm>
            <a:off x="1115568" y="2481943"/>
            <a:ext cx="10168128" cy="3695020"/>
          </a:xfrm>
        </p:spPr>
        <p:txBody>
          <a:bodyPr>
            <a:normAutofit lnSpcReduction="10000"/>
          </a:bodyPr>
          <a:lstStyle/>
          <a:p>
            <a:r>
              <a:rPr lang="en-US" sz="3200" dirty="0"/>
              <a:t>If AYA patients think they may want to have children in the future, refer them to a reproductive specialist for further follow up (urology for males, reproductive gynecology for females).</a:t>
            </a:r>
          </a:p>
          <a:p>
            <a:r>
              <a:rPr lang="en-US" sz="3200" dirty="0"/>
              <a:t>Respect your patient’s choices and allow them dignity of risk.</a:t>
            </a:r>
          </a:p>
          <a:p>
            <a:r>
              <a:rPr lang="en-US" sz="3200" dirty="0"/>
              <a:t>Resources are available to assist with costs and fertility preservation.</a:t>
            </a:r>
          </a:p>
        </p:txBody>
      </p:sp>
    </p:spTree>
    <p:extLst>
      <p:ext uri="{BB962C8B-B14F-4D97-AF65-F5344CB8AC3E}">
        <p14:creationId xmlns:p14="http://schemas.microsoft.com/office/powerpoint/2010/main" val="3898218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3B2FE-86E6-4AB6-9EA0-6F5B01AE68BF}"/>
              </a:ext>
            </a:extLst>
          </p:cNvPr>
          <p:cNvSpPr>
            <a:spLocks noGrp="1"/>
          </p:cNvSpPr>
          <p:nvPr>
            <p:ph type="title"/>
          </p:nvPr>
        </p:nvSpPr>
        <p:spPr>
          <a:xfrm>
            <a:off x="4965430" y="629268"/>
            <a:ext cx="6586491" cy="1286160"/>
          </a:xfrm>
        </p:spPr>
        <p:txBody>
          <a:bodyPr anchor="b">
            <a:normAutofit/>
          </a:bodyPr>
          <a:lstStyle/>
          <a:p>
            <a:r>
              <a:rPr lang="en-US" dirty="0"/>
              <a:t>AYA Biological Concerns</a:t>
            </a:r>
          </a:p>
        </p:txBody>
      </p:sp>
      <p:sp>
        <p:nvSpPr>
          <p:cNvPr id="3" name="Content Placeholder 2">
            <a:extLst>
              <a:ext uri="{FF2B5EF4-FFF2-40B4-BE49-F238E27FC236}">
                <a16:creationId xmlns:a16="http://schemas.microsoft.com/office/drawing/2014/main" id="{9DF25336-B8C5-4F91-A2B4-F91CA1AC4A49}"/>
              </a:ext>
            </a:extLst>
          </p:cNvPr>
          <p:cNvSpPr>
            <a:spLocks noGrp="1"/>
          </p:cNvSpPr>
          <p:nvPr>
            <p:ph idx="1"/>
          </p:nvPr>
        </p:nvSpPr>
        <p:spPr>
          <a:xfrm>
            <a:off x="4965431" y="2438400"/>
            <a:ext cx="6586489" cy="3785419"/>
          </a:xfrm>
        </p:spPr>
        <p:txBody>
          <a:bodyPr>
            <a:normAutofit lnSpcReduction="10000"/>
          </a:bodyPr>
          <a:lstStyle/>
          <a:p>
            <a:pPr marL="0" indent="0">
              <a:buNone/>
            </a:pPr>
            <a:r>
              <a:rPr lang="en-US" dirty="0"/>
              <a:t>Sexual Health</a:t>
            </a:r>
          </a:p>
          <a:p>
            <a:r>
              <a:rPr lang="en-US" sz="2000" dirty="0"/>
              <a:t>Don’t assume your patient’s sexuality</a:t>
            </a:r>
          </a:p>
          <a:p>
            <a:pPr lvl="1"/>
            <a:r>
              <a:rPr lang="en-US" sz="1600" dirty="0"/>
              <a:t>Use gender neutral language unless your patient has specified their sexuality</a:t>
            </a:r>
          </a:p>
          <a:p>
            <a:r>
              <a:rPr lang="en-US" sz="2000" dirty="0"/>
              <a:t>Cancer treatment may interfere with sexual arousal and enjoyment</a:t>
            </a:r>
          </a:p>
          <a:p>
            <a:r>
              <a:rPr lang="en-US" sz="2000" dirty="0"/>
              <a:t>Discussing this can be awkward for both patients and providers</a:t>
            </a:r>
          </a:p>
          <a:p>
            <a:r>
              <a:rPr lang="en-US" sz="2000" dirty="0"/>
              <a:t>Refer patients to specialists as needed </a:t>
            </a:r>
          </a:p>
          <a:p>
            <a:pPr lvl="1"/>
            <a:r>
              <a:rPr lang="en-US" sz="2000" dirty="0"/>
              <a:t>Endocrinology</a:t>
            </a:r>
          </a:p>
          <a:p>
            <a:pPr lvl="1"/>
            <a:r>
              <a:rPr lang="en-US" sz="2000" dirty="0"/>
              <a:t>Urology</a:t>
            </a:r>
          </a:p>
          <a:p>
            <a:pPr lvl="1"/>
            <a:r>
              <a:rPr lang="en-US" sz="2000" dirty="0"/>
              <a:t>Gynecology</a:t>
            </a:r>
          </a:p>
          <a:p>
            <a:pPr marL="457200" lvl="1" indent="0">
              <a:buNone/>
            </a:pPr>
            <a:endParaRPr lang="en-US" sz="2000" dirty="0"/>
          </a:p>
        </p:txBody>
      </p:sp>
      <p:pic>
        <p:nvPicPr>
          <p:cNvPr id="5" name="Picture 4" descr="Heartshaped platelets suspended in the air">
            <a:extLst>
              <a:ext uri="{FF2B5EF4-FFF2-40B4-BE49-F238E27FC236}">
                <a16:creationId xmlns:a16="http://schemas.microsoft.com/office/drawing/2014/main" id="{E7EC98CC-1035-4625-A58D-7A197787E3BC}"/>
              </a:ext>
            </a:extLst>
          </p:cNvPr>
          <p:cNvPicPr>
            <a:picLocks noChangeAspect="1"/>
          </p:cNvPicPr>
          <p:nvPr/>
        </p:nvPicPr>
        <p:blipFill rotWithShape="1">
          <a:blip r:embed="rId3">
            <a:extLst>
              <a:ext uri="{28A0092B-C50C-407E-A947-70E740481C1C}">
                <a14:useLocalDpi xmlns:a14="http://schemas.microsoft.com/office/drawing/2010/main" val="0"/>
              </a:ext>
            </a:extLst>
          </a:blip>
          <a:srcRect l="28356" r="20948"/>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AC261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0219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9E69D-BEFC-44AB-8A00-66077145F910}"/>
              </a:ext>
            </a:extLst>
          </p:cNvPr>
          <p:cNvSpPr>
            <a:spLocks noGrp="1"/>
          </p:cNvSpPr>
          <p:nvPr>
            <p:ph type="title"/>
          </p:nvPr>
        </p:nvSpPr>
        <p:spPr>
          <a:xfrm>
            <a:off x="960100" y="978102"/>
            <a:ext cx="10588434" cy="1062644"/>
          </a:xfrm>
        </p:spPr>
        <p:txBody>
          <a:bodyPr anchor="b">
            <a:normAutofit/>
          </a:bodyPr>
          <a:lstStyle/>
          <a:p>
            <a:r>
              <a:rPr lang="en-US" dirty="0"/>
              <a:t>AYA Biological Concerns</a:t>
            </a:r>
          </a:p>
        </p:txBody>
      </p:sp>
      <p:cxnSp>
        <p:nvCxnSpPr>
          <p:cNvPr id="10" name="Straight Connector 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Top view of cut oranges, kiwi, mango, strawberry, and blueberry">
            <a:extLst>
              <a:ext uri="{FF2B5EF4-FFF2-40B4-BE49-F238E27FC236}">
                <a16:creationId xmlns:a16="http://schemas.microsoft.com/office/drawing/2014/main" id="{50EF56D2-C7A0-4281-BB63-25A6693893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477" y="2682434"/>
            <a:ext cx="4000877" cy="2660582"/>
          </a:xfrm>
          <a:prstGeom prst="rect">
            <a:avLst/>
          </a:prstGeom>
        </p:spPr>
      </p:pic>
      <p:sp>
        <p:nvSpPr>
          <p:cNvPr id="3" name="Content Placeholder 2">
            <a:extLst>
              <a:ext uri="{FF2B5EF4-FFF2-40B4-BE49-F238E27FC236}">
                <a16:creationId xmlns:a16="http://schemas.microsoft.com/office/drawing/2014/main" id="{F48BCB13-BC54-4C80-807E-15A2322FD180}"/>
              </a:ext>
            </a:extLst>
          </p:cNvPr>
          <p:cNvSpPr>
            <a:spLocks noGrp="1"/>
          </p:cNvSpPr>
          <p:nvPr>
            <p:ph idx="1"/>
          </p:nvPr>
        </p:nvSpPr>
        <p:spPr>
          <a:xfrm>
            <a:off x="4955354" y="2682433"/>
            <a:ext cx="6282169" cy="3215749"/>
          </a:xfrm>
        </p:spPr>
        <p:txBody>
          <a:bodyPr>
            <a:normAutofit/>
          </a:bodyPr>
          <a:lstStyle/>
          <a:p>
            <a:pPr marL="0" indent="0">
              <a:buNone/>
            </a:pPr>
            <a:r>
              <a:rPr lang="en-US" dirty="0"/>
              <a:t>Diet and Exercise</a:t>
            </a:r>
          </a:p>
          <a:p>
            <a:r>
              <a:rPr lang="en-US" sz="2000" dirty="0"/>
              <a:t>AYA patients may benefit from education and encouragement of healthy diet and exercise</a:t>
            </a:r>
          </a:p>
          <a:p>
            <a:pPr lvl="1"/>
            <a:r>
              <a:rPr lang="en-US" sz="2000" dirty="0"/>
              <a:t>May reduce side effects from treatments </a:t>
            </a:r>
          </a:p>
          <a:p>
            <a:pPr lvl="1"/>
            <a:r>
              <a:rPr lang="en-US" sz="2000" dirty="0"/>
              <a:t>May reduce the chances of developing cancer or other chronic conditions in the future</a:t>
            </a:r>
          </a:p>
          <a:p>
            <a:r>
              <a:rPr lang="en-US" sz="2000" dirty="0"/>
              <a:t>Refer to dietician and/or physical therapy as needed </a:t>
            </a:r>
          </a:p>
        </p:txBody>
      </p:sp>
    </p:spTree>
    <p:extLst>
      <p:ext uri="{BB962C8B-B14F-4D97-AF65-F5344CB8AC3E}">
        <p14:creationId xmlns:p14="http://schemas.microsoft.com/office/powerpoint/2010/main" val="2203436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95704-4136-444E-8623-7F006211BFB7}"/>
              </a:ext>
            </a:extLst>
          </p:cNvPr>
          <p:cNvSpPr>
            <a:spLocks noGrp="1"/>
          </p:cNvSpPr>
          <p:nvPr>
            <p:ph type="title"/>
          </p:nvPr>
        </p:nvSpPr>
        <p:spPr>
          <a:xfrm>
            <a:off x="4965430" y="629268"/>
            <a:ext cx="6586491" cy="1286160"/>
          </a:xfrm>
        </p:spPr>
        <p:txBody>
          <a:bodyPr anchor="b">
            <a:normAutofit/>
          </a:bodyPr>
          <a:lstStyle/>
          <a:p>
            <a:r>
              <a:rPr lang="en-US" dirty="0"/>
              <a:t>AYA Psychological Concerns</a:t>
            </a:r>
          </a:p>
        </p:txBody>
      </p:sp>
      <p:sp>
        <p:nvSpPr>
          <p:cNvPr id="3" name="Content Placeholder 2">
            <a:extLst>
              <a:ext uri="{FF2B5EF4-FFF2-40B4-BE49-F238E27FC236}">
                <a16:creationId xmlns:a16="http://schemas.microsoft.com/office/drawing/2014/main" id="{6F497347-AD2A-4586-8C7E-D4557B77444A}"/>
              </a:ext>
            </a:extLst>
          </p:cNvPr>
          <p:cNvSpPr>
            <a:spLocks noGrp="1"/>
          </p:cNvSpPr>
          <p:nvPr>
            <p:ph idx="1"/>
          </p:nvPr>
        </p:nvSpPr>
        <p:spPr>
          <a:xfrm>
            <a:off x="4965431" y="2438400"/>
            <a:ext cx="6586489" cy="3785419"/>
          </a:xfrm>
        </p:spPr>
        <p:txBody>
          <a:bodyPr>
            <a:normAutofit lnSpcReduction="10000"/>
          </a:bodyPr>
          <a:lstStyle/>
          <a:p>
            <a:pPr marL="0" indent="0">
              <a:buNone/>
            </a:pPr>
            <a:r>
              <a:rPr lang="en-US" dirty="0"/>
              <a:t>Cancer and resulting effects often cause a multitude of psychological stressors</a:t>
            </a:r>
          </a:p>
          <a:p>
            <a:r>
              <a:rPr lang="en-US" sz="2400" dirty="0"/>
              <a:t>Poor self-image/self-esteem</a:t>
            </a:r>
          </a:p>
          <a:p>
            <a:r>
              <a:rPr lang="en-US" sz="2400" dirty="0"/>
              <a:t>Depression</a:t>
            </a:r>
          </a:p>
          <a:p>
            <a:r>
              <a:rPr lang="en-US" sz="2400" dirty="0"/>
              <a:t>Anxiety </a:t>
            </a:r>
          </a:p>
          <a:p>
            <a:r>
              <a:rPr lang="en-US" sz="2400" dirty="0"/>
              <a:t>Increased feelings of distress</a:t>
            </a:r>
          </a:p>
          <a:p>
            <a:r>
              <a:rPr lang="en-US" sz="2400" dirty="0"/>
              <a:t>Providers should regularly assess for depression and anxiety at appointments and refer patients to the oncology social worker</a:t>
            </a:r>
          </a:p>
        </p:txBody>
      </p:sp>
      <p:pic>
        <p:nvPicPr>
          <p:cNvPr id="5" name="Picture 4" descr="Person wearing bonnet">
            <a:extLst>
              <a:ext uri="{FF2B5EF4-FFF2-40B4-BE49-F238E27FC236}">
                <a16:creationId xmlns:a16="http://schemas.microsoft.com/office/drawing/2014/main" id="{ECC1C980-743F-483F-AFD4-F145FB1FD685}"/>
              </a:ext>
            </a:extLst>
          </p:cNvPr>
          <p:cNvPicPr>
            <a:picLocks noChangeAspect="1"/>
          </p:cNvPicPr>
          <p:nvPr/>
        </p:nvPicPr>
        <p:blipFill rotWithShape="1">
          <a:blip r:embed="rId3">
            <a:extLst>
              <a:ext uri="{28A0092B-C50C-407E-A947-70E740481C1C}">
                <a14:useLocalDpi xmlns:a14="http://schemas.microsoft.com/office/drawing/2010/main" val="0"/>
              </a:ext>
            </a:extLst>
          </a:blip>
          <a:srcRect l="7914" r="46967" b="-1"/>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5F96D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2464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4B70A-8CC9-488A-B3CF-A73B1A00CA18}"/>
              </a:ext>
            </a:extLst>
          </p:cNvPr>
          <p:cNvSpPr>
            <a:spLocks noGrp="1"/>
          </p:cNvSpPr>
          <p:nvPr>
            <p:ph type="title"/>
          </p:nvPr>
        </p:nvSpPr>
        <p:spPr>
          <a:xfrm>
            <a:off x="4965430" y="629268"/>
            <a:ext cx="6586491" cy="1286160"/>
          </a:xfrm>
        </p:spPr>
        <p:txBody>
          <a:bodyPr anchor="b">
            <a:normAutofit/>
          </a:bodyPr>
          <a:lstStyle/>
          <a:p>
            <a:r>
              <a:rPr lang="en-US"/>
              <a:t>AYA Social Concerns</a:t>
            </a:r>
            <a:endParaRPr lang="en-US" dirty="0"/>
          </a:p>
        </p:txBody>
      </p:sp>
      <p:sp>
        <p:nvSpPr>
          <p:cNvPr id="3" name="Content Placeholder 2">
            <a:extLst>
              <a:ext uri="{FF2B5EF4-FFF2-40B4-BE49-F238E27FC236}">
                <a16:creationId xmlns:a16="http://schemas.microsoft.com/office/drawing/2014/main" id="{FC11CD31-4D50-4EE6-B643-1CDAAE4DAFBF}"/>
              </a:ext>
            </a:extLst>
          </p:cNvPr>
          <p:cNvSpPr>
            <a:spLocks noGrp="1"/>
          </p:cNvSpPr>
          <p:nvPr>
            <p:ph idx="1"/>
          </p:nvPr>
        </p:nvSpPr>
        <p:spPr>
          <a:xfrm>
            <a:off x="4965431" y="2438400"/>
            <a:ext cx="6586489" cy="3918856"/>
          </a:xfrm>
        </p:spPr>
        <p:txBody>
          <a:bodyPr>
            <a:normAutofit lnSpcReduction="10000"/>
          </a:bodyPr>
          <a:lstStyle/>
          <a:p>
            <a:pPr marL="0" indent="0">
              <a:buNone/>
            </a:pPr>
            <a:r>
              <a:rPr lang="en-US" dirty="0"/>
              <a:t>Education and Careers</a:t>
            </a:r>
          </a:p>
          <a:p>
            <a:r>
              <a:rPr lang="en-US" sz="2400" dirty="0"/>
              <a:t>Side effects from cancer treatment can make it difficult to attend school or work</a:t>
            </a:r>
          </a:p>
          <a:p>
            <a:r>
              <a:rPr lang="en-US" sz="2400" dirty="0"/>
              <a:t>Ongoing long-term effects into survivorship can lead to a change in, reduction, or inability to continue these activities</a:t>
            </a:r>
          </a:p>
          <a:p>
            <a:r>
              <a:rPr lang="en-US" sz="2400" dirty="0"/>
              <a:t>Resources are available to help</a:t>
            </a:r>
          </a:p>
          <a:p>
            <a:pPr lvl="1"/>
            <a:r>
              <a:rPr lang="en-US" sz="2000" dirty="0"/>
              <a:t>Oncology Social Worker</a:t>
            </a:r>
          </a:p>
          <a:p>
            <a:pPr lvl="1"/>
            <a:r>
              <a:rPr lang="en-US" sz="2000" dirty="0"/>
              <a:t>Occupational Therapy</a:t>
            </a:r>
          </a:p>
          <a:p>
            <a:pPr lvl="1"/>
            <a:r>
              <a:rPr lang="en-US" sz="2000" dirty="0"/>
              <a:t>School Disability Resources</a:t>
            </a:r>
          </a:p>
          <a:p>
            <a:pPr lvl="1"/>
            <a:r>
              <a:rPr lang="en-US" sz="2000" dirty="0"/>
              <a:t>Community Resources</a:t>
            </a:r>
          </a:p>
        </p:txBody>
      </p:sp>
      <p:pic>
        <p:nvPicPr>
          <p:cNvPr id="5" name="Picture 4" descr="Teacher pointing at laptop screen to young students">
            <a:extLst>
              <a:ext uri="{FF2B5EF4-FFF2-40B4-BE49-F238E27FC236}">
                <a16:creationId xmlns:a16="http://schemas.microsoft.com/office/drawing/2014/main" id="{DBC7503D-60BC-449D-B133-E099D3CD45F0}"/>
              </a:ext>
            </a:extLst>
          </p:cNvPr>
          <p:cNvPicPr>
            <a:picLocks noChangeAspect="1"/>
          </p:cNvPicPr>
          <p:nvPr/>
        </p:nvPicPr>
        <p:blipFill rotWithShape="1">
          <a:blip r:embed="rId3">
            <a:extLst>
              <a:ext uri="{28A0092B-C50C-407E-A947-70E740481C1C}">
                <a14:useLocalDpi xmlns:a14="http://schemas.microsoft.com/office/drawing/2010/main" val="0"/>
              </a:ext>
            </a:extLst>
          </a:blip>
          <a:srcRect l="23639" r="31242" b="-1"/>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AF8F6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8028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777E57D-6A88-4B5B-A068-2BA7FF4E8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447E2B-D562-487B-B147-CFE0A51AF96F}"/>
              </a:ext>
            </a:extLst>
          </p:cNvPr>
          <p:cNvSpPr>
            <a:spLocks noGrp="1"/>
          </p:cNvSpPr>
          <p:nvPr>
            <p:ph type="title"/>
          </p:nvPr>
        </p:nvSpPr>
        <p:spPr>
          <a:xfrm>
            <a:off x="841248" y="502920"/>
            <a:ext cx="10509504" cy="1975104"/>
          </a:xfrm>
        </p:spPr>
        <p:txBody>
          <a:bodyPr anchor="b">
            <a:normAutofit/>
          </a:bodyPr>
          <a:lstStyle/>
          <a:p>
            <a:r>
              <a:rPr lang="en-US" sz="5400"/>
              <a:t>Introductions</a:t>
            </a:r>
          </a:p>
        </p:txBody>
      </p:sp>
      <p:sp>
        <p:nvSpPr>
          <p:cNvPr id="10" name="Rectangle 9">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Rectangle 11">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289407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8782BCF6-6F48-45EA-8BB4-B4BD20C764FE}"/>
              </a:ext>
            </a:extLst>
          </p:cNvPr>
          <p:cNvSpPr>
            <a:spLocks noGrp="1"/>
          </p:cNvSpPr>
          <p:nvPr>
            <p:ph idx="1"/>
          </p:nvPr>
        </p:nvSpPr>
        <p:spPr>
          <a:xfrm>
            <a:off x="841248" y="3328416"/>
            <a:ext cx="10509504" cy="2715768"/>
          </a:xfrm>
        </p:spPr>
        <p:txBody>
          <a:bodyPr>
            <a:normAutofit/>
          </a:bodyPr>
          <a:lstStyle/>
          <a:p>
            <a:r>
              <a:rPr lang="en-US" sz="2200" dirty="0"/>
              <a:t>Who am I?</a:t>
            </a:r>
          </a:p>
          <a:p>
            <a:r>
              <a:rPr lang="en-US" sz="2200" dirty="0"/>
              <a:t>Who are you?</a:t>
            </a:r>
          </a:p>
          <a:p>
            <a:pPr lvl="1"/>
            <a:r>
              <a:rPr lang="en-US" sz="2200" dirty="0"/>
              <a:t>Name</a:t>
            </a:r>
          </a:p>
          <a:p>
            <a:pPr lvl="1"/>
            <a:r>
              <a:rPr lang="en-US" sz="2200" dirty="0"/>
              <a:t>Preferred Pronouns</a:t>
            </a:r>
          </a:p>
          <a:p>
            <a:pPr lvl="1"/>
            <a:r>
              <a:rPr lang="en-US" sz="2200" dirty="0"/>
              <a:t>Role</a:t>
            </a:r>
          </a:p>
          <a:p>
            <a:pPr lvl="1"/>
            <a:r>
              <a:rPr lang="en-US" sz="2200" dirty="0"/>
              <a:t>What is one thing you hope to learn today?</a:t>
            </a:r>
          </a:p>
        </p:txBody>
      </p:sp>
    </p:spTree>
    <p:extLst>
      <p:ext uri="{BB962C8B-B14F-4D97-AF65-F5344CB8AC3E}">
        <p14:creationId xmlns:p14="http://schemas.microsoft.com/office/powerpoint/2010/main" val="37174145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E8240-160F-44A2-9E07-AA202F49F5FC}"/>
              </a:ext>
            </a:extLst>
          </p:cNvPr>
          <p:cNvSpPr>
            <a:spLocks noGrp="1"/>
          </p:cNvSpPr>
          <p:nvPr>
            <p:ph type="title"/>
          </p:nvPr>
        </p:nvSpPr>
        <p:spPr>
          <a:xfrm>
            <a:off x="4965430" y="629268"/>
            <a:ext cx="6586491" cy="1286160"/>
          </a:xfrm>
        </p:spPr>
        <p:txBody>
          <a:bodyPr anchor="b">
            <a:normAutofit/>
          </a:bodyPr>
          <a:lstStyle/>
          <a:p>
            <a:r>
              <a:rPr lang="en-US" dirty="0"/>
              <a:t>AYA Social Concerns</a:t>
            </a:r>
          </a:p>
        </p:txBody>
      </p:sp>
      <p:sp>
        <p:nvSpPr>
          <p:cNvPr id="3" name="Content Placeholder 2">
            <a:extLst>
              <a:ext uri="{FF2B5EF4-FFF2-40B4-BE49-F238E27FC236}">
                <a16:creationId xmlns:a16="http://schemas.microsoft.com/office/drawing/2014/main" id="{9C909C14-35AC-4399-A221-8822DE141290}"/>
              </a:ext>
            </a:extLst>
          </p:cNvPr>
          <p:cNvSpPr>
            <a:spLocks noGrp="1"/>
          </p:cNvSpPr>
          <p:nvPr>
            <p:ph idx="1"/>
          </p:nvPr>
        </p:nvSpPr>
        <p:spPr>
          <a:xfrm>
            <a:off x="4965431" y="2438400"/>
            <a:ext cx="6586489" cy="3785419"/>
          </a:xfrm>
        </p:spPr>
        <p:txBody>
          <a:bodyPr>
            <a:normAutofit/>
          </a:bodyPr>
          <a:lstStyle/>
          <a:p>
            <a:pPr marL="0" indent="0">
              <a:buNone/>
            </a:pPr>
            <a:r>
              <a:rPr lang="en-US" dirty="0"/>
              <a:t>Peer Relationships</a:t>
            </a:r>
          </a:p>
          <a:p>
            <a:r>
              <a:rPr lang="en-US" sz="2400" dirty="0"/>
              <a:t>Feeling isolated from healthy peers</a:t>
            </a:r>
          </a:p>
          <a:p>
            <a:r>
              <a:rPr lang="en-US" sz="2400" dirty="0"/>
              <a:t>Disruption to partner relationships</a:t>
            </a:r>
          </a:p>
          <a:p>
            <a:r>
              <a:rPr lang="en-US" sz="2400" dirty="0"/>
              <a:t>Resources are available</a:t>
            </a:r>
          </a:p>
          <a:p>
            <a:pPr lvl="1"/>
            <a:r>
              <a:rPr lang="en-US" dirty="0"/>
              <a:t>Number of AYA organizations</a:t>
            </a:r>
          </a:p>
          <a:p>
            <a:pPr lvl="1"/>
            <a:r>
              <a:rPr lang="en-US" dirty="0"/>
              <a:t>Social media groups</a:t>
            </a:r>
          </a:p>
          <a:p>
            <a:pPr marL="457200" lvl="1" indent="0">
              <a:buNone/>
            </a:pPr>
            <a:endParaRPr lang="en-US" sz="2000" dirty="0"/>
          </a:p>
          <a:p>
            <a:pPr marL="457200" lvl="1" indent="0">
              <a:buNone/>
            </a:pPr>
            <a:endParaRPr lang="en-US" sz="2000" dirty="0"/>
          </a:p>
          <a:p>
            <a:endParaRPr lang="en-US" sz="2000" dirty="0"/>
          </a:p>
        </p:txBody>
      </p:sp>
      <p:pic>
        <p:nvPicPr>
          <p:cNvPr id="5" name="Picture 4" descr="Two smiling people standing behind one another at corner of wall on sidewalk, one holding cellphone to take photo of both">
            <a:extLst>
              <a:ext uri="{FF2B5EF4-FFF2-40B4-BE49-F238E27FC236}">
                <a16:creationId xmlns:a16="http://schemas.microsoft.com/office/drawing/2014/main" id="{EBB99AF9-48A2-4DF3-A24C-C38893BFA710}"/>
              </a:ext>
            </a:extLst>
          </p:cNvPr>
          <p:cNvPicPr>
            <a:picLocks noChangeAspect="1"/>
          </p:cNvPicPr>
          <p:nvPr/>
        </p:nvPicPr>
        <p:blipFill rotWithShape="1">
          <a:blip r:embed="rId3">
            <a:extLst>
              <a:ext uri="{28A0092B-C50C-407E-A947-70E740481C1C}">
                <a14:useLocalDpi xmlns:a14="http://schemas.microsoft.com/office/drawing/2010/main" val="0"/>
              </a:ext>
            </a:extLst>
          </a:blip>
          <a:srcRect l="19010" r="35871" b="-1"/>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F81E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678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8" name="Rectangle 17">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FC5ACEC-B261-4110-BFD4-609033189ED7}"/>
              </a:ext>
            </a:extLst>
          </p:cNvPr>
          <p:cNvSpPr>
            <a:spLocks noGrp="1"/>
          </p:cNvSpPr>
          <p:nvPr>
            <p:ph type="title"/>
          </p:nvPr>
        </p:nvSpPr>
        <p:spPr>
          <a:xfrm>
            <a:off x="1115568" y="548640"/>
            <a:ext cx="10168128" cy="1179576"/>
          </a:xfrm>
        </p:spPr>
        <p:txBody>
          <a:bodyPr>
            <a:normAutofit/>
          </a:bodyPr>
          <a:lstStyle/>
          <a:p>
            <a:r>
              <a:rPr lang="en-US" sz="4000"/>
              <a:t>Group Activity</a:t>
            </a:r>
          </a:p>
        </p:txBody>
      </p:sp>
      <p:sp>
        <p:nvSpPr>
          <p:cNvPr id="20" name="Rectangle 19">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Researchers in a boardroom discussing">
            <a:extLst>
              <a:ext uri="{FF2B5EF4-FFF2-40B4-BE49-F238E27FC236}">
                <a16:creationId xmlns:a16="http://schemas.microsoft.com/office/drawing/2014/main" id="{23EBDFD8-1CEB-4DFB-B9E9-DF73EB996250}"/>
              </a:ext>
            </a:extLst>
          </p:cNvPr>
          <p:cNvPicPr>
            <a:picLocks noChangeAspect="1"/>
          </p:cNvPicPr>
          <p:nvPr/>
        </p:nvPicPr>
        <p:blipFill rotWithShape="1">
          <a:blip r:embed="rId3">
            <a:extLst>
              <a:ext uri="{28A0092B-C50C-407E-A947-70E740481C1C}">
                <a14:useLocalDpi xmlns:a14="http://schemas.microsoft.com/office/drawing/2010/main" val="0"/>
              </a:ext>
            </a:extLst>
          </a:blip>
          <a:srcRect r="2" b="7914"/>
          <a:stretch/>
        </p:blipFill>
        <p:spPr>
          <a:xfrm>
            <a:off x="558209" y="2478024"/>
            <a:ext cx="5537792" cy="3404005"/>
          </a:xfrm>
          <a:prstGeom prst="rect">
            <a:avLst/>
          </a:prstGeom>
        </p:spPr>
      </p:pic>
      <p:sp>
        <p:nvSpPr>
          <p:cNvPr id="3" name="Content Placeholder 2">
            <a:extLst>
              <a:ext uri="{FF2B5EF4-FFF2-40B4-BE49-F238E27FC236}">
                <a16:creationId xmlns:a16="http://schemas.microsoft.com/office/drawing/2014/main" id="{4BD6363D-AECF-4788-80F9-2238AA5D385B}"/>
              </a:ext>
            </a:extLst>
          </p:cNvPr>
          <p:cNvSpPr>
            <a:spLocks noGrp="1"/>
          </p:cNvSpPr>
          <p:nvPr>
            <p:ph idx="1"/>
          </p:nvPr>
        </p:nvSpPr>
        <p:spPr>
          <a:xfrm>
            <a:off x="6226629" y="2478024"/>
            <a:ext cx="5057067" cy="3694176"/>
          </a:xfrm>
        </p:spPr>
        <p:txBody>
          <a:bodyPr anchor="ctr">
            <a:normAutofit fontScale="92500" lnSpcReduction="10000"/>
          </a:bodyPr>
          <a:lstStyle/>
          <a:p>
            <a:pPr marL="0" indent="0">
              <a:buNone/>
            </a:pPr>
            <a:r>
              <a:rPr lang="en-US" dirty="0"/>
              <a:t>Think about the various topics we just discussed. </a:t>
            </a:r>
          </a:p>
          <a:p>
            <a:pPr marL="0" indent="0">
              <a:buNone/>
            </a:pPr>
            <a:r>
              <a:rPr lang="en-US" u="sng" dirty="0"/>
              <a:t>What are some questions you can ask your patients to assess these topics?</a:t>
            </a:r>
          </a:p>
          <a:p>
            <a:r>
              <a:rPr lang="en-US" sz="2600" dirty="0"/>
              <a:t>Topic Recap</a:t>
            </a:r>
          </a:p>
          <a:p>
            <a:pPr lvl="1"/>
            <a:r>
              <a:rPr lang="en-US" sz="2600" dirty="0"/>
              <a:t>Getting to know your patient </a:t>
            </a:r>
          </a:p>
          <a:p>
            <a:pPr lvl="1"/>
            <a:r>
              <a:rPr lang="en-US" sz="2600" dirty="0"/>
              <a:t>Biological Needs</a:t>
            </a:r>
          </a:p>
          <a:p>
            <a:pPr lvl="1"/>
            <a:r>
              <a:rPr lang="en-US" sz="2600" dirty="0"/>
              <a:t>Psychological Needs</a:t>
            </a:r>
          </a:p>
          <a:p>
            <a:pPr lvl="1"/>
            <a:r>
              <a:rPr lang="en-US" sz="2600" dirty="0"/>
              <a:t>Social Needs</a:t>
            </a:r>
          </a:p>
        </p:txBody>
      </p:sp>
    </p:spTree>
    <p:extLst>
      <p:ext uri="{BB962C8B-B14F-4D97-AF65-F5344CB8AC3E}">
        <p14:creationId xmlns:p14="http://schemas.microsoft.com/office/powerpoint/2010/main" val="3575177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0" name="Rectangle 49">
            <a:extLst>
              <a:ext uri="{FF2B5EF4-FFF2-40B4-BE49-F238E27FC236}">
                <a16:creationId xmlns:a16="http://schemas.microsoft.com/office/drawing/2014/main" id="{9C99D1AB-0C2D-4DD9-B88A-B6369D9044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675B8C-FB50-43DB-8BD7-4D21D956679F}"/>
              </a:ext>
            </a:extLst>
          </p:cNvPr>
          <p:cNvSpPr>
            <a:spLocks noGrp="1"/>
          </p:cNvSpPr>
          <p:nvPr>
            <p:ph type="title"/>
          </p:nvPr>
        </p:nvSpPr>
        <p:spPr>
          <a:xfrm>
            <a:off x="1045028" y="1372905"/>
            <a:ext cx="3892732" cy="4305519"/>
          </a:xfrm>
        </p:spPr>
        <p:txBody>
          <a:bodyPr anchor="ctr">
            <a:normAutofit/>
          </a:bodyPr>
          <a:lstStyle/>
          <a:p>
            <a:r>
              <a:rPr lang="en-US" sz="5400" dirty="0"/>
              <a:t>AYA Cancer Patient Needs and Resources: Summary</a:t>
            </a:r>
          </a:p>
        </p:txBody>
      </p:sp>
      <p:grpSp>
        <p:nvGrpSpPr>
          <p:cNvPr id="61" name="Group 5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53" name="Rectangle 52">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5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982976"/>
            <a:ext cx="6009366" cy="512063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7DBBBA4-70EB-4E0A-B083-EDA9E5E61A4A}"/>
              </a:ext>
            </a:extLst>
          </p:cNvPr>
          <p:cNvSpPr>
            <a:spLocks noGrp="1"/>
          </p:cNvSpPr>
          <p:nvPr>
            <p:ph idx="1"/>
          </p:nvPr>
        </p:nvSpPr>
        <p:spPr>
          <a:xfrm>
            <a:off x="5786933" y="982976"/>
            <a:ext cx="5693867" cy="5120635"/>
          </a:xfrm>
        </p:spPr>
        <p:txBody>
          <a:bodyPr anchor="ctr">
            <a:normAutofit fontScale="92500"/>
          </a:bodyPr>
          <a:lstStyle/>
          <a:p>
            <a:r>
              <a:rPr lang="en-US" sz="2400" dirty="0"/>
              <a:t>AYA patients have unique needs as compared to pediatric or older populations.</a:t>
            </a:r>
          </a:p>
          <a:p>
            <a:r>
              <a:rPr lang="en-US" sz="2400" dirty="0"/>
              <a:t>Get to know your patient and what is important to them.</a:t>
            </a:r>
          </a:p>
          <a:p>
            <a:r>
              <a:rPr lang="en-US" sz="2400" dirty="0"/>
              <a:t>Providers should proactively ask AYA patients about biopsychosocial needs.</a:t>
            </a:r>
          </a:p>
          <a:p>
            <a:r>
              <a:rPr lang="en-US" sz="2400" dirty="0"/>
              <a:t>Resources exist within the hospital and within the community to address AYAs biopsychosocial needs</a:t>
            </a:r>
          </a:p>
          <a:p>
            <a:pPr lvl="1"/>
            <a:r>
              <a:rPr lang="en-US" dirty="0"/>
              <a:t>You don’t have to be aware of and memorize every single resource, but you need to know that resources DO exist.</a:t>
            </a:r>
          </a:p>
          <a:p>
            <a:pPr lvl="1"/>
            <a:r>
              <a:rPr lang="en-US" sz="2600" b="1" u="sng" dirty="0"/>
              <a:t>Take some resources and pass them on to your patients!!!</a:t>
            </a:r>
          </a:p>
        </p:txBody>
      </p:sp>
      <p:sp>
        <p:nvSpPr>
          <p:cNvPr id="59" name="Rectangle 58">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687568" y="6355073"/>
            <a:ext cx="6007608"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9826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099A333-6298-4068-BD9B-1AB9B950B367}"/>
              </a:ext>
            </a:extLst>
          </p:cNvPr>
          <p:cNvSpPr>
            <a:spLocks noGrp="1"/>
          </p:cNvSpPr>
          <p:nvPr>
            <p:ph type="title"/>
          </p:nvPr>
        </p:nvSpPr>
        <p:spPr>
          <a:xfrm>
            <a:off x="4965430" y="629268"/>
            <a:ext cx="6586491" cy="1286160"/>
          </a:xfrm>
        </p:spPr>
        <p:txBody>
          <a:bodyPr anchor="b">
            <a:normAutofit/>
          </a:bodyPr>
          <a:lstStyle/>
          <a:p>
            <a:r>
              <a:rPr lang="en-US" dirty="0"/>
              <a:t>Questions???</a:t>
            </a:r>
          </a:p>
        </p:txBody>
      </p:sp>
      <p:sp>
        <p:nvSpPr>
          <p:cNvPr id="8" name="Content Placeholder 7">
            <a:extLst>
              <a:ext uri="{FF2B5EF4-FFF2-40B4-BE49-F238E27FC236}">
                <a16:creationId xmlns:a16="http://schemas.microsoft.com/office/drawing/2014/main" id="{6907CFFF-DB2F-4BCE-9CEB-24EFA4A98520}"/>
              </a:ext>
            </a:extLst>
          </p:cNvPr>
          <p:cNvSpPr>
            <a:spLocks noGrp="1"/>
          </p:cNvSpPr>
          <p:nvPr>
            <p:ph idx="1"/>
          </p:nvPr>
        </p:nvSpPr>
        <p:spPr>
          <a:xfrm>
            <a:off x="4965431" y="2438400"/>
            <a:ext cx="6586489" cy="3785419"/>
          </a:xfrm>
        </p:spPr>
        <p:txBody>
          <a:bodyPr>
            <a:normAutofit lnSpcReduction="10000"/>
          </a:bodyPr>
          <a:lstStyle/>
          <a:p>
            <a:r>
              <a:rPr lang="en-US" sz="3200" dirty="0"/>
              <a:t>[Insert name and email address for future questions]</a:t>
            </a:r>
          </a:p>
          <a:p>
            <a:r>
              <a:rPr lang="en-US" sz="3200" dirty="0"/>
              <a:t>Short Post-Test</a:t>
            </a:r>
          </a:p>
          <a:p>
            <a:pPr lvl="1"/>
            <a:r>
              <a:rPr lang="en-US" sz="3200" b="1" u="sng" dirty="0"/>
              <a:t>Please complete the short post-test and turn these in before leaving</a:t>
            </a:r>
          </a:p>
          <a:p>
            <a:pPr marL="457200" lvl="1" indent="0">
              <a:buNone/>
            </a:pPr>
            <a:endParaRPr lang="en-US" sz="3200" b="1" u="sng" dirty="0"/>
          </a:p>
          <a:p>
            <a:pPr marL="457200" lvl="1" indent="0">
              <a:buNone/>
            </a:pPr>
            <a:r>
              <a:rPr lang="en-US" sz="3200" b="1" u="sng" dirty="0"/>
              <a:t>THANK YOU FOR COMING!</a:t>
            </a:r>
          </a:p>
          <a:p>
            <a:pPr marL="0" indent="0">
              <a:buNone/>
            </a:pPr>
            <a:endParaRPr lang="en-US" sz="2000" dirty="0"/>
          </a:p>
        </p:txBody>
      </p:sp>
      <p:pic>
        <p:nvPicPr>
          <p:cNvPr id="10" name="Picture 9" descr="Pen placed on top of a signature line">
            <a:extLst>
              <a:ext uri="{FF2B5EF4-FFF2-40B4-BE49-F238E27FC236}">
                <a16:creationId xmlns:a16="http://schemas.microsoft.com/office/drawing/2014/main" id="{220AF171-725F-AE23-AE8A-93713BE7CE4B}"/>
              </a:ext>
            </a:extLst>
          </p:cNvPr>
          <p:cNvPicPr>
            <a:picLocks noChangeAspect="1"/>
          </p:cNvPicPr>
          <p:nvPr/>
        </p:nvPicPr>
        <p:blipFill rotWithShape="1">
          <a:blip r:embed="rId3"/>
          <a:srcRect l="52388" r="2493" b="-1"/>
          <a:stretch/>
        </p:blipFill>
        <p:spPr>
          <a:xfrm>
            <a:off x="20" y="10"/>
            <a:ext cx="4635571" cy="6857990"/>
          </a:xfrm>
          <a:prstGeom prst="rect">
            <a:avLst/>
          </a:prstGeom>
          <a:effectLst/>
        </p:spPr>
      </p:pic>
      <p:cxnSp>
        <p:nvCxnSpPr>
          <p:cNvPr id="14" name="Straight Connector 13">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2AE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4451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D7CAE-7076-4409-B3D5-1D7D6B3145B6}"/>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D0A3157-6574-4A55-B494-756E06D2D119}"/>
              </a:ext>
            </a:extLst>
          </p:cNvPr>
          <p:cNvSpPr>
            <a:spLocks noGrp="1"/>
          </p:cNvSpPr>
          <p:nvPr>
            <p:ph idx="1"/>
          </p:nvPr>
        </p:nvSpPr>
        <p:spPr/>
        <p:txBody>
          <a:bodyPr>
            <a:normAutofit fontScale="62500" lnSpcReduction="20000"/>
          </a:bodyPr>
          <a:lstStyle/>
          <a:p>
            <a:pPr marL="0" marR="0" indent="-457200">
              <a:lnSpc>
                <a:spcPct val="100000"/>
              </a:lnSpc>
              <a:spcBef>
                <a:spcPts val="0"/>
              </a:spcBef>
              <a:spcAft>
                <a:spcPts val="800"/>
              </a:spcAft>
              <a:buNone/>
            </a:pPr>
            <a:r>
              <a:rPr lang="en-US" sz="1900" dirty="0">
                <a:effectLst/>
                <a:ea typeface="Calibri" panose="020F0502020204030204" pitchFamily="34" charset="0"/>
                <a:cs typeface="Times New Roman" panose="02020603050405020304" pitchFamily="18" charset="0"/>
              </a:rPr>
              <a:t>Abrams, A. N., Hazen, E. P., &amp; Penson, R. T. (2007). Psychosocial issues in adolescents with cancer. </a:t>
            </a:r>
            <a:r>
              <a:rPr lang="en-US" sz="1900" i="1" dirty="0">
                <a:effectLst/>
                <a:ea typeface="Calibri" panose="020F0502020204030204" pitchFamily="34" charset="0"/>
                <a:cs typeface="Times New Roman" panose="02020603050405020304" pitchFamily="18" charset="0"/>
              </a:rPr>
              <a:t>Cancer Treatment Reviews</a:t>
            </a:r>
            <a:r>
              <a:rPr lang="en-US" sz="1900" dirty="0">
                <a:effectLst/>
                <a:ea typeface="Calibri" panose="020F0502020204030204" pitchFamily="34" charset="0"/>
                <a:cs typeface="Times New Roman" panose="02020603050405020304" pitchFamily="18" charset="0"/>
              </a:rPr>
              <a:t>, </a:t>
            </a:r>
            <a:r>
              <a:rPr lang="en-US" sz="1900" i="1" dirty="0">
                <a:effectLst/>
                <a:ea typeface="Calibri" panose="020F0502020204030204" pitchFamily="34" charset="0"/>
                <a:cs typeface="Times New Roman" panose="02020603050405020304" pitchFamily="18" charset="0"/>
              </a:rPr>
              <a:t>33</a:t>
            </a:r>
            <a:r>
              <a:rPr lang="en-US" sz="1900" dirty="0">
                <a:effectLst/>
                <a:ea typeface="Calibri" panose="020F0502020204030204" pitchFamily="34" charset="0"/>
                <a:cs typeface="Times New Roman" panose="02020603050405020304" pitchFamily="18" charset="0"/>
              </a:rPr>
              <a:t>(7), 622–630. https://doi.org/10.1016/j.ctrv.2006.12.006</a:t>
            </a:r>
          </a:p>
          <a:p>
            <a:pPr marL="0" marR="0" indent="-457200">
              <a:lnSpc>
                <a:spcPct val="100000"/>
              </a:lnSpc>
              <a:spcBef>
                <a:spcPts val="0"/>
              </a:spcBef>
              <a:spcAft>
                <a:spcPts val="800"/>
              </a:spcAft>
              <a:buNone/>
            </a:pPr>
            <a:r>
              <a:rPr lang="en-US" sz="1900" dirty="0">
                <a:effectLst/>
                <a:ea typeface="Calibri" panose="020F0502020204030204" pitchFamily="34" charset="0"/>
                <a:cs typeface="Times New Roman" panose="02020603050405020304" pitchFamily="18" charset="0"/>
              </a:rPr>
              <a:t>Albritton, K., Barr, R., &amp; Bleyer, A. (2009). The adolescence of young adult oncology. </a:t>
            </a:r>
            <a:r>
              <a:rPr lang="en-US" sz="1900" i="1" dirty="0">
                <a:effectLst/>
                <a:ea typeface="Calibri" panose="020F0502020204030204" pitchFamily="34" charset="0"/>
                <a:cs typeface="Times New Roman" panose="02020603050405020304" pitchFamily="18" charset="0"/>
              </a:rPr>
              <a:t>Seminars in Oncology</a:t>
            </a:r>
            <a:r>
              <a:rPr lang="en-US" sz="1900" dirty="0">
                <a:effectLst/>
                <a:ea typeface="Calibri" panose="020F0502020204030204" pitchFamily="34" charset="0"/>
                <a:cs typeface="Times New Roman" panose="02020603050405020304" pitchFamily="18" charset="0"/>
              </a:rPr>
              <a:t>, </a:t>
            </a:r>
            <a:r>
              <a:rPr lang="en-US" sz="1900" i="1" dirty="0">
                <a:effectLst/>
                <a:ea typeface="Calibri" panose="020F0502020204030204" pitchFamily="34" charset="0"/>
                <a:cs typeface="Times New Roman" panose="02020603050405020304" pitchFamily="18" charset="0"/>
              </a:rPr>
              <a:t>36</a:t>
            </a:r>
            <a:r>
              <a:rPr lang="en-US" sz="1900" dirty="0">
                <a:effectLst/>
                <a:ea typeface="Calibri" panose="020F0502020204030204" pitchFamily="34" charset="0"/>
                <a:cs typeface="Times New Roman" panose="02020603050405020304" pitchFamily="18" charset="0"/>
              </a:rPr>
              <a:t>(5), 478–488. https://doi.org/10.1053/j.seminoncol.2009.07.007</a:t>
            </a:r>
          </a:p>
          <a:p>
            <a:pPr marL="0" indent="-457200">
              <a:lnSpc>
                <a:spcPct val="100000"/>
              </a:lnSpc>
              <a:spcBef>
                <a:spcPts val="0"/>
              </a:spcBef>
              <a:spcAft>
                <a:spcPts val="800"/>
              </a:spcAft>
              <a:buNone/>
            </a:pPr>
            <a:r>
              <a:rPr lang="en-US" sz="1900" dirty="0">
                <a:effectLst/>
                <a:ea typeface="Calibri" panose="020F0502020204030204" pitchFamily="34" charset="0"/>
                <a:cs typeface="Times New Roman" panose="02020603050405020304" pitchFamily="18" charset="0"/>
              </a:rPr>
              <a:t>Bleyer, A. (2007). Young adult oncology: The patients and their survival challenges. </a:t>
            </a:r>
            <a:r>
              <a:rPr lang="en-US" sz="1900" i="1" dirty="0">
                <a:effectLst/>
                <a:ea typeface="Calibri" panose="020F0502020204030204" pitchFamily="34" charset="0"/>
                <a:cs typeface="Times New Roman" panose="02020603050405020304" pitchFamily="18" charset="0"/>
              </a:rPr>
              <a:t>CA: A Cancer Journal for Clinicians</a:t>
            </a:r>
            <a:r>
              <a:rPr lang="en-US" sz="1900" dirty="0">
                <a:effectLst/>
                <a:ea typeface="Calibri" panose="020F0502020204030204" pitchFamily="34" charset="0"/>
                <a:cs typeface="Times New Roman" panose="02020603050405020304" pitchFamily="18" charset="0"/>
              </a:rPr>
              <a:t>, </a:t>
            </a:r>
            <a:r>
              <a:rPr lang="en-US" sz="1900" i="1" dirty="0">
                <a:effectLst/>
                <a:ea typeface="Calibri" panose="020F0502020204030204" pitchFamily="34" charset="0"/>
                <a:cs typeface="Times New Roman" panose="02020603050405020304" pitchFamily="18" charset="0"/>
              </a:rPr>
              <a:t>57</a:t>
            </a:r>
            <a:r>
              <a:rPr lang="en-US" sz="1900" dirty="0">
                <a:effectLst/>
                <a:ea typeface="Calibri" panose="020F0502020204030204" pitchFamily="34" charset="0"/>
                <a:cs typeface="Times New Roman" panose="02020603050405020304" pitchFamily="18" charset="0"/>
              </a:rPr>
              <a:t>(4), 242–255. https://doi.org/10.3322/canjclin.57.4.242</a:t>
            </a:r>
          </a:p>
          <a:p>
            <a:pPr marL="0" marR="0" indent="-457200">
              <a:lnSpc>
                <a:spcPct val="100000"/>
              </a:lnSpc>
              <a:spcBef>
                <a:spcPts val="0"/>
              </a:spcBef>
              <a:spcAft>
                <a:spcPts val="800"/>
              </a:spcAft>
              <a:buNone/>
            </a:pPr>
            <a:r>
              <a:rPr lang="en-US" sz="1900" b="0" i="0" dirty="0">
                <a:solidFill>
                  <a:srgbClr val="222222"/>
                </a:solidFill>
                <a:effectLst/>
              </a:rPr>
              <a:t>Burkart, M., Sanford, S., Dinner, S., Sharp, L., &amp; </a:t>
            </a:r>
            <a:r>
              <a:rPr lang="en-US" sz="1900" b="0" i="0" dirty="0" err="1">
                <a:solidFill>
                  <a:srgbClr val="222222"/>
                </a:solidFill>
                <a:effectLst/>
              </a:rPr>
              <a:t>Kinahan</a:t>
            </a:r>
            <a:r>
              <a:rPr lang="en-US" sz="1900" b="0" i="0" dirty="0">
                <a:solidFill>
                  <a:srgbClr val="222222"/>
                </a:solidFill>
                <a:effectLst/>
              </a:rPr>
              <a:t>, K. (2019). Future health of AYA survivors. </a:t>
            </a:r>
            <a:r>
              <a:rPr lang="en-US" sz="1900" b="0" i="1" dirty="0">
                <a:solidFill>
                  <a:srgbClr val="222222"/>
                </a:solidFill>
                <a:effectLst/>
              </a:rPr>
              <a:t>Pediatric Blood &amp; Cancer</a:t>
            </a:r>
            <a:r>
              <a:rPr lang="en-US" sz="1900" b="0" i="0" dirty="0">
                <a:solidFill>
                  <a:srgbClr val="222222"/>
                </a:solidFill>
                <a:effectLst/>
              </a:rPr>
              <a:t>, </a:t>
            </a:r>
            <a:r>
              <a:rPr lang="en-US" sz="1900" b="0" i="1" dirty="0">
                <a:solidFill>
                  <a:srgbClr val="222222"/>
                </a:solidFill>
                <a:effectLst/>
              </a:rPr>
              <a:t>66</a:t>
            </a:r>
            <a:r>
              <a:rPr lang="en-US" sz="1900" b="0" i="0" dirty="0">
                <a:solidFill>
                  <a:srgbClr val="222222"/>
                </a:solidFill>
                <a:effectLst/>
              </a:rPr>
              <a:t>(2), e27516. https://doi.org/10.1002/pbc.27516</a:t>
            </a:r>
          </a:p>
          <a:p>
            <a:pPr marL="0" marR="0" indent="-457200">
              <a:lnSpc>
                <a:spcPct val="100000"/>
              </a:lnSpc>
              <a:spcBef>
                <a:spcPts val="0"/>
              </a:spcBef>
              <a:spcAft>
                <a:spcPts val="800"/>
              </a:spcAft>
              <a:buNone/>
            </a:pPr>
            <a:r>
              <a:rPr lang="en-US" sz="1900" b="0" i="0" dirty="0">
                <a:solidFill>
                  <a:srgbClr val="222222"/>
                </a:solidFill>
                <a:effectLst/>
              </a:rPr>
              <a:t>Cheung, C. K., Tucker-Seeley, R., Davies, S., Gilman, M., Miller, K. A., Lopes, G., Betz, G. D., Katerere-</a:t>
            </a:r>
            <a:r>
              <a:rPr lang="en-US" sz="1900" b="0" i="0" dirty="0" err="1">
                <a:solidFill>
                  <a:srgbClr val="222222"/>
                </a:solidFill>
                <a:effectLst/>
              </a:rPr>
              <a:t>Virima</a:t>
            </a:r>
            <a:r>
              <a:rPr lang="en-US" sz="1900" b="0" i="0" dirty="0">
                <a:solidFill>
                  <a:srgbClr val="222222"/>
                </a:solidFill>
                <a:effectLst/>
              </a:rPr>
              <a:t>, T., </a:t>
            </a:r>
            <a:r>
              <a:rPr lang="en-US" sz="1900" b="0" i="0" dirty="0" err="1">
                <a:solidFill>
                  <a:srgbClr val="222222"/>
                </a:solidFill>
                <a:effectLst/>
              </a:rPr>
              <a:t>Helbling</a:t>
            </a:r>
            <a:r>
              <a:rPr lang="en-US" sz="1900" b="0" i="0" dirty="0">
                <a:solidFill>
                  <a:srgbClr val="222222"/>
                </a:solidFill>
                <a:effectLst/>
              </a:rPr>
              <a:t>, L. E., Thomas, B. N., &amp; Lewis, M. A. (2021). A call to action: Antiracist patient engagement in adolescent and young adult oncology research and advocacy. </a:t>
            </a:r>
            <a:r>
              <a:rPr lang="en-US" sz="1900" b="0" i="1" dirty="0">
                <a:solidFill>
                  <a:srgbClr val="222222"/>
                </a:solidFill>
                <a:effectLst/>
              </a:rPr>
              <a:t>Future Oncology</a:t>
            </a:r>
            <a:r>
              <a:rPr lang="en-US" sz="1900" b="0" i="0" dirty="0">
                <a:solidFill>
                  <a:srgbClr val="222222"/>
                </a:solidFill>
                <a:effectLst/>
              </a:rPr>
              <a:t>, 17(28), 3743–3756. https://doi.org/10.2217/fon-2020-1213</a:t>
            </a:r>
          </a:p>
          <a:p>
            <a:pPr marL="0" marR="0" indent="-457200">
              <a:lnSpc>
                <a:spcPct val="100000"/>
              </a:lnSpc>
              <a:spcBef>
                <a:spcPts val="0"/>
              </a:spcBef>
              <a:spcAft>
                <a:spcPts val="800"/>
              </a:spcAft>
              <a:buNone/>
            </a:pPr>
            <a:r>
              <a:rPr lang="en-US" sz="1900" b="0" i="0" dirty="0">
                <a:solidFill>
                  <a:srgbClr val="222222"/>
                </a:solidFill>
                <a:effectLst/>
              </a:rPr>
              <a:t>D’Agostino, N. M., Penney, A., &amp; </a:t>
            </a:r>
            <a:r>
              <a:rPr lang="en-US" sz="1900" b="0" i="0" dirty="0" err="1">
                <a:solidFill>
                  <a:srgbClr val="222222"/>
                </a:solidFill>
                <a:effectLst/>
              </a:rPr>
              <a:t>Zebrack</a:t>
            </a:r>
            <a:r>
              <a:rPr lang="en-US" sz="1900" b="0" i="0" dirty="0">
                <a:solidFill>
                  <a:srgbClr val="222222"/>
                </a:solidFill>
                <a:effectLst/>
              </a:rPr>
              <a:t>, B. (2011). Providing developmentally appropriate psychosocial care to adolescent and young adult cancer survivors. </a:t>
            </a:r>
            <a:r>
              <a:rPr lang="en-US" sz="1900" b="0" i="1" dirty="0">
                <a:solidFill>
                  <a:srgbClr val="222222"/>
                </a:solidFill>
                <a:effectLst/>
              </a:rPr>
              <a:t>Cancer</a:t>
            </a:r>
            <a:r>
              <a:rPr lang="en-US" sz="1900" b="0" i="0" dirty="0">
                <a:solidFill>
                  <a:srgbClr val="222222"/>
                </a:solidFill>
                <a:effectLst/>
              </a:rPr>
              <a:t>, 117(S10), 2329–2334. https://doi.org/10.1002/cncr.26043</a:t>
            </a:r>
          </a:p>
          <a:p>
            <a:pPr marL="0" marR="0" indent="-457200">
              <a:lnSpc>
                <a:spcPct val="100000"/>
              </a:lnSpc>
              <a:spcBef>
                <a:spcPts val="0"/>
              </a:spcBef>
              <a:spcAft>
                <a:spcPts val="800"/>
              </a:spcAft>
              <a:buNone/>
            </a:pPr>
            <a:r>
              <a:rPr lang="en-US" sz="1900" dirty="0">
                <a:effectLst/>
                <a:ea typeface="Calibri" panose="020F0502020204030204" pitchFamily="34" charset="0"/>
                <a:cs typeface="Times New Roman" panose="02020603050405020304" pitchFamily="18" charset="0"/>
              </a:rPr>
              <a:t>Jones, J. M., Fitch, M., </a:t>
            </a:r>
            <a:r>
              <a:rPr lang="en-US" sz="1900" dirty="0" err="1">
                <a:effectLst/>
                <a:ea typeface="Calibri" panose="020F0502020204030204" pitchFamily="34" charset="0"/>
                <a:cs typeface="Times New Roman" panose="02020603050405020304" pitchFamily="18" charset="0"/>
              </a:rPr>
              <a:t>Bongard</a:t>
            </a:r>
            <a:r>
              <a:rPr lang="en-US" sz="1900" dirty="0">
                <a:effectLst/>
                <a:ea typeface="Calibri" panose="020F0502020204030204" pitchFamily="34" charset="0"/>
                <a:cs typeface="Times New Roman" panose="02020603050405020304" pitchFamily="18" charset="0"/>
              </a:rPr>
              <a:t>, J., </a:t>
            </a:r>
            <a:r>
              <a:rPr lang="en-US" sz="1900" dirty="0" err="1">
                <a:effectLst/>
                <a:ea typeface="Calibri" panose="020F0502020204030204" pitchFamily="34" charset="0"/>
                <a:cs typeface="Times New Roman" panose="02020603050405020304" pitchFamily="18" charset="0"/>
              </a:rPr>
              <a:t>Maganti</a:t>
            </a:r>
            <a:r>
              <a:rPr lang="en-US" sz="1900" dirty="0">
                <a:effectLst/>
                <a:ea typeface="Calibri" panose="020F0502020204030204" pitchFamily="34" charset="0"/>
                <a:cs typeface="Times New Roman" panose="02020603050405020304" pitchFamily="18" charset="0"/>
              </a:rPr>
              <a:t>, M., Gupta, A., D’Agostino, N., &amp; </a:t>
            </a:r>
            <a:r>
              <a:rPr lang="en-US" sz="1900" dirty="0" err="1">
                <a:effectLst/>
                <a:ea typeface="Calibri" panose="020F0502020204030204" pitchFamily="34" charset="0"/>
                <a:cs typeface="Times New Roman" panose="02020603050405020304" pitchFamily="18" charset="0"/>
              </a:rPr>
              <a:t>Korenblum</a:t>
            </a:r>
            <a:r>
              <a:rPr lang="en-US" sz="1900" dirty="0">
                <a:effectLst/>
                <a:ea typeface="Calibri" panose="020F0502020204030204" pitchFamily="34" charset="0"/>
                <a:cs typeface="Times New Roman" panose="02020603050405020304" pitchFamily="18" charset="0"/>
              </a:rPr>
              <a:t>, C. (2020). The needs and experiences of post-treatment adolescent and young adult cancer survivors. </a:t>
            </a:r>
            <a:r>
              <a:rPr lang="en-US" sz="1900" i="1" dirty="0">
                <a:effectLst/>
                <a:ea typeface="Calibri" panose="020F0502020204030204" pitchFamily="34" charset="0"/>
                <a:cs typeface="Times New Roman" panose="02020603050405020304" pitchFamily="18" charset="0"/>
              </a:rPr>
              <a:t>Journal of Clinical Medicine</a:t>
            </a:r>
            <a:r>
              <a:rPr lang="en-US" sz="1900" dirty="0">
                <a:effectLst/>
                <a:ea typeface="Calibri" panose="020F0502020204030204" pitchFamily="34" charset="0"/>
                <a:cs typeface="Times New Roman" panose="02020603050405020304" pitchFamily="18" charset="0"/>
              </a:rPr>
              <a:t>, 9(5), 1444. https://doi.org/10.3390/jcm9051444</a:t>
            </a:r>
          </a:p>
          <a:p>
            <a:pPr marL="0" marR="0" indent="-457200">
              <a:lnSpc>
                <a:spcPct val="100000"/>
              </a:lnSpc>
              <a:spcBef>
                <a:spcPts val="0"/>
              </a:spcBef>
              <a:spcAft>
                <a:spcPts val="800"/>
              </a:spcAft>
              <a:buNone/>
            </a:pPr>
            <a:r>
              <a:rPr lang="en-US" sz="1900" dirty="0" err="1">
                <a:effectLst/>
                <a:ea typeface="Calibri" panose="020F0502020204030204" pitchFamily="34" charset="0"/>
                <a:cs typeface="Times New Roman" panose="02020603050405020304" pitchFamily="18" charset="0"/>
              </a:rPr>
              <a:t>Moke</a:t>
            </a:r>
            <a:r>
              <a:rPr lang="en-US" sz="1900" dirty="0">
                <a:effectLst/>
                <a:ea typeface="Calibri" panose="020F0502020204030204" pitchFamily="34" charset="0"/>
                <a:cs typeface="Times New Roman" panose="02020603050405020304" pitchFamily="18" charset="0"/>
              </a:rPr>
              <a:t>, D. J., Tsai, K., Hamilton, A. S., Hwang, A., Liu, L., </a:t>
            </a:r>
            <a:r>
              <a:rPr lang="en-US" sz="1900" dirty="0" err="1">
                <a:effectLst/>
                <a:ea typeface="Calibri" panose="020F0502020204030204" pitchFamily="34" charset="0"/>
                <a:cs typeface="Times New Roman" panose="02020603050405020304" pitchFamily="18" charset="0"/>
              </a:rPr>
              <a:t>Freyer</a:t>
            </a:r>
            <a:r>
              <a:rPr lang="en-US" sz="1900" dirty="0">
                <a:effectLst/>
                <a:ea typeface="Calibri" panose="020F0502020204030204" pitchFamily="34" charset="0"/>
                <a:cs typeface="Times New Roman" panose="02020603050405020304" pitchFamily="18" charset="0"/>
              </a:rPr>
              <a:t>, D. R., &amp; </a:t>
            </a:r>
            <a:r>
              <a:rPr lang="en-US" sz="1900" dirty="0" err="1">
                <a:effectLst/>
                <a:ea typeface="Calibri" panose="020F0502020204030204" pitchFamily="34" charset="0"/>
                <a:cs typeface="Times New Roman" panose="02020603050405020304" pitchFamily="18" charset="0"/>
              </a:rPr>
              <a:t>Deapen</a:t>
            </a:r>
            <a:r>
              <a:rPr lang="en-US" sz="1900" dirty="0">
                <a:effectLst/>
                <a:ea typeface="Calibri" panose="020F0502020204030204" pitchFamily="34" charset="0"/>
                <a:cs typeface="Times New Roman" panose="02020603050405020304" pitchFamily="18" charset="0"/>
              </a:rPr>
              <a:t>, D. (2019). Emerging cancer survival trends, disparities, and priorities in adolescents and young adults: A California cancer registry-based study. </a:t>
            </a:r>
            <a:r>
              <a:rPr lang="en-US" sz="1900" i="1" dirty="0">
                <a:effectLst/>
                <a:ea typeface="Calibri" panose="020F0502020204030204" pitchFamily="34" charset="0"/>
                <a:cs typeface="Times New Roman" panose="02020603050405020304" pitchFamily="18" charset="0"/>
              </a:rPr>
              <a:t>JNCI Cancer Spectrum</a:t>
            </a:r>
            <a:r>
              <a:rPr lang="en-US" sz="1900" dirty="0">
                <a:effectLst/>
                <a:ea typeface="Calibri" panose="020F0502020204030204" pitchFamily="34" charset="0"/>
                <a:cs typeface="Times New Roman" panose="02020603050405020304" pitchFamily="18" charset="0"/>
              </a:rPr>
              <a:t>, 3(2), pkz031. https://doi.org/10.1093/jncics/pkz031</a:t>
            </a:r>
          </a:p>
          <a:p>
            <a:pPr marL="0" marR="0" indent="-457200">
              <a:lnSpc>
                <a:spcPct val="100000"/>
              </a:lnSpc>
              <a:spcBef>
                <a:spcPts val="0"/>
              </a:spcBef>
              <a:spcAft>
                <a:spcPts val="800"/>
              </a:spcAft>
              <a:buNone/>
            </a:pPr>
            <a:r>
              <a:rPr lang="en-US" sz="1900" dirty="0">
                <a:effectLst/>
                <a:ea typeface="Calibri" panose="020F0502020204030204" pitchFamily="34" charset="0"/>
                <a:cs typeface="Times New Roman" panose="02020603050405020304" pitchFamily="18" charset="0"/>
              </a:rPr>
              <a:t>Smith, L. A. M., </a:t>
            </a:r>
            <a:r>
              <a:rPr lang="en-US" sz="1900" dirty="0" err="1">
                <a:effectLst/>
                <a:ea typeface="Calibri" panose="020F0502020204030204" pitchFamily="34" charset="0"/>
                <a:cs typeface="Times New Roman" panose="02020603050405020304" pitchFamily="18" charset="0"/>
              </a:rPr>
              <a:t>Critoph</a:t>
            </a:r>
            <a:r>
              <a:rPr lang="en-US" sz="1900" dirty="0">
                <a:effectLst/>
                <a:ea typeface="Calibri" panose="020F0502020204030204" pitchFamily="34" charset="0"/>
                <a:cs typeface="Times New Roman" panose="02020603050405020304" pitchFamily="18" charset="0"/>
              </a:rPr>
              <a:t>, D. J., &amp; Hatcher, H. M. (2020). How can health care professionals communicate effectively with adolescent and young adults who have completed cancer treatment? A systematic review. </a:t>
            </a:r>
            <a:r>
              <a:rPr lang="en-US" sz="1900" i="1" dirty="0">
                <a:effectLst/>
                <a:ea typeface="Calibri" panose="020F0502020204030204" pitchFamily="34" charset="0"/>
                <a:cs typeface="Times New Roman" panose="02020603050405020304" pitchFamily="18" charset="0"/>
              </a:rPr>
              <a:t>Journal of Adolescent and Young Adult Oncology</a:t>
            </a:r>
            <a:r>
              <a:rPr lang="en-US" sz="1900" dirty="0">
                <a:effectLst/>
                <a:ea typeface="Calibri" panose="020F0502020204030204" pitchFamily="34" charset="0"/>
                <a:cs typeface="Times New Roman" panose="02020603050405020304" pitchFamily="18" charset="0"/>
              </a:rPr>
              <a:t>, 9(3), 328–340. https://doi.org/10.1089/jayao.2019.0133</a:t>
            </a:r>
          </a:p>
          <a:p>
            <a:pPr marL="0" marR="0" indent="-457200">
              <a:lnSpc>
                <a:spcPct val="100000"/>
              </a:lnSpc>
              <a:spcBef>
                <a:spcPts val="0"/>
              </a:spcBef>
              <a:spcAft>
                <a:spcPts val="800"/>
              </a:spcAft>
              <a:buNone/>
            </a:pPr>
            <a:r>
              <a:rPr lang="en-US" sz="1900" dirty="0" err="1">
                <a:effectLst/>
                <a:ea typeface="Calibri" panose="020F0502020204030204" pitchFamily="34" charset="0"/>
                <a:cs typeface="Times New Roman" panose="02020603050405020304" pitchFamily="18" charset="0"/>
              </a:rPr>
              <a:t>Zebrack</a:t>
            </a:r>
            <a:r>
              <a:rPr lang="en-US" sz="1900" dirty="0">
                <a:effectLst/>
                <a:ea typeface="Calibri" panose="020F0502020204030204" pitchFamily="34" charset="0"/>
                <a:cs typeface="Times New Roman" panose="02020603050405020304" pitchFamily="18" charset="0"/>
              </a:rPr>
              <a:t>, B., Kent, E. E., Keegan, T. H. M., Kato, I., Smith, A. W., &amp; Aya Hope Study Collaborative Group. (2014). “Cancer sucks,” and other ponderings by adolescent and young adult cancer survivors. </a:t>
            </a:r>
            <a:r>
              <a:rPr lang="en-US" sz="1900" i="1" dirty="0">
                <a:effectLst/>
                <a:ea typeface="Calibri" panose="020F0502020204030204" pitchFamily="34" charset="0"/>
                <a:cs typeface="Times New Roman" panose="02020603050405020304" pitchFamily="18" charset="0"/>
              </a:rPr>
              <a:t>Journal of Psychosocial Oncology</a:t>
            </a:r>
            <a:r>
              <a:rPr lang="en-US" sz="1900" dirty="0">
                <a:effectLst/>
                <a:ea typeface="Calibri" panose="020F0502020204030204" pitchFamily="34" charset="0"/>
                <a:cs typeface="Times New Roman" panose="02020603050405020304" pitchFamily="18" charset="0"/>
              </a:rPr>
              <a:t>, 32(1), 1–15. https://doi.org/10.1080/07347332.2013.855959</a:t>
            </a:r>
          </a:p>
          <a:p>
            <a:pPr marL="0" indent="0">
              <a:lnSpc>
                <a:spcPct val="110000"/>
              </a:lnSpc>
              <a:buNone/>
            </a:pPr>
            <a:endParaRPr lang="en-US" sz="1100" dirty="0"/>
          </a:p>
        </p:txBody>
      </p:sp>
    </p:spTree>
    <p:extLst>
      <p:ext uri="{BB962C8B-B14F-4D97-AF65-F5344CB8AC3E}">
        <p14:creationId xmlns:p14="http://schemas.microsoft.com/office/powerpoint/2010/main" val="3277497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64E9C-F1BB-4F9A-9143-72EB4B22764C}"/>
              </a:ext>
            </a:extLst>
          </p:cNvPr>
          <p:cNvSpPr>
            <a:spLocks noGrp="1"/>
          </p:cNvSpPr>
          <p:nvPr>
            <p:ph type="title"/>
          </p:nvPr>
        </p:nvSpPr>
        <p:spPr>
          <a:xfrm>
            <a:off x="4965430" y="629268"/>
            <a:ext cx="6586491" cy="1286160"/>
          </a:xfrm>
        </p:spPr>
        <p:txBody>
          <a:bodyPr anchor="b">
            <a:normAutofit/>
          </a:bodyPr>
          <a:lstStyle/>
          <a:p>
            <a:r>
              <a:rPr lang="en-US" sz="4100" dirty="0"/>
              <a:t>Adolescent Young Adult (AYA) Oncology Statistics</a:t>
            </a:r>
          </a:p>
        </p:txBody>
      </p:sp>
      <p:sp>
        <p:nvSpPr>
          <p:cNvPr id="3" name="Content Placeholder 2">
            <a:extLst>
              <a:ext uri="{FF2B5EF4-FFF2-40B4-BE49-F238E27FC236}">
                <a16:creationId xmlns:a16="http://schemas.microsoft.com/office/drawing/2014/main" id="{16FC579D-3751-4E1C-B76E-8FDC49B75F85}"/>
              </a:ext>
            </a:extLst>
          </p:cNvPr>
          <p:cNvSpPr>
            <a:spLocks noGrp="1"/>
          </p:cNvSpPr>
          <p:nvPr>
            <p:ph idx="1"/>
          </p:nvPr>
        </p:nvSpPr>
        <p:spPr>
          <a:xfrm>
            <a:off x="4965431" y="2438400"/>
            <a:ext cx="6586489" cy="3785419"/>
          </a:xfrm>
        </p:spPr>
        <p:txBody>
          <a:bodyPr>
            <a:normAutofit fontScale="25000" lnSpcReduction="20000"/>
          </a:bodyPr>
          <a:lstStyle/>
          <a:p>
            <a:r>
              <a:rPr lang="en-US" sz="12800" dirty="0"/>
              <a:t>Age range</a:t>
            </a:r>
          </a:p>
          <a:p>
            <a:pPr lvl="1"/>
            <a:r>
              <a:rPr lang="en-US" sz="12800" dirty="0"/>
              <a:t>No standard global definition</a:t>
            </a:r>
          </a:p>
          <a:p>
            <a:pPr lvl="1"/>
            <a:r>
              <a:rPr lang="en-US" sz="12800" dirty="0"/>
              <a:t>United States- Age range encompasses 15-39 years</a:t>
            </a:r>
          </a:p>
          <a:p>
            <a:pPr lvl="1"/>
            <a:endParaRPr lang="en-US" sz="12800" dirty="0"/>
          </a:p>
          <a:p>
            <a:pPr marL="457200" lvl="1" indent="0">
              <a:buNone/>
            </a:pPr>
            <a:endParaRPr lang="en-US" sz="12800" dirty="0"/>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US" sz="12800" dirty="0">
                <a:latin typeface="Calibri" panose="020F0502020204030204"/>
              </a:rPr>
              <a:t>Around 89,500 AYAs in the United States diagnosed with cancer each year (Cheung et al., 2021). </a:t>
            </a:r>
          </a:p>
          <a:p>
            <a:pPr marL="0" marR="0" lvl="0" indent="0" defTabSz="914400" rtl="0" eaLnBrk="1" fontAlgn="auto" latinLnBrk="0" hangingPunct="1">
              <a:spcBef>
                <a:spcPts val="1000"/>
              </a:spcBef>
              <a:spcAft>
                <a:spcPts val="0"/>
              </a:spcAft>
              <a:buClrTx/>
              <a:buSzTx/>
              <a:buNone/>
              <a:tabLst/>
              <a:defRPr/>
            </a:pPr>
            <a:endParaRPr lang="en-US" sz="1700" dirty="0">
              <a:latin typeface="Calibri" panose="020F0502020204030204"/>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lang="en-US" sz="1700" dirty="0">
              <a:latin typeface="Calibri" panose="020F0502020204030204"/>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1700" b="0" i="0" u="none" strike="noStrike" kern="1200" cap="none" spc="0" normalizeH="0" baseline="0" noProof="0" dirty="0">
              <a:ln>
                <a:noFill/>
              </a:ln>
              <a:effectLst/>
              <a:uLnTx/>
              <a:uFillTx/>
              <a:latin typeface="Calibri" panose="020F0502020204030204"/>
              <a:ea typeface="+mn-ea"/>
              <a:cs typeface="+mn-cs"/>
            </a:endParaRPr>
          </a:p>
          <a:p>
            <a:pPr marL="457200" lvl="1" indent="0">
              <a:buNone/>
            </a:pPr>
            <a:endParaRPr lang="en-US" sz="1700" dirty="0"/>
          </a:p>
          <a:p>
            <a:pPr marL="457200" lvl="1" indent="0">
              <a:buNone/>
            </a:pPr>
            <a:endParaRPr lang="en-US" sz="1700" dirty="0"/>
          </a:p>
          <a:p>
            <a:pPr marL="457200" lvl="1" indent="0">
              <a:buNone/>
            </a:pPr>
            <a:endParaRPr lang="en-US" sz="1700" dirty="0"/>
          </a:p>
          <a:p>
            <a:pPr marL="457200" lvl="1" indent="0">
              <a:buNone/>
            </a:pPr>
            <a:r>
              <a:rPr lang="en-US" sz="1700" dirty="0"/>
              <a:t> </a:t>
            </a:r>
          </a:p>
          <a:p>
            <a:pPr marL="457200" lvl="1" indent="0">
              <a:buNone/>
            </a:pPr>
            <a:endParaRPr lang="en-US" sz="1700" dirty="0"/>
          </a:p>
          <a:p>
            <a:pPr lvl="1"/>
            <a:endParaRPr lang="en-US" sz="1700" dirty="0"/>
          </a:p>
        </p:txBody>
      </p:sp>
      <p:pic>
        <p:nvPicPr>
          <p:cNvPr id="5" name="Picture 4" descr="Angled shot of pen on a graph">
            <a:extLst>
              <a:ext uri="{FF2B5EF4-FFF2-40B4-BE49-F238E27FC236}">
                <a16:creationId xmlns:a16="http://schemas.microsoft.com/office/drawing/2014/main" id="{EFACDAB9-2C00-4931-B13B-60ABCC9BC3B9}"/>
              </a:ext>
            </a:extLst>
          </p:cNvPr>
          <p:cNvPicPr>
            <a:picLocks noChangeAspect="1"/>
          </p:cNvPicPr>
          <p:nvPr/>
        </p:nvPicPr>
        <p:blipFill rotWithShape="1">
          <a:blip r:embed="rId3">
            <a:extLst>
              <a:ext uri="{28A0092B-C50C-407E-A947-70E740481C1C}">
                <a14:useLocalDpi xmlns:a14="http://schemas.microsoft.com/office/drawing/2010/main" val="0"/>
              </a:ext>
            </a:extLst>
          </a:blip>
          <a:srcRect l="6509" r="48372" b="-1"/>
          <a:stretch/>
        </p:blipFill>
        <p:spPr>
          <a:xfrm>
            <a:off x="20" y="10"/>
            <a:ext cx="4635571" cy="6857990"/>
          </a:xfrm>
          <a:prstGeom prst="rect">
            <a:avLst/>
          </a:prstGeom>
          <a:effectLst/>
        </p:spPr>
      </p:pic>
    </p:spTree>
    <p:extLst>
      <p:ext uri="{BB962C8B-B14F-4D97-AF65-F5344CB8AC3E}">
        <p14:creationId xmlns:p14="http://schemas.microsoft.com/office/powerpoint/2010/main" val="1359435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9EBE-E314-418A-B6A3-D217EABC568C}"/>
              </a:ext>
            </a:extLst>
          </p:cNvPr>
          <p:cNvSpPr>
            <a:spLocks noGrp="1"/>
          </p:cNvSpPr>
          <p:nvPr>
            <p:ph type="title"/>
          </p:nvPr>
        </p:nvSpPr>
        <p:spPr>
          <a:xfrm>
            <a:off x="4965430" y="629268"/>
            <a:ext cx="6586491" cy="1286160"/>
          </a:xfrm>
        </p:spPr>
        <p:txBody>
          <a:bodyPr anchor="b">
            <a:normAutofit/>
          </a:bodyPr>
          <a:lstStyle/>
          <a:p>
            <a:r>
              <a:rPr lang="en-US" sz="4100"/>
              <a:t>Adolescent Young Adult (AYA) Oncology Statistics</a:t>
            </a:r>
          </a:p>
        </p:txBody>
      </p:sp>
      <p:sp>
        <p:nvSpPr>
          <p:cNvPr id="3" name="Content Placeholder 2">
            <a:extLst>
              <a:ext uri="{FF2B5EF4-FFF2-40B4-BE49-F238E27FC236}">
                <a16:creationId xmlns:a16="http://schemas.microsoft.com/office/drawing/2014/main" id="{F3C43866-D064-41A2-A448-6FBB67A5E8FF}"/>
              </a:ext>
            </a:extLst>
          </p:cNvPr>
          <p:cNvSpPr>
            <a:spLocks noGrp="1"/>
          </p:cNvSpPr>
          <p:nvPr>
            <p:ph idx="1"/>
          </p:nvPr>
        </p:nvSpPr>
        <p:spPr>
          <a:xfrm>
            <a:off x="4965431" y="2438400"/>
            <a:ext cx="6586489" cy="3785419"/>
          </a:xfrm>
        </p:spPr>
        <p:txBody>
          <a:bodyPr>
            <a:normAutofit/>
          </a:bodyPr>
          <a:lstStyle/>
          <a:p>
            <a:r>
              <a:rPr lang="en-US" sz="2000" dirty="0"/>
              <a:t>Common cancers affecting the AYA oncology population</a:t>
            </a:r>
          </a:p>
          <a:p>
            <a:pPr lvl="1"/>
            <a:r>
              <a:rPr lang="en-US" sz="2000" dirty="0"/>
              <a:t>Lymphomas</a:t>
            </a:r>
          </a:p>
          <a:p>
            <a:pPr lvl="1"/>
            <a:r>
              <a:rPr lang="en-US" sz="2000" dirty="0"/>
              <a:t>Leukemias </a:t>
            </a:r>
          </a:p>
          <a:p>
            <a:pPr lvl="1"/>
            <a:r>
              <a:rPr lang="en-US" sz="2000" dirty="0"/>
              <a:t>Cancers of the reproductive tracts (ovarian, cervical, uterine, testicular)</a:t>
            </a:r>
          </a:p>
          <a:p>
            <a:pPr lvl="1"/>
            <a:r>
              <a:rPr lang="en-US" sz="2000" dirty="0"/>
              <a:t>Neurological tumors (brain and spinal cord)</a:t>
            </a:r>
          </a:p>
          <a:p>
            <a:pPr lvl="1"/>
            <a:r>
              <a:rPr lang="en-US" sz="2000" dirty="0"/>
              <a:t>Sarcomas</a:t>
            </a:r>
          </a:p>
          <a:p>
            <a:pPr lvl="1"/>
            <a:r>
              <a:rPr lang="en-US" sz="2000" dirty="0"/>
              <a:t>Thyroid </a:t>
            </a:r>
          </a:p>
          <a:p>
            <a:pPr lvl="1"/>
            <a:r>
              <a:rPr lang="en-US" sz="2000" dirty="0"/>
              <a:t>Melanoma </a:t>
            </a:r>
          </a:p>
          <a:p>
            <a:pPr lvl="1"/>
            <a:r>
              <a:rPr lang="en-US" sz="2000" dirty="0"/>
              <a:t>Colorectal</a:t>
            </a:r>
          </a:p>
          <a:p>
            <a:pPr lvl="1"/>
            <a:r>
              <a:rPr lang="en-US" sz="2000" dirty="0"/>
              <a:t>Breast</a:t>
            </a:r>
          </a:p>
        </p:txBody>
      </p:sp>
      <p:pic>
        <p:nvPicPr>
          <p:cNvPr id="5" name="Picture 4" descr="Green chloroplasts in a plant cell">
            <a:extLst>
              <a:ext uri="{FF2B5EF4-FFF2-40B4-BE49-F238E27FC236}">
                <a16:creationId xmlns:a16="http://schemas.microsoft.com/office/drawing/2014/main" id="{76D7DDBB-BADA-4CF9-8F9B-60227CD4E376}"/>
              </a:ext>
            </a:extLst>
          </p:cNvPr>
          <p:cNvPicPr>
            <a:picLocks noChangeAspect="1"/>
          </p:cNvPicPr>
          <p:nvPr/>
        </p:nvPicPr>
        <p:blipFill rotWithShape="1">
          <a:blip r:embed="rId3">
            <a:extLst>
              <a:ext uri="{28A0092B-C50C-407E-A947-70E740481C1C}">
                <a14:useLocalDpi xmlns:a14="http://schemas.microsoft.com/office/drawing/2010/main" val="0"/>
              </a:ext>
            </a:extLst>
          </a:blip>
          <a:srcRect l="27955" r="21350"/>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85F31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7901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E777E57D-6A88-4B5B-A068-2BA7FF4E8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F263FA-BC12-40C3-B2F3-DA18ED5E6B93}"/>
              </a:ext>
            </a:extLst>
          </p:cNvPr>
          <p:cNvSpPr>
            <a:spLocks noGrp="1"/>
          </p:cNvSpPr>
          <p:nvPr>
            <p:ph type="title"/>
          </p:nvPr>
        </p:nvSpPr>
        <p:spPr>
          <a:xfrm>
            <a:off x="841248" y="502920"/>
            <a:ext cx="10509504" cy="1975104"/>
          </a:xfrm>
        </p:spPr>
        <p:txBody>
          <a:bodyPr anchor="b">
            <a:normAutofit/>
          </a:bodyPr>
          <a:lstStyle/>
          <a:p>
            <a:r>
              <a:rPr lang="en-US" sz="5400" dirty="0"/>
              <a:t>AYA Oncology Patients</a:t>
            </a:r>
          </a:p>
        </p:txBody>
      </p:sp>
      <p:sp>
        <p:nvSpPr>
          <p:cNvPr id="19" name="Rectangle 9">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Rectangle 11">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289407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27F82A9C-656D-417D-B7B1-FD01002A633C}"/>
              </a:ext>
            </a:extLst>
          </p:cNvPr>
          <p:cNvSpPr>
            <a:spLocks noGrp="1"/>
          </p:cNvSpPr>
          <p:nvPr>
            <p:ph idx="1"/>
          </p:nvPr>
        </p:nvSpPr>
        <p:spPr>
          <a:xfrm>
            <a:off x="841248" y="3328416"/>
            <a:ext cx="10509504" cy="2715768"/>
          </a:xfrm>
        </p:spPr>
        <p:txBody>
          <a:bodyPr>
            <a:normAutofit/>
          </a:bodyPr>
          <a:lstStyle/>
          <a:p>
            <a:r>
              <a:rPr lang="en-US" sz="2200" dirty="0"/>
              <a:t>Cancer rates for this population are increasing but historically, survival rates have not, relative to other age groups</a:t>
            </a:r>
          </a:p>
          <a:p>
            <a:pPr lvl="1"/>
            <a:r>
              <a:rPr lang="en-US" sz="2200" dirty="0"/>
              <a:t>BIPOC AYA oncology patients have especially poorer long term survival outcomes</a:t>
            </a:r>
          </a:p>
          <a:p>
            <a:endParaRPr lang="en-US" sz="2200" dirty="0"/>
          </a:p>
          <a:p>
            <a:r>
              <a:rPr lang="en-US" sz="2200" dirty="0"/>
              <a:t>AYA patients are developmentally unique and have different needs as compared to pediatric patients or older adult patients</a:t>
            </a:r>
          </a:p>
          <a:p>
            <a:pPr marL="0" indent="0">
              <a:buNone/>
            </a:pPr>
            <a:endParaRPr lang="en-US" sz="2200" dirty="0"/>
          </a:p>
          <a:p>
            <a:endParaRPr lang="en-US" sz="2200" dirty="0"/>
          </a:p>
        </p:txBody>
      </p:sp>
    </p:spTree>
    <p:extLst>
      <p:ext uri="{BB962C8B-B14F-4D97-AF65-F5344CB8AC3E}">
        <p14:creationId xmlns:p14="http://schemas.microsoft.com/office/powerpoint/2010/main" val="3962066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29">
            <a:extLst>
              <a:ext uri="{FF2B5EF4-FFF2-40B4-BE49-F238E27FC236}">
                <a16:creationId xmlns:a16="http://schemas.microsoft.com/office/drawing/2014/main" id="{8108D317-7CBD-4897-BD1F-959436D2A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0186E9-EE9A-417A-91A3-BAA0B71FA586}"/>
              </a:ext>
            </a:extLst>
          </p:cNvPr>
          <p:cNvSpPr>
            <a:spLocks noGrp="1"/>
          </p:cNvSpPr>
          <p:nvPr>
            <p:ph type="title"/>
          </p:nvPr>
        </p:nvSpPr>
        <p:spPr>
          <a:xfrm>
            <a:off x="7255564" y="834888"/>
            <a:ext cx="4314645" cy="1268958"/>
          </a:xfrm>
        </p:spPr>
        <p:txBody>
          <a:bodyPr anchor="b">
            <a:normAutofit/>
          </a:bodyPr>
          <a:lstStyle/>
          <a:p>
            <a:r>
              <a:rPr lang="en-US" sz="3200" dirty="0"/>
              <a:t>AYA Developmental Stage</a:t>
            </a:r>
          </a:p>
        </p:txBody>
      </p:sp>
      <p:pic>
        <p:nvPicPr>
          <p:cNvPr id="5" name="Picture 4" descr="Celebration with the family">
            <a:extLst>
              <a:ext uri="{FF2B5EF4-FFF2-40B4-BE49-F238E27FC236}">
                <a16:creationId xmlns:a16="http://schemas.microsoft.com/office/drawing/2014/main" id="{6D0F77E0-F9A5-4351-B361-A33A8CEB65F8}"/>
              </a:ext>
            </a:extLst>
          </p:cNvPr>
          <p:cNvPicPr>
            <a:picLocks noChangeAspect="1"/>
          </p:cNvPicPr>
          <p:nvPr/>
        </p:nvPicPr>
        <p:blipFill rotWithShape="1">
          <a:blip r:embed="rId3">
            <a:extLst>
              <a:ext uri="{28A0092B-C50C-407E-A947-70E740481C1C}">
                <a14:useLocalDpi xmlns:a14="http://schemas.microsoft.com/office/drawing/2010/main" val="0"/>
              </a:ext>
            </a:extLst>
          </a:blip>
          <a:srcRect l="32611" r="2006" b="-1"/>
          <a:stretch/>
        </p:blipFill>
        <p:spPr>
          <a:xfrm>
            <a:off x="20" y="10"/>
            <a:ext cx="6717436" cy="6857990"/>
          </a:xfrm>
          <a:custGeom>
            <a:avLst/>
            <a:gdLst/>
            <a:ahLst/>
            <a:cxnLst/>
            <a:rect l="l" t="t" r="r" b="b"/>
            <a:pathLst>
              <a:path w="6717456" h="6858000">
                <a:moveTo>
                  <a:pt x="0" y="0"/>
                </a:moveTo>
                <a:lnTo>
                  <a:pt x="6149468" y="0"/>
                </a:lnTo>
                <a:lnTo>
                  <a:pt x="6202448" y="162605"/>
                </a:lnTo>
                <a:cubicBezTo>
                  <a:pt x="6535625" y="1263763"/>
                  <a:pt x="6717456" y="2453207"/>
                  <a:pt x="6717456" y="3694043"/>
                </a:cubicBezTo>
                <a:cubicBezTo>
                  <a:pt x="6717456" y="4757617"/>
                  <a:pt x="6583866" y="5783433"/>
                  <a:pt x="6335883" y="6748259"/>
                </a:cubicBezTo>
                <a:lnTo>
                  <a:pt x="6305198" y="6858000"/>
                </a:lnTo>
                <a:lnTo>
                  <a:pt x="0" y="6858000"/>
                </a:lnTo>
                <a:close/>
              </a:path>
            </a:pathLst>
          </a:custGeom>
          <a:effectLst>
            <a:outerShdw blurRad="50800" dist="38100" algn="l" rotWithShape="0">
              <a:schemeClr val="bg1">
                <a:lumMod val="85000"/>
                <a:alpha val="30000"/>
              </a:schemeClr>
            </a:outerShdw>
          </a:effectLst>
        </p:spPr>
      </p:pic>
      <p:sp>
        <p:nvSpPr>
          <p:cNvPr id="37" name="Rectangle 31">
            <a:extLst>
              <a:ext uri="{FF2B5EF4-FFF2-40B4-BE49-F238E27FC236}">
                <a16:creationId xmlns:a16="http://schemas.microsoft.com/office/drawing/2014/main" id="{D6297641-8B9F-4767-9606-8A1131322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89864"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8" name="Rectangle 33">
            <a:extLst>
              <a:ext uri="{FF2B5EF4-FFF2-40B4-BE49-F238E27FC236}">
                <a16:creationId xmlns:a16="http://schemas.microsoft.com/office/drawing/2014/main" id="{D8F3CA65-EA00-46B4-9616-39E6853F7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36172" y="2240371"/>
            <a:ext cx="42062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58A2BC37-5923-4D21-9A86-84A6112ECBB0}"/>
              </a:ext>
            </a:extLst>
          </p:cNvPr>
          <p:cNvSpPr>
            <a:spLocks noGrp="1"/>
          </p:cNvSpPr>
          <p:nvPr>
            <p:ph idx="1"/>
          </p:nvPr>
        </p:nvSpPr>
        <p:spPr>
          <a:xfrm>
            <a:off x="7255563" y="2557587"/>
            <a:ext cx="4314645" cy="3717317"/>
          </a:xfrm>
        </p:spPr>
        <p:txBody>
          <a:bodyPr anchor="t">
            <a:normAutofit fontScale="92500"/>
          </a:bodyPr>
          <a:lstStyle/>
          <a:p>
            <a:r>
              <a:rPr lang="en-US" sz="2400" dirty="0"/>
              <a:t>Lifespan Developmental Theory: Maturation and change, including psychological changes, are ongoing throughout one’s life (Albritton et al., 2009).</a:t>
            </a:r>
          </a:p>
          <a:p>
            <a:endParaRPr lang="en-US" sz="2400" dirty="0"/>
          </a:p>
          <a:p>
            <a:r>
              <a:rPr lang="en-US" sz="2400" dirty="0"/>
              <a:t>Cancer affects progression through a developmental stage; developmental stages affect how someone experiences the stressors of cancer.</a:t>
            </a:r>
          </a:p>
        </p:txBody>
      </p:sp>
    </p:spTree>
    <p:extLst>
      <p:ext uri="{BB962C8B-B14F-4D97-AF65-F5344CB8AC3E}">
        <p14:creationId xmlns:p14="http://schemas.microsoft.com/office/powerpoint/2010/main" val="4237868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A6DE5-52DB-4F36-800D-C0CF79445BF3}"/>
              </a:ext>
            </a:extLst>
          </p:cNvPr>
          <p:cNvSpPr>
            <a:spLocks noGrp="1"/>
          </p:cNvSpPr>
          <p:nvPr>
            <p:ph type="title"/>
          </p:nvPr>
        </p:nvSpPr>
        <p:spPr>
          <a:xfrm>
            <a:off x="4965430" y="629268"/>
            <a:ext cx="6586491" cy="1286160"/>
          </a:xfrm>
        </p:spPr>
        <p:txBody>
          <a:bodyPr anchor="b">
            <a:normAutofit/>
          </a:bodyPr>
          <a:lstStyle/>
          <a:p>
            <a:r>
              <a:rPr lang="en-US"/>
              <a:t>Food for Thought</a:t>
            </a:r>
          </a:p>
        </p:txBody>
      </p:sp>
      <p:sp>
        <p:nvSpPr>
          <p:cNvPr id="3" name="Content Placeholder 2">
            <a:extLst>
              <a:ext uri="{FF2B5EF4-FFF2-40B4-BE49-F238E27FC236}">
                <a16:creationId xmlns:a16="http://schemas.microsoft.com/office/drawing/2014/main" id="{806ECFEB-7073-415F-855B-93A12F91889D}"/>
              </a:ext>
            </a:extLst>
          </p:cNvPr>
          <p:cNvSpPr>
            <a:spLocks noGrp="1"/>
          </p:cNvSpPr>
          <p:nvPr>
            <p:ph idx="1"/>
          </p:nvPr>
        </p:nvSpPr>
        <p:spPr>
          <a:xfrm>
            <a:off x="4965431" y="2438400"/>
            <a:ext cx="6586489" cy="3785419"/>
          </a:xfrm>
        </p:spPr>
        <p:txBody>
          <a:bodyPr>
            <a:normAutofit/>
          </a:bodyPr>
          <a:lstStyle/>
          <a:p>
            <a:pPr marL="0" indent="0">
              <a:buNone/>
            </a:pPr>
            <a:r>
              <a:rPr lang="en-US" sz="3200" dirty="0"/>
              <a:t>Think back to when you were 23 years old. </a:t>
            </a:r>
          </a:p>
          <a:p>
            <a:r>
              <a:rPr lang="en-US" sz="3200" dirty="0"/>
              <a:t>What was going on in your life?</a:t>
            </a:r>
          </a:p>
          <a:p>
            <a:r>
              <a:rPr lang="en-US" sz="3200" dirty="0"/>
              <a:t>How would a cancer diagnosis have affected you?</a:t>
            </a:r>
          </a:p>
          <a:p>
            <a:pPr marL="0" indent="0">
              <a:buNone/>
            </a:pPr>
            <a:endParaRPr lang="en-US" sz="3200" dirty="0"/>
          </a:p>
          <a:p>
            <a:endParaRPr lang="en-US" sz="3200" dirty="0"/>
          </a:p>
        </p:txBody>
      </p:sp>
      <p:pic>
        <p:nvPicPr>
          <p:cNvPr id="5" name="Picture 4" descr="Man wearing white shirt and yellow sweater">
            <a:extLst>
              <a:ext uri="{FF2B5EF4-FFF2-40B4-BE49-F238E27FC236}">
                <a16:creationId xmlns:a16="http://schemas.microsoft.com/office/drawing/2014/main" id="{ED8E6B5E-4A2A-41AA-8C7C-1CC2CA3B5291}"/>
              </a:ext>
            </a:extLst>
          </p:cNvPr>
          <p:cNvPicPr>
            <a:picLocks noChangeAspect="1"/>
          </p:cNvPicPr>
          <p:nvPr/>
        </p:nvPicPr>
        <p:blipFill rotWithShape="1">
          <a:blip r:embed="rId3">
            <a:extLst>
              <a:ext uri="{28A0092B-C50C-407E-A947-70E740481C1C}">
                <a14:useLocalDpi xmlns:a14="http://schemas.microsoft.com/office/drawing/2010/main" val="0"/>
              </a:ext>
            </a:extLst>
          </a:blip>
          <a:srcRect l="27941" r="26940" b="-1"/>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EB13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3405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7F1A245-2E8E-4971-9C3B-4339C22F350B}"/>
              </a:ext>
            </a:extLst>
          </p:cNvPr>
          <p:cNvSpPr>
            <a:spLocks noGrp="1"/>
          </p:cNvSpPr>
          <p:nvPr>
            <p:ph type="title"/>
          </p:nvPr>
        </p:nvSpPr>
        <p:spPr>
          <a:xfrm>
            <a:off x="621792" y="1161288"/>
            <a:ext cx="3602736" cy="4526280"/>
          </a:xfrm>
        </p:spPr>
        <p:txBody>
          <a:bodyPr>
            <a:normAutofit/>
          </a:bodyPr>
          <a:lstStyle/>
          <a:p>
            <a:r>
              <a:rPr lang="en-US" sz="4000"/>
              <a:t>AYA Biopsychosocial Developmental Changes</a:t>
            </a:r>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DCB12B89-7F27-4F46-BD3A-0B4C7904AB2C}"/>
              </a:ext>
            </a:extLst>
          </p:cNvPr>
          <p:cNvGraphicFramePr>
            <a:graphicFrameLocks noGrp="1"/>
          </p:cNvGraphicFramePr>
          <p:nvPr>
            <p:ph idx="1"/>
            <p:extLst>
              <p:ext uri="{D42A27DB-BD31-4B8C-83A1-F6EECF244321}">
                <p14:modId xmlns:p14="http://schemas.microsoft.com/office/powerpoint/2010/main" val="683654417"/>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32054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C68A55F-7B32-44D8-AEE5-1AF405326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88B4C36-79AA-406D-B182-F76771A706AA}"/>
              </a:ext>
            </a:extLst>
          </p:cNvPr>
          <p:cNvSpPr>
            <a:spLocks noGrp="1"/>
          </p:cNvSpPr>
          <p:nvPr>
            <p:ph type="title"/>
          </p:nvPr>
        </p:nvSpPr>
        <p:spPr>
          <a:xfrm>
            <a:off x="655320" y="429030"/>
            <a:ext cx="2834640" cy="5457589"/>
          </a:xfrm>
        </p:spPr>
        <p:txBody>
          <a:bodyPr anchor="ctr">
            <a:normAutofit/>
          </a:bodyPr>
          <a:lstStyle/>
          <a:p>
            <a:r>
              <a:rPr lang="en-US" sz="4000"/>
              <a:t>AYA Oncology Patients Survival Outcomes</a:t>
            </a:r>
          </a:p>
        </p:txBody>
      </p:sp>
      <p:sp>
        <p:nvSpPr>
          <p:cNvPr id="14" name="Rectangle 13">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5320" y="6112341"/>
            <a:ext cx="10835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045208" y="4686084"/>
            <a:ext cx="54864" cy="2834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8" name="Content Placeholder 5">
            <a:extLst>
              <a:ext uri="{FF2B5EF4-FFF2-40B4-BE49-F238E27FC236}">
                <a16:creationId xmlns:a16="http://schemas.microsoft.com/office/drawing/2014/main" id="{85B6179E-24D1-4924-831C-C141DFA88542}"/>
              </a:ext>
            </a:extLst>
          </p:cNvPr>
          <p:cNvGraphicFramePr>
            <a:graphicFrameLocks noGrp="1"/>
          </p:cNvGraphicFramePr>
          <p:nvPr>
            <p:ph idx="1"/>
            <p:extLst>
              <p:ext uri="{D42A27DB-BD31-4B8C-83A1-F6EECF244321}">
                <p14:modId xmlns:p14="http://schemas.microsoft.com/office/powerpoint/2010/main" val="2845494132"/>
              </p:ext>
            </p:extLst>
          </p:nvPr>
        </p:nvGraphicFramePr>
        <p:xfrm>
          <a:off x="4041648" y="429030"/>
          <a:ext cx="7452360" cy="5459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5065157"/>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1" ma:contentTypeDescription="Create a new document." ma:contentTypeScope="" ma:versionID="adc9a6f97ec790416f579a15b8e52f26">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3fa72d5c0ff120eb40b8a01159a26df8"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8287AB5-2B5C-4938-8136-556488731CB0}"/>
</file>

<file path=customXml/itemProps2.xml><?xml version="1.0" encoding="utf-8"?>
<ds:datastoreItem xmlns:ds="http://schemas.openxmlformats.org/officeDocument/2006/customXml" ds:itemID="{2763DB1A-A6EF-4445-930C-7F0FF3210796}"/>
</file>

<file path=customXml/itemProps3.xml><?xml version="1.0" encoding="utf-8"?>
<ds:datastoreItem xmlns:ds="http://schemas.openxmlformats.org/officeDocument/2006/customXml" ds:itemID="{59390011-659F-4BFF-BA27-60E207626FCD}"/>
</file>

<file path=docProps/app.xml><?xml version="1.0" encoding="utf-8"?>
<Properties xmlns="http://schemas.openxmlformats.org/officeDocument/2006/extended-properties" xmlns:vt="http://schemas.openxmlformats.org/officeDocument/2006/docPropsVTypes">
  <Template/>
  <TotalTime>3092</TotalTime>
  <Words>3106</Words>
  <Application>Microsoft Office PowerPoint</Application>
  <PresentationFormat>Widescreen</PresentationFormat>
  <Paragraphs>284</Paragraphs>
  <Slides>24</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Lunch and Learn: Addressing Needs and Resources of Adolescent and Young Adult Cancer Patients</vt:lpstr>
      <vt:lpstr>Introductions</vt:lpstr>
      <vt:lpstr>Adolescent Young Adult (AYA) Oncology Statistics</vt:lpstr>
      <vt:lpstr>Adolescent Young Adult (AYA) Oncology Statistics</vt:lpstr>
      <vt:lpstr>AYA Oncology Patients</vt:lpstr>
      <vt:lpstr>AYA Developmental Stage</vt:lpstr>
      <vt:lpstr>Food for Thought</vt:lpstr>
      <vt:lpstr>AYA Biopsychosocial Developmental Changes</vt:lpstr>
      <vt:lpstr>AYA Oncology Patients Survival Outcomes</vt:lpstr>
      <vt:lpstr>AYA Oncology Patient Needs</vt:lpstr>
      <vt:lpstr>When AYA Needs Are Not Met…</vt:lpstr>
      <vt:lpstr>How Can Oncology Providers Help AYAs?</vt:lpstr>
      <vt:lpstr>How Can Oncology Providers Help AYAs?</vt:lpstr>
      <vt:lpstr>AYA Biological Concerns</vt:lpstr>
      <vt:lpstr>AYA Biological Concerns</vt:lpstr>
      <vt:lpstr>AYA Biological Concerns</vt:lpstr>
      <vt:lpstr>AYA Biological Concerns</vt:lpstr>
      <vt:lpstr>AYA Psychological Concerns</vt:lpstr>
      <vt:lpstr>AYA Social Concerns</vt:lpstr>
      <vt:lpstr>AYA Social Concerns</vt:lpstr>
      <vt:lpstr>Group Activity</vt:lpstr>
      <vt:lpstr>AYA Cancer Patient Needs and Resources: Summary</vt:lpstr>
      <vt:lpstr>Questions???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Lunch and Learn: Addressing Needs and Resources of Adolescent and Young Adult Cancer Patients</dc:title>
  <dc:creator>Philomina Bigelow</dc:creator>
  <cp:lastModifiedBy>Philomina Bigelow</cp:lastModifiedBy>
  <cp:revision>12</cp:revision>
  <dcterms:created xsi:type="dcterms:W3CDTF">2022-03-08T02:35:20Z</dcterms:created>
  <dcterms:modified xsi:type="dcterms:W3CDTF">2022-03-14T05:44:37Z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ies>
</file>