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027" r:id="rId1"/>
  </p:sldMasterIdLst>
  <p:notesMasterIdLst>
    <p:notesMasterId r:id="rId19"/>
  </p:notesMasterIdLst>
  <p:handoutMasterIdLst>
    <p:handoutMasterId r:id="rId20"/>
  </p:handoutMasterIdLst>
  <p:sldIdLst>
    <p:sldId id="256" r:id="rId2"/>
    <p:sldId id="297" r:id="rId3"/>
    <p:sldId id="268" r:id="rId4"/>
    <p:sldId id="299" r:id="rId5"/>
    <p:sldId id="257" r:id="rId6"/>
    <p:sldId id="319" r:id="rId7"/>
    <p:sldId id="320" r:id="rId8"/>
    <p:sldId id="321" r:id="rId9"/>
    <p:sldId id="322" r:id="rId10"/>
    <p:sldId id="323" r:id="rId11"/>
    <p:sldId id="324" r:id="rId12"/>
    <p:sldId id="325" r:id="rId13"/>
    <p:sldId id="326" r:id="rId14"/>
    <p:sldId id="327" r:id="rId15"/>
    <p:sldId id="328" r:id="rId16"/>
    <p:sldId id="317" r:id="rId17"/>
    <p:sldId id="298" r:id="rId1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4" clrMode="gray" frameSlides="1"/>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381" autoAdjust="0"/>
    <p:restoredTop sz="99217" autoAdjust="0"/>
  </p:normalViewPr>
  <p:slideViewPr>
    <p:cSldViewPr snapToGrid="0" snapToObjects="1">
      <p:cViewPr varScale="1">
        <p:scale>
          <a:sx n="125" d="100"/>
          <a:sy n="125" d="100"/>
        </p:scale>
        <p:origin x="1842" y="102"/>
      </p:cViewPr>
      <p:guideLst>
        <p:guide orient="horz" pos="2160"/>
        <p:guide pos="2880"/>
      </p:guideLst>
    </p:cSldViewPr>
  </p:slideViewPr>
  <p:outlineViewPr>
    <p:cViewPr>
      <p:scale>
        <a:sx n="33" d="100"/>
        <a:sy n="33" d="100"/>
      </p:scale>
      <p:origin x="0" y="9704"/>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p:cViewPr varScale="1">
        <p:scale>
          <a:sx n="70" d="100"/>
          <a:sy n="70" d="100"/>
        </p:scale>
        <p:origin x="-3296" y="-96"/>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6DC98E8-C657-404B-B4E9-9C2106BCC22D}" type="datetimeFigureOut">
              <a:rPr lang="en-US" smtClean="0"/>
              <a:t>12/16/2015</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BB04C30-4F21-BF45-8F02-709D4CD70A64}" type="slidenum">
              <a:rPr lang="en-US" smtClean="0"/>
              <a:t>‹#›</a:t>
            </a:fld>
            <a:endParaRPr lang="en-US"/>
          </a:p>
        </p:txBody>
      </p:sp>
    </p:spTree>
    <p:extLst>
      <p:ext uri="{BB962C8B-B14F-4D97-AF65-F5344CB8AC3E}">
        <p14:creationId xmlns:p14="http://schemas.microsoft.com/office/powerpoint/2010/main" val="5096220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4FA8259-C9F9-7C4A-B995-9774ACCCD33E}" type="datetimeFigureOut">
              <a:rPr lang="en-US" smtClean="0"/>
              <a:t>12/16/2015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FC1477E-545C-0E43-927B-43FEDAA08EED}" type="slidenum">
              <a:rPr lang="en-US" smtClean="0"/>
              <a:t>‹#›</a:t>
            </a:fld>
            <a:endParaRPr lang="en-US"/>
          </a:p>
        </p:txBody>
      </p:sp>
    </p:spTree>
    <p:extLst>
      <p:ext uri="{BB962C8B-B14F-4D97-AF65-F5344CB8AC3E}">
        <p14:creationId xmlns:p14="http://schemas.microsoft.com/office/powerpoint/2010/main" val="3525243894"/>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FC1477E-545C-0E43-927B-43FEDAA08EED}" type="slidenum">
              <a:rPr lang="en-US" smtClean="0"/>
              <a:t>1</a:t>
            </a:fld>
            <a:endParaRPr lang="en-US"/>
          </a:p>
        </p:txBody>
      </p:sp>
    </p:spTree>
    <p:extLst>
      <p:ext uri="{BB962C8B-B14F-4D97-AF65-F5344CB8AC3E}">
        <p14:creationId xmlns:p14="http://schemas.microsoft.com/office/powerpoint/2010/main" val="8183685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US"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3</a:t>
            </a:fld>
            <a:endParaRPr lang="en-US"/>
          </a:p>
        </p:txBody>
      </p:sp>
    </p:spTree>
    <p:extLst>
      <p:ext uri="{BB962C8B-B14F-4D97-AF65-F5344CB8AC3E}">
        <p14:creationId xmlns:p14="http://schemas.microsoft.com/office/powerpoint/2010/main" val="34660826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5</a:t>
            </a:fld>
            <a:endParaRPr lang="en-US"/>
          </a:p>
        </p:txBody>
      </p:sp>
    </p:spTree>
    <p:extLst>
      <p:ext uri="{BB962C8B-B14F-4D97-AF65-F5344CB8AC3E}">
        <p14:creationId xmlns:p14="http://schemas.microsoft.com/office/powerpoint/2010/main" val="20591865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FC1477E-545C-0E43-927B-43FEDAA08EED}" type="slidenum">
              <a:rPr lang="en-US" smtClean="0"/>
              <a:pPr/>
              <a:t>8</a:t>
            </a:fld>
            <a:endParaRPr lang="en-US"/>
          </a:p>
        </p:txBody>
      </p:sp>
    </p:spTree>
    <p:extLst>
      <p:ext uri="{BB962C8B-B14F-4D97-AF65-F5344CB8AC3E}">
        <p14:creationId xmlns:p14="http://schemas.microsoft.com/office/powerpoint/2010/main" val="28746974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pPr/>
              <a:t>15</a:t>
            </a:fld>
            <a:endParaRPr lang="en-US"/>
          </a:p>
        </p:txBody>
      </p:sp>
    </p:spTree>
    <p:extLst>
      <p:ext uri="{BB962C8B-B14F-4D97-AF65-F5344CB8AC3E}">
        <p14:creationId xmlns:p14="http://schemas.microsoft.com/office/powerpoint/2010/main" val="36438374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16</a:t>
            </a:fld>
            <a:endParaRPr lang="en-US"/>
          </a:p>
        </p:txBody>
      </p:sp>
    </p:spTree>
    <p:extLst>
      <p:ext uri="{BB962C8B-B14F-4D97-AF65-F5344CB8AC3E}">
        <p14:creationId xmlns:p14="http://schemas.microsoft.com/office/powerpoint/2010/main" val="652897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17</a:t>
            </a:fld>
            <a:endParaRPr lang="en-US"/>
          </a:p>
        </p:txBody>
      </p:sp>
    </p:spTree>
    <p:extLst>
      <p:ext uri="{BB962C8B-B14F-4D97-AF65-F5344CB8AC3E}">
        <p14:creationId xmlns:p14="http://schemas.microsoft.com/office/powerpoint/2010/main" val="2377446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2280456-B8E7-7F43-8737-7C736E588400}" type="datetimeFigureOut">
              <a:rPr lang="en-US" smtClean="0"/>
              <a:t>12/16/2015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2F5E10-5301-4EE6-90D2-A6C4A3F62BED}" type="slidenum">
              <a:rPr lang="en-US" smtClean="0"/>
              <a:t>‹#›</a:t>
            </a:fld>
            <a:endParaRPr lang="en-US"/>
          </a:p>
        </p:txBody>
      </p:sp>
    </p:spTree>
    <p:extLst>
      <p:ext uri="{BB962C8B-B14F-4D97-AF65-F5344CB8AC3E}">
        <p14:creationId xmlns:p14="http://schemas.microsoft.com/office/powerpoint/2010/main" val="36447464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2280456-B8E7-7F43-8737-7C736E588400}" type="datetimeFigureOut">
              <a:rPr lang="en-US" smtClean="0"/>
              <a:t>12/16/2015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4466890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280456-B8E7-7F43-8737-7C736E588400}" type="datetimeFigureOut">
              <a:rPr lang="en-US" smtClean="0"/>
              <a:t>12/16/2015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30275372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2280456-B8E7-7F43-8737-7C736E588400}" type="datetimeFigureOut">
              <a:rPr lang="en-US" smtClean="0"/>
              <a:t>12/16/2015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35394503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2280456-B8E7-7F43-8737-7C736E588400}" type="datetimeFigureOut">
              <a:rPr lang="en-US" smtClean="0"/>
              <a:t>12/16/2015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12191263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2280456-B8E7-7F43-8737-7C736E588400}" type="datetimeFigureOut">
              <a:rPr lang="en-US" smtClean="0"/>
              <a:t>12/16/2015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27514509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280456-B8E7-7F43-8737-7C736E588400}" type="datetimeFigureOut">
              <a:rPr lang="en-US" smtClean="0"/>
              <a:t>12/16/2015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17156190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280456-B8E7-7F43-8737-7C736E588400}" type="datetimeFigureOut">
              <a:rPr lang="en-US" smtClean="0"/>
              <a:t>12/16/2015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54ED01-E2A0-4C1E-8E21-014B99041579}" type="slidenum">
              <a:rPr lang="en-US" smtClean="0"/>
              <a:pPr/>
              <a:t>‹#›</a:t>
            </a:fld>
            <a:endParaRPr lang="en-US" dirty="0"/>
          </a:p>
        </p:txBody>
      </p:sp>
    </p:spTree>
    <p:extLst>
      <p:ext uri="{BB962C8B-B14F-4D97-AF65-F5344CB8AC3E}">
        <p14:creationId xmlns:p14="http://schemas.microsoft.com/office/powerpoint/2010/main" val="27828118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280456-B8E7-7F43-8737-7C736E588400}" type="datetimeFigureOut">
              <a:rPr lang="en-US" smtClean="0"/>
              <a:t>12/16/2015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25626734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2280456-B8E7-7F43-8737-7C736E588400}" type="datetimeFigureOut">
              <a:rPr lang="en-US" smtClean="0"/>
              <a:t>12/16/2015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3544695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2280456-B8E7-7F43-8737-7C736E588400}" type="datetimeFigureOut">
              <a:rPr lang="en-US" smtClean="0"/>
              <a:t>12/16/2015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2071103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92280456-B8E7-7F43-8737-7C736E588400}" type="datetimeFigureOut">
              <a:rPr lang="en-US" smtClean="0"/>
              <a:t>12/16/2015</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CF00603-DCC0-2547-8B6E-EC9F6A3537E5}" type="slidenum">
              <a:rPr lang="en-US" smtClean="0"/>
              <a:t>‹#›</a:t>
            </a:fld>
            <a:endParaRPr lang="en-US"/>
          </a:p>
        </p:txBody>
      </p:sp>
    </p:spTree>
    <p:extLst>
      <p:ext uri="{BB962C8B-B14F-4D97-AF65-F5344CB8AC3E}">
        <p14:creationId xmlns:p14="http://schemas.microsoft.com/office/powerpoint/2010/main" val="745082756"/>
      </p:ext>
    </p:extLst>
  </p:cSld>
  <p:clrMap bg1="lt1" tx1="dk1" bg2="lt2" tx2="dk2" accent1="accent1" accent2="accent2" accent3="accent3" accent4="accent4" accent5="accent5" accent6="accent6" hlink="hlink" folHlink="folHlink"/>
  <p:sldLayoutIdLst>
    <p:sldLayoutId id="2147484028" r:id="rId1"/>
    <p:sldLayoutId id="2147484029" r:id="rId2"/>
    <p:sldLayoutId id="2147484030" r:id="rId3"/>
    <p:sldLayoutId id="2147484031" r:id="rId4"/>
    <p:sldLayoutId id="2147484032" r:id="rId5"/>
    <p:sldLayoutId id="2147484033" r:id="rId6"/>
    <p:sldLayoutId id="2147484034" r:id="rId7"/>
    <p:sldLayoutId id="2147484035" r:id="rId8"/>
    <p:sldLayoutId id="2147484036" r:id="rId9"/>
    <p:sldLayoutId id="2147484037" r:id="rId10"/>
    <p:sldLayoutId id="2147484038"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hyperlink" Target="https://creativecommons.org/licenses/by-sa/3.0/us/" TargetMode="External"/><Relationship Id="rId2" Type="http://schemas.openxmlformats.org/officeDocument/2006/relationships/hyperlink" Target="http://tascha.uw.edu/mobile-information-literacy-curriculum" TargetMode="External"/><Relationship Id="rId1" Type="http://schemas.openxmlformats.org/officeDocument/2006/relationships/slideLayout" Target="../slideLayouts/slideLayout6.xml"/><Relationship Id="rId5" Type="http://schemas.openxmlformats.org/officeDocument/2006/relationships/hyperlink" Target="https://www.facebook.com/MobileInformationLiteracy" TargetMode="External"/><Relationship Id="rId4" Type="http://schemas.openxmlformats.org/officeDocument/2006/relationships/hyperlink" Target="mailto:tascha@uw.edu"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hyperlink" Target="rainbow_disinfo.mp4" TargetMode="External"/><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399"/>
            <a:ext cx="8229600" cy="1197429"/>
          </a:xfrm>
        </p:spPr>
        <p:txBody>
          <a:bodyPr>
            <a:normAutofit fontScale="90000"/>
          </a:bodyPr>
          <a:lstStyle/>
          <a:p>
            <a:r>
              <a:rPr lang="en-US" sz="4000" dirty="0" smtClean="0">
                <a:latin typeface="Corbel" panose="020B0503020204020204" pitchFamily="34" charset="0"/>
              </a:rPr>
              <a:t/>
            </a:r>
            <a:br>
              <a:rPr lang="en-US" sz="4000" dirty="0" smtClean="0">
                <a:latin typeface="Corbel" panose="020B0503020204020204" pitchFamily="34" charset="0"/>
              </a:rPr>
            </a:br>
            <a:r>
              <a:rPr lang="en-US" sz="4000" dirty="0" smtClean="0">
                <a:latin typeface="Corbel" panose="020B0503020204020204" pitchFamily="34" charset="0"/>
              </a:rPr>
              <a:t/>
            </a:r>
            <a:br>
              <a:rPr lang="en-US" sz="4000" dirty="0" smtClean="0">
                <a:latin typeface="Corbel" panose="020B0503020204020204" pitchFamily="34" charset="0"/>
              </a:rPr>
            </a:br>
            <a:r>
              <a:rPr lang="en-US" sz="4000" dirty="0">
                <a:latin typeface="Corbel" panose="020B0503020204020204" pitchFamily="34" charset="0"/>
              </a:rPr>
              <a:t/>
            </a:r>
            <a:br>
              <a:rPr lang="en-US" sz="4000" dirty="0">
                <a:latin typeface="Corbel" panose="020B0503020204020204" pitchFamily="34" charset="0"/>
              </a:rPr>
            </a:br>
            <a:r>
              <a:rPr lang="en-US" sz="4000" dirty="0" smtClean="0">
                <a:latin typeface="Corbel" panose="020B0503020204020204" pitchFamily="34" charset="0"/>
              </a:rPr>
              <a:t/>
            </a:r>
            <a:br>
              <a:rPr lang="en-US" sz="4000" dirty="0" smtClean="0">
                <a:latin typeface="Corbel" panose="020B0503020204020204" pitchFamily="34" charset="0"/>
              </a:rPr>
            </a:br>
            <a:r>
              <a:rPr lang="en-US" dirty="0">
                <a:latin typeface="Corbel" panose="020B0503020204020204" pitchFamily="34" charset="0"/>
              </a:rPr>
              <a:t/>
            </a:r>
            <a:br>
              <a:rPr lang="en-US" dirty="0">
                <a:latin typeface="Corbel" panose="020B0503020204020204" pitchFamily="34" charset="0"/>
              </a:rPr>
            </a:br>
            <a:r>
              <a:rPr lang="en-US" dirty="0" smtClean="0">
                <a:latin typeface="Corbel" panose="020B0503020204020204" pitchFamily="34" charset="0"/>
              </a:rPr>
              <a:t/>
            </a:r>
            <a:br>
              <a:rPr lang="en-US" dirty="0" smtClean="0">
                <a:latin typeface="Corbel" panose="020B0503020204020204" pitchFamily="34" charset="0"/>
              </a:rPr>
            </a:br>
            <a:r>
              <a:rPr lang="en-US" dirty="0">
                <a:latin typeface="Corbel" panose="020B0503020204020204" pitchFamily="34" charset="0"/>
              </a:rPr>
              <a:t/>
            </a:r>
            <a:br>
              <a:rPr lang="en-US" dirty="0">
                <a:latin typeface="Corbel" panose="020B0503020204020204" pitchFamily="34" charset="0"/>
              </a:rPr>
            </a:br>
            <a:r>
              <a:rPr lang="fr-FR" sz="4000" b="1" dirty="0" smtClean="0">
                <a:latin typeface="Corbel" panose="020B0503020204020204" pitchFamily="34" charset="0"/>
              </a:rPr>
              <a:t>MOBILE INFORMATION LITERACY CURRICULUM</a:t>
            </a:r>
            <a:r>
              <a:rPr lang="fr-FR" sz="4000" b="1" i="1" dirty="0" smtClean="0">
                <a:latin typeface="Corbel" panose="020B0503020204020204" pitchFamily="34" charset="0"/>
              </a:rPr>
              <a:t/>
            </a:r>
            <a:br>
              <a:rPr lang="fr-FR" sz="4000" b="1" i="1" dirty="0" smtClean="0">
                <a:latin typeface="Corbel" panose="020B0503020204020204" pitchFamily="34" charset="0"/>
              </a:rPr>
            </a:br>
            <a:r>
              <a:rPr lang="fr-FR" sz="4000" b="1" dirty="0">
                <a:latin typeface="Corbel" panose="020B0503020204020204" pitchFamily="34" charset="0"/>
              </a:rPr>
              <a:t/>
            </a:r>
            <a:br>
              <a:rPr lang="fr-FR" sz="4000" b="1" dirty="0">
                <a:latin typeface="Corbel" panose="020B0503020204020204" pitchFamily="34" charset="0"/>
              </a:rPr>
            </a:br>
            <a:r>
              <a:rPr lang="fr-FR" sz="4000" b="1" dirty="0">
                <a:latin typeface="Corbel" panose="020B0503020204020204" pitchFamily="34" charset="0"/>
              </a:rPr>
              <a:t>Module 3</a:t>
            </a:r>
            <a:r>
              <a:rPr lang="fr-FR" sz="4000" b="1" dirty="0" smtClean="0">
                <a:latin typeface="Corbel" panose="020B0503020204020204" pitchFamily="34" charset="0"/>
              </a:rPr>
              <a:t> Slides:</a:t>
            </a:r>
            <a:br>
              <a:rPr lang="fr-FR" sz="4000" b="1" dirty="0" smtClean="0">
                <a:latin typeface="Corbel" panose="020B0503020204020204" pitchFamily="34" charset="0"/>
              </a:rPr>
            </a:br>
            <a:r>
              <a:rPr lang="fr-FR" sz="4000" b="1" dirty="0">
                <a:latin typeface="Corbel" panose="020B0503020204020204" pitchFamily="34" charset="0"/>
              </a:rPr>
              <a:t/>
            </a:r>
            <a:br>
              <a:rPr lang="fr-FR" sz="4000" b="1" dirty="0">
                <a:latin typeface="Corbel" panose="020B0503020204020204" pitchFamily="34" charset="0"/>
              </a:rPr>
            </a:br>
            <a:r>
              <a:rPr lang="fr-FR" sz="4000" b="1" i="1" dirty="0" smtClean="0">
                <a:latin typeface="Corbel" panose="020B0503020204020204" pitchFamily="34" charset="0"/>
              </a:rPr>
              <a:t>Basic Web </a:t>
            </a:r>
            <a:r>
              <a:rPr lang="fr-FR" sz="4000" b="1" i="1" dirty="0" err="1" smtClean="0">
                <a:latin typeface="Corbel" panose="020B0503020204020204" pitchFamily="34" charset="0"/>
              </a:rPr>
              <a:t>Searching</a:t>
            </a:r>
            <a:r>
              <a:rPr lang="fr-FR" sz="4000" b="1" i="1" dirty="0" smtClean="0">
                <a:latin typeface="Corbel" panose="020B0503020204020204" pitchFamily="34" charset="0"/>
              </a:rPr>
              <a:t> via Mobile </a:t>
            </a:r>
            <a:r>
              <a:rPr lang="fr-FR" sz="4000" b="1" i="1" dirty="0" err="1" smtClean="0">
                <a:latin typeface="Corbel" panose="020B0503020204020204" pitchFamily="34" charset="0"/>
              </a:rPr>
              <a:t>Devices</a:t>
            </a:r>
            <a:r>
              <a:rPr lang="fr-FR" sz="4000" b="1" i="1" dirty="0">
                <a:latin typeface="Corbel" panose="020B0503020204020204" pitchFamily="34" charset="0"/>
              </a:rPr>
              <a:t/>
            </a:r>
            <a:br>
              <a:rPr lang="fr-FR" sz="4000" b="1" i="1" dirty="0">
                <a:latin typeface="Corbel" panose="020B0503020204020204" pitchFamily="34" charset="0"/>
              </a:rPr>
            </a:br>
            <a:endParaRPr lang="en-US" sz="2200" i="1" dirty="0">
              <a:latin typeface="Corbel" panose="020B0503020204020204" pitchFamily="34" charset="0"/>
            </a:endParaRPr>
          </a:p>
        </p:txBody>
      </p:sp>
    </p:spTree>
    <p:extLst>
      <p:ext uri="{BB962C8B-B14F-4D97-AF65-F5344CB8AC3E}">
        <p14:creationId xmlns:p14="http://schemas.microsoft.com/office/powerpoint/2010/main" val="12614961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50669" y="345222"/>
            <a:ext cx="7974874" cy="6709529"/>
          </a:xfrm>
          <a:prstGeom prst="rect">
            <a:avLst/>
          </a:prstGeom>
        </p:spPr>
        <p:txBody>
          <a:bodyPr wrap="square">
            <a:spAutoFit/>
          </a:bodyPr>
          <a:lstStyle/>
          <a:p>
            <a:r>
              <a:rPr lang="en-US" sz="900" dirty="0" smtClean="0">
                <a:latin typeface="Corbel" panose="020B0503020204020204" pitchFamily="34" charset="0"/>
              </a:rPr>
              <a:t>These slides accompany the </a:t>
            </a:r>
            <a:r>
              <a:rPr lang="fr-FR" sz="900" i="1" dirty="0" smtClean="0">
                <a:latin typeface="Corbel" panose="020B0503020204020204" pitchFamily="34" charset="0"/>
              </a:rPr>
              <a:t>Mobile Information </a:t>
            </a:r>
            <a:r>
              <a:rPr lang="fr-FR" sz="900" i="1" dirty="0" err="1" smtClean="0">
                <a:latin typeface="Corbel" panose="020B0503020204020204" pitchFamily="34" charset="0"/>
              </a:rPr>
              <a:t>Literacy</a:t>
            </a:r>
            <a:r>
              <a:rPr lang="fr-FR" sz="900" i="1" dirty="0" smtClean="0">
                <a:latin typeface="Corbel" panose="020B0503020204020204" pitchFamily="34" charset="0"/>
              </a:rPr>
              <a:t> Curriculum:</a:t>
            </a:r>
            <a:endParaRPr lang="fr-FR" sz="900" i="1" dirty="0">
              <a:latin typeface="Corbel" panose="020B0503020204020204" pitchFamily="34" charset="0"/>
            </a:endParaRPr>
          </a:p>
          <a:p>
            <a:r>
              <a:rPr lang="fr-FR" sz="900" i="1" dirty="0">
                <a:latin typeface="Corbel" panose="020B0503020204020204" pitchFamily="34" charset="0"/>
              </a:rPr>
              <a:t>Module 3</a:t>
            </a:r>
            <a:r>
              <a:rPr lang="fr-FR" sz="900" i="1" dirty="0" smtClean="0">
                <a:latin typeface="Corbel" panose="020B0503020204020204" pitchFamily="34" charset="0"/>
              </a:rPr>
              <a:t> </a:t>
            </a:r>
            <a:r>
              <a:rPr lang="fr-FR" sz="900" i="1" dirty="0">
                <a:latin typeface="Corbel" panose="020B0503020204020204" pitchFamily="34" charset="0"/>
              </a:rPr>
              <a:t>Guide: </a:t>
            </a:r>
            <a:r>
              <a:rPr lang="fr-FR" sz="900" i="1" dirty="0" smtClean="0">
                <a:latin typeface="Corbel" panose="020B0503020204020204" pitchFamily="34" charset="0"/>
              </a:rPr>
              <a:t>Basic Web </a:t>
            </a:r>
            <a:r>
              <a:rPr lang="fr-FR" sz="900" i="1" dirty="0" err="1" smtClean="0">
                <a:latin typeface="Corbel" panose="020B0503020204020204" pitchFamily="34" charset="0"/>
              </a:rPr>
              <a:t>Searching</a:t>
            </a:r>
            <a:r>
              <a:rPr lang="fr-FR" sz="900" i="1" dirty="0" smtClean="0">
                <a:latin typeface="Corbel" panose="020B0503020204020204" pitchFamily="34" charset="0"/>
              </a:rPr>
              <a:t> via Mobile </a:t>
            </a:r>
            <a:r>
              <a:rPr lang="fr-FR" sz="900" i="1" dirty="0" err="1" smtClean="0">
                <a:latin typeface="Corbel" panose="020B0503020204020204" pitchFamily="34" charset="0"/>
              </a:rPr>
              <a:t>Devices</a:t>
            </a:r>
            <a:endParaRPr lang="fr-FR" sz="900" i="1" dirty="0" smtClean="0">
              <a:latin typeface="Corbel" panose="020B0503020204020204" pitchFamily="34" charset="0"/>
            </a:endParaRPr>
          </a:p>
          <a:p>
            <a:endParaRPr lang="fr-FR" sz="1000" dirty="0" smtClean="0">
              <a:latin typeface="Corbel" panose="020B0503020204020204" pitchFamily="34" charset="0"/>
            </a:endParaRPr>
          </a:p>
          <a:p>
            <a:r>
              <a:rPr lang="en-US" sz="1000" b="1" dirty="0">
                <a:latin typeface="Corbel" panose="020B0503020204020204" pitchFamily="34" charset="0"/>
              </a:rPr>
              <a:t>About the Curriculum </a:t>
            </a:r>
            <a:endParaRPr lang="en-US" sz="1000" b="1" dirty="0" smtClean="0">
              <a:latin typeface="Corbel" panose="020B0503020204020204" pitchFamily="34" charset="0"/>
            </a:endParaRPr>
          </a:p>
          <a:p>
            <a:endParaRPr lang="en-US" sz="1000" dirty="0">
              <a:latin typeface="Corbel" panose="020B0503020204020204" pitchFamily="34" charset="0"/>
            </a:endParaRPr>
          </a:p>
          <a:p>
            <a:r>
              <a:rPr lang="en-US" sz="1000" dirty="0">
                <a:latin typeface="Corbel" panose="020B0503020204020204" pitchFamily="34" charset="0"/>
              </a:rPr>
              <a:t>As millions of people come online across the globe through mobile devices, mobile information literacy is vital for those who have leapfrogged from traditional media to digital devices that provide instant access to information. Mobile information literacy is necessary to help people learn how to find and evaluate the quality and credibility of information obtained online, understand how to create and share online information effectively, and participate safely and securely. Mobile information literacy is critical to help people better consume, generate, and disseminate trustworthy information through both digital and traditional media. </a:t>
            </a:r>
            <a:endParaRPr lang="en-US" sz="1000" dirty="0" smtClean="0">
              <a:latin typeface="Corbel" panose="020B0503020204020204" pitchFamily="34" charset="0"/>
            </a:endParaRPr>
          </a:p>
          <a:p>
            <a:endParaRPr lang="en-US" sz="1000" dirty="0">
              <a:latin typeface="Corbel" panose="020B0503020204020204" pitchFamily="34" charset="0"/>
            </a:endParaRPr>
          </a:p>
          <a:p>
            <a:r>
              <a:rPr lang="en-US" sz="1000" dirty="0">
                <a:latin typeface="Corbel" panose="020B0503020204020204" pitchFamily="34" charset="0"/>
              </a:rPr>
              <a:t>The curriculum focuses on critical thinking in a digital environment of smart phones, mobile phones, and tablets, filling a critical gap in digital information literacy curricula. Existing curricular models assume people learn on a personal computer (PC). While this has been the case historically, the next billion people coming online will most likely learn on a mobile device. This has huge implications for how people get online, how they access and experience the internet, how much they produce in addition to consume information, and even how they conceptualize the internet itself. For instance, research shows that in Myanmar (and many other countries) more people use Facebook than the internet. Mobile-specific practices, such as zero-rating, mean people are coming online much more frequently through a handful of “walled garden” applications without an understanding of and similar access to the broader internet. Also, some mobile applications and websites don’t offer the full functionality of their PC counterparts. The curriculum aims to address these differences and empower mobile internet users to be equal participants in the online world.</a:t>
            </a:r>
          </a:p>
          <a:p>
            <a:endParaRPr lang="en-US" sz="1000" dirty="0">
              <a:latin typeface="Corbel" panose="020B0503020204020204" pitchFamily="34" charset="0"/>
            </a:endParaRPr>
          </a:p>
          <a:p>
            <a:pPr lvl="1"/>
            <a:r>
              <a:rPr lang="en-US" sz="1000" dirty="0" smtClean="0">
                <a:latin typeface="Corbel" panose="020B0503020204020204" pitchFamily="34" charset="0"/>
              </a:rPr>
              <a:t>•	Module </a:t>
            </a:r>
            <a:r>
              <a:rPr lang="en-US" sz="1000" dirty="0">
                <a:latin typeface="Corbel" panose="020B0503020204020204" pitchFamily="34" charset="0"/>
              </a:rPr>
              <a:t>1: Introduction to </a:t>
            </a:r>
            <a:r>
              <a:rPr lang="en-US" sz="1000" dirty="0" smtClean="0">
                <a:latin typeface="Corbel" panose="020B0503020204020204" pitchFamily="34" charset="0"/>
              </a:rPr>
              <a:t>Mobile Information </a:t>
            </a:r>
            <a:r>
              <a:rPr lang="en-US" sz="1000" dirty="0">
                <a:latin typeface="Corbel" panose="020B0503020204020204" pitchFamily="34" charset="0"/>
              </a:rPr>
              <a:t>and Communication Technologies (ICTs)</a:t>
            </a:r>
          </a:p>
          <a:p>
            <a:pPr lvl="1"/>
            <a:r>
              <a:rPr lang="en-US" sz="1000" dirty="0">
                <a:latin typeface="Corbel" panose="020B0503020204020204" pitchFamily="34" charset="0"/>
              </a:rPr>
              <a:t>•	Module 2: Introduction to </a:t>
            </a:r>
            <a:r>
              <a:rPr lang="en-US" sz="1000" dirty="0" smtClean="0">
                <a:latin typeface="Corbel" panose="020B0503020204020204" pitchFamily="34" charset="0"/>
              </a:rPr>
              <a:t>the Mobile </a:t>
            </a:r>
            <a:r>
              <a:rPr lang="en-US" sz="1000" dirty="0">
                <a:latin typeface="Corbel" panose="020B0503020204020204" pitchFamily="34" charset="0"/>
              </a:rPr>
              <a:t>Internet</a:t>
            </a:r>
          </a:p>
          <a:p>
            <a:pPr lvl="1"/>
            <a:r>
              <a:rPr lang="en-US" sz="1000" dirty="0">
                <a:latin typeface="Corbel" panose="020B0503020204020204" pitchFamily="34" charset="0"/>
              </a:rPr>
              <a:t>•	Module 3: Basic Web </a:t>
            </a:r>
            <a:r>
              <a:rPr lang="en-US" sz="1000" dirty="0" smtClean="0">
                <a:latin typeface="Corbel" panose="020B0503020204020204" pitchFamily="34" charset="0"/>
              </a:rPr>
              <a:t>Searching via Mobile Devices</a:t>
            </a:r>
            <a:endParaRPr lang="en-US" sz="1000" dirty="0">
              <a:latin typeface="Corbel" panose="020B0503020204020204" pitchFamily="34" charset="0"/>
            </a:endParaRPr>
          </a:p>
          <a:p>
            <a:pPr lvl="1"/>
            <a:r>
              <a:rPr lang="en-US" sz="1000" dirty="0">
                <a:latin typeface="Corbel" panose="020B0503020204020204" pitchFamily="34" charset="0"/>
              </a:rPr>
              <a:t>•	Module 4: Working Online and Using </a:t>
            </a:r>
            <a:r>
              <a:rPr lang="en-US" sz="1000" dirty="0" smtClean="0">
                <a:latin typeface="Corbel" panose="020B0503020204020204" pitchFamily="34" charset="0"/>
              </a:rPr>
              <a:t>Information via Mobile Devices</a:t>
            </a:r>
            <a:endParaRPr lang="en-US" sz="1000" dirty="0">
              <a:latin typeface="Corbel" panose="020B0503020204020204" pitchFamily="34" charset="0"/>
            </a:endParaRPr>
          </a:p>
          <a:p>
            <a:pPr lvl="1"/>
            <a:r>
              <a:rPr lang="en-US" sz="1000" dirty="0">
                <a:latin typeface="Corbel" panose="020B0503020204020204" pitchFamily="34" charset="0"/>
              </a:rPr>
              <a:t>•	Module 5: Putting It All Together</a:t>
            </a:r>
          </a:p>
          <a:p>
            <a:pPr lvl="1"/>
            <a:r>
              <a:rPr lang="en-US" sz="1000" dirty="0">
                <a:latin typeface="Corbel" panose="020B0503020204020204" pitchFamily="34" charset="0"/>
              </a:rPr>
              <a:t>•	Module 6: Module 5 Project </a:t>
            </a:r>
            <a:r>
              <a:rPr lang="en-US" sz="1000" dirty="0" smtClean="0">
                <a:latin typeface="Corbel" panose="020B0503020204020204" pitchFamily="34" charset="0"/>
              </a:rPr>
              <a:t>Presentations</a:t>
            </a:r>
          </a:p>
          <a:p>
            <a:pPr lvl="1"/>
            <a:endParaRPr lang="en-US" sz="1000" dirty="0">
              <a:latin typeface="Corbel" panose="020B0503020204020204" pitchFamily="34" charset="0"/>
            </a:endParaRPr>
          </a:p>
          <a:p>
            <a:r>
              <a:rPr lang="fr-FR" sz="1000" dirty="0">
                <a:latin typeface="Corbel" panose="020B0503020204020204" pitchFamily="34" charset="0"/>
              </a:rPr>
              <a:t>More information about </a:t>
            </a:r>
            <a:r>
              <a:rPr lang="fr-FR" sz="1000" dirty="0" err="1">
                <a:latin typeface="Corbel" panose="020B0503020204020204" pitchFamily="34" charset="0"/>
              </a:rPr>
              <a:t>this</a:t>
            </a:r>
            <a:r>
              <a:rPr lang="fr-FR" sz="1000" dirty="0">
                <a:latin typeface="Corbel" panose="020B0503020204020204" pitchFamily="34" charset="0"/>
              </a:rPr>
              <a:t> curriculum </a:t>
            </a:r>
            <a:r>
              <a:rPr lang="fr-FR" sz="1000" dirty="0" err="1">
                <a:latin typeface="Corbel" panose="020B0503020204020204" pitchFamily="34" charset="0"/>
              </a:rPr>
              <a:t>can</a:t>
            </a:r>
            <a:r>
              <a:rPr lang="fr-FR" sz="1000" dirty="0">
                <a:latin typeface="Corbel" panose="020B0503020204020204" pitchFamily="34" charset="0"/>
              </a:rPr>
              <a:t> </a:t>
            </a:r>
            <a:r>
              <a:rPr lang="fr-FR" sz="1000" dirty="0" err="1">
                <a:latin typeface="Corbel" panose="020B0503020204020204" pitchFamily="34" charset="0"/>
              </a:rPr>
              <a:t>be</a:t>
            </a:r>
            <a:r>
              <a:rPr lang="fr-FR" sz="1000" dirty="0">
                <a:latin typeface="Corbel" panose="020B0503020204020204" pitchFamily="34" charset="0"/>
              </a:rPr>
              <a:t> </a:t>
            </a:r>
            <a:r>
              <a:rPr lang="fr-FR" sz="1000" dirty="0" err="1">
                <a:latin typeface="Corbel" panose="020B0503020204020204" pitchFamily="34" charset="0"/>
              </a:rPr>
              <a:t>found</a:t>
            </a:r>
            <a:r>
              <a:rPr lang="fr-FR" sz="1000" dirty="0">
                <a:latin typeface="Corbel" panose="020B0503020204020204" pitchFamily="34" charset="0"/>
              </a:rPr>
              <a:t> </a:t>
            </a:r>
            <a:r>
              <a:rPr lang="fr-FR" sz="1000" dirty="0" err="1">
                <a:latin typeface="Corbel" panose="020B0503020204020204" pitchFamily="34" charset="0"/>
              </a:rPr>
              <a:t>here</a:t>
            </a:r>
            <a:r>
              <a:rPr lang="fr-FR" sz="1000" dirty="0" smtClean="0">
                <a:latin typeface="Corbel" panose="020B0503020204020204" pitchFamily="34" charset="0"/>
              </a:rPr>
              <a:t>: </a:t>
            </a:r>
            <a:r>
              <a:rPr lang="en-US" sz="1000" u="sng" dirty="0">
                <a:latin typeface="Corbel" panose="020B0503020204020204" pitchFamily="34" charset="0"/>
                <a:hlinkClick r:id="rId2"/>
              </a:rPr>
              <a:t>http://tascha.uw.edu/mobile-information-literacy-curriculum</a:t>
            </a:r>
            <a:r>
              <a:rPr lang="en-US" sz="1000" dirty="0">
                <a:latin typeface="Corbel" panose="020B0503020204020204" pitchFamily="34" charset="0"/>
              </a:rPr>
              <a:t> </a:t>
            </a:r>
            <a:endParaRPr lang="fr-FR" sz="1000" dirty="0" smtClean="0">
              <a:latin typeface="Corbel" panose="020B0503020204020204" pitchFamily="34" charset="0"/>
            </a:endParaRPr>
          </a:p>
          <a:p>
            <a:endParaRPr lang="fr-FR" sz="1000" dirty="0" smtClean="0">
              <a:latin typeface="Corbel" panose="020B0503020204020204" pitchFamily="34" charset="0"/>
            </a:endParaRPr>
          </a:p>
          <a:p>
            <a:r>
              <a:rPr lang="en-US" sz="1000" dirty="0">
                <a:latin typeface="Corbel" panose="020B0503020204020204" pitchFamily="34" charset="0"/>
              </a:rPr>
              <a:t>The curriculum materials are offered here with a </a:t>
            </a:r>
            <a:r>
              <a:rPr lang="en-US" sz="1000" u="sng" dirty="0">
                <a:latin typeface="Corbel" panose="020B0503020204020204" pitchFamily="34" charset="0"/>
                <a:hlinkClick r:id="rId3"/>
              </a:rPr>
              <a:t>Creative Commons Attribution-</a:t>
            </a:r>
            <a:r>
              <a:rPr lang="en-US" sz="1000" u="sng" dirty="0" err="1">
                <a:latin typeface="Corbel" panose="020B0503020204020204" pitchFamily="34" charset="0"/>
                <a:hlinkClick r:id="rId3"/>
              </a:rPr>
              <a:t>ShareAlike</a:t>
            </a:r>
            <a:r>
              <a:rPr lang="en-US" sz="1000" u="sng" dirty="0">
                <a:latin typeface="Corbel" panose="020B0503020204020204" pitchFamily="34" charset="0"/>
                <a:hlinkClick r:id="rId3"/>
              </a:rPr>
              <a:t> 3.0 license</a:t>
            </a:r>
            <a:r>
              <a:rPr lang="en-US" sz="1000" dirty="0">
                <a:latin typeface="Corbel" panose="020B0503020204020204" pitchFamily="34" charset="0"/>
              </a:rPr>
              <a:t>, so others are free to use, adapt, and share the materials with attribution. We are also available to help organizations create customized materials based on their particular country or regional contexts and literacy training needs. </a:t>
            </a:r>
            <a:endParaRPr lang="en-US" sz="1000" dirty="0" smtClean="0">
              <a:latin typeface="Corbel" panose="020B0503020204020204" pitchFamily="34" charset="0"/>
            </a:endParaRPr>
          </a:p>
          <a:p>
            <a:endParaRPr lang="en-US" sz="1000" dirty="0">
              <a:latin typeface="Corbel" panose="020B0503020204020204" pitchFamily="34" charset="0"/>
            </a:endParaRPr>
          </a:p>
          <a:p>
            <a:r>
              <a:rPr lang="en-US" sz="1000" dirty="0">
                <a:latin typeface="Corbel" panose="020B0503020204020204" pitchFamily="34" charset="0"/>
              </a:rPr>
              <a:t>If you have questions on the curriculum or would like more information on how we can help, please email us at </a:t>
            </a:r>
            <a:r>
              <a:rPr lang="en-US" sz="1000" u="sng" dirty="0">
                <a:latin typeface="Corbel" panose="020B0503020204020204" pitchFamily="34" charset="0"/>
                <a:hlinkClick r:id="rId4"/>
              </a:rPr>
              <a:t>tascha@uw.edu</a:t>
            </a:r>
            <a:r>
              <a:rPr lang="en-US" sz="1000" dirty="0">
                <a:latin typeface="Corbel" panose="020B0503020204020204" pitchFamily="34" charset="0"/>
              </a:rPr>
              <a:t>. We also encourage individuals and organizations that use and adapt this curriculum and training to provide us with any feedback, ideas, and adapted materials. There are many ways you can do this: email </a:t>
            </a:r>
            <a:r>
              <a:rPr lang="en-US" sz="1000" u="sng" dirty="0">
                <a:latin typeface="Corbel" panose="020B0503020204020204" pitchFamily="34" charset="0"/>
                <a:hlinkClick r:id="rId4"/>
              </a:rPr>
              <a:t>tascha@uw.edu</a:t>
            </a:r>
            <a:r>
              <a:rPr lang="en-US" sz="1000" dirty="0">
                <a:latin typeface="Corbel" panose="020B0503020204020204" pitchFamily="34" charset="0"/>
              </a:rPr>
              <a:t>, leave a comment and upload materials on the main Mobile Information Literacy curriculum webpage </a:t>
            </a:r>
            <a:r>
              <a:rPr lang="en-US" sz="1000" u="sng" dirty="0">
                <a:latin typeface="Corbel" panose="020B0503020204020204" pitchFamily="34" charset="0"/>
                <a:hlinkClick r:id="rId2"/>
              </a:rPr>
              <a:t>http://</a:t>
            </a:r>
            <a:r>
              <a:rPr lang="en-US" sz="1000" u="sng" dirty="0" smtClean="0">
                <a:latin typeface="Corbel" panose="020B0503020204020204" pitchFamily="34" charset="0"/>
                <a:hlinkClick r:id="rId2"/>
              </a:rPr>
              <a:t>tascha.uw.edu/mobile-information-literacy-curriculum</a:t>
            </a:r>
            <a:r>
              <a:rPr lang="en-US" sz="1000" u="sng" dirty="0" smtClean="0">
                <a:latin typeface="Corbel" panose="020B0503020204020204" pitchFamily="34" charset="0"/>
              </a:rPr>
              <a:t>,</a:t>
            </a:r>
            <a:r>
              <a:rPr lang="en-US" sz="1000" dirty="0" smtClean="0">
                <a:latin typeface="Corbel" panose="020B0503020204020204" pitchFamily="34" charset="0"/>
              </a:rPr>
              <a:t> and/or </a:t>
            </a:r>
            <a:r>
              <a:rPr lang="en-US" sz="1000" dirty="0">
                <a:latin typeface="Corbel" panose="020B0503020204020204" pitchFamily="34" charset="0"/>
              </a:rPr>
              <a:t>participate on our Facebook page </a:t>
            </a:r>
            <a:r>
              <a:rPr lang="en-US" sz="1000" u="sng" dirty="0">
                <a:latin typeface="Corbel" panose="020B0503020204020204" pitchFamily="34" charset="0"/>
                <a:hlinkClick r:id="rId5"/>
              </a:rPr>
              <a:t>https://www.facebook.com/MobileInformationLiteracy</a:t>
            </a:r>
            <a:r>
              <a:rPr lang="en-US" sz="1000" dirty="0">
                <a:latin typeface="Corbel" panose="020B0503020204020204" pitchFamily="34" charset="0"/>
              </a:rPr>
              <a:t>. </a:t>
            </a:r>
          </a:p>
          <a:p>
            <a:endParaRPr lang="en-US" sz="1000" dirty="0" smtClean="0">
              <a:latin typeface="Corbel" panose="020B0503020204020204" pitchFamily="34" charset="0"/>
            </a:endParaRPr>
          </a:p>
          <a:p>
            <a:r>
              <a:rPr lang="en-US" sz="1000" b="1" dirty="0" smtClean="0">
                <a:latin typeface="Corbel" panose="020B0503020204020204" pitchFamily="34" charset="0"/>
              </a:rPr>
              <a:t>Recommended Citation</a:t>
            </a:r>
            <a:endParaRPr lang="en-US" sz="1000" dirty="0">
              <a:latin typeface="Corbel" panose="020B0503020204020204" pitchFamily="34" charset="0"/>
            </a:endParaRPr>
          </a:p>
          <a:p>
            <a:r>
              <a:rPr lang="en-US" sz="900" dirty="0">
                <a:latin typeface="Corbel" panose="020B0503020204020204" pitchFamily="34" charset="0"/>
              </a:rPr>
              <a:t>Day, S. (2015). </a:t>
            </a:r>
            <a:r>
              <a:rPr lang="en-US" sz="900" i="1" dirty="0" smtClean="0">
                <a:latin typeface="Corbel" panose="020B0503020204020204" pitchFamily="34" charset="0"/>
              </a:rPr>
              <a:t>Mobile Information Literacy Curriculum </a:t>
            </a:r>
            <a:r>
              <a:rPr lang="en-US" sz="900" i="1" dirty="0">
                <a:latin typeface="Corbel" panose="020B0503020204020204" pitchFamily="34" charset="0"/>
              </a:rPr>
              <a:t>Module 3</a:t>
            </a:r>
            <a:r>
              <a:rPr lang="en-US" sz="900" i="1" dirty="0" smtClean="0">
                <a:latin typeface="Corbel" panose="020B0503020204020204" pitchFamily="34" charset="0"/>
              </a:rPr>
              <a:t> </a:t>
            </a:r>
            <a:r>
              <a:rPr lang="en-US" sz="900" i="1" dirty="0">
                <a:latin typeface="Corbel" panose="020B0503020204020204" pitchFamily="34" charset="0"/>
              </a:rPr>
              <a:t>Guide</a:t>
            </a:r>
            <a:r>
              <a:rPr lang="en-US" sz="900" i="1" dirty="0" smtClean="0">
                <a:latin typeface="Corbel" panose="020B0503020204020204" pitchFamily="34" charset="0"/>
              </a:rPr>
              <a:t>: Basic Web Searching via Mobile Devices. </a:t>
            </a:r>
            <a:r>
              <a:rPr lang="en-US" sz="900" dirty="0">
                <a:latin typeface="Corbel" panose="020B0503020204020204" pitchFamily="34" charset="0"/>
              </a:rPr>
              <a:t>Seattle: Henry M. Jackson School of International Studies &amp; the Technology &amp; Social Change Group, University of Washington Information School.</a:t>
            </a:r>
          </a:p>
        </p:txBody>
      </p:sp>
    </p:spTree>
    <p:extLst>
      <p:ext uri="{BB962C8B-B14F-4D97-AF65-F5344CB8AC3E}">
        <p14:creationId xmlns:p14="http://schemas.microsoft.com/office/powerpoint/2010/main" val="11307917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b="1" dirty="0" smtClean="0">
                <a:latin typeface="Corbel" panose="020B0503020204020204" pitchFamily="34" charset="0"/>
              </a:rPr>
              <a:t>Module </a:t>
            </a:r>
            <a:r>
              <a:rPr lang="en-US" b="1" dirty="0">
                <a:latin typeface="Corbel" panose="020B0503020204020204" pitchFamily="34" charset="0"/>
              </a:rPr>
              <a:t>3</a:t>
            </a:r>
            <a:r>
              <a:rPr lang="en-US" b="1" dirty="0" smtClean="0">
                <a:latin typeface="Corbel" panose="020B0503020204020204" pitchFamily="34" charset="0"/>
              </a:rPr>
              <a:t> Description</a:t>
            </a:r>
            <a:endParaRPr lang="en-US" b="1" dirty="0">
              <a:latin typeface="Corbel" panose="020B0503020204020204" pitchFamily="34" charset="0"/>
            </a:endParaRPr>
          </a:p>
        </p:txBody>
      </p:sp>
      <p:sp>
        <p:nvSpPr>
          <p:cNvPr id="3" name="Content Placeholder 2"/>
          <p:cNvSpPr>
            <a:spLocks noGrp="1"/>
          </p:cNvSpPr>
          <p:nvPr>
            <p:ph idx="1"/>
          </p:nvPr>
        </p:nvSpPr>
        <p:spPr/>
        <p:txBody>
          <a:bodyPr>
            <a:normAutofit/>
          </a:bodyPr>
          <a:lstStyle/>
          <a:p>
            <a:pPr marL="0" indent="0">
              <a:buNone/>
            </a:pPr>
            <a:r>
              <a:rPr lang="en-US" b="1" dirty="0" smtClean="0">
                <a:latin typeface="Corbel" panose="020B0503020204020204" pitchFamily="34" charset="0"/>
              </a:rPr>
              <a:t>Basic Web Searching via Mobile Devices</a:t>
            </a:r>
            <a:endParaRPr lang="en-US" dirty="0">
              <a:latin typeface="Corbel" panose="020B0503020204020204" pitchFamily="34" charset="0"/>
            </a:endParaRPr>
          </a:p>
          <a:p>
            <a:pPr marL="0" indent="0">
              <a:buNone/>
            </a:pPr>
            <a:r>
              <a:rPr lang="en-US" dirty="0">
                <a:latin typeface="Corbel" panose="020B0503020204020204" pitchFamily="34" charset="0"/>
              </a:rPr>
              <a:t>This module covers different types of websites, how to use search engines to search the web, and compare finding information using search engines vs. Facebook</a:t>
            </a:r>
            <a:r>
              <a:rPr lang="en-US" dirty="0" smtClean="0">
                <a:latin typeface="Corbel" panose="020B0503020204020204" pitchFamily="34" charset="0"/>
              </a:rPr>
              <a:t>.</a:t>
            </a:r>
          </a:p>
          <a:p>
            <a:pPr marL="0" indent="0">
              <a:buNone/>
            </a:pPr>
            <a:endParaRPr lang="en-US" dirty="0" smtClean="0">
              <a:latin typeface="Corbel" panose="020B0503020204020204" pitchFamily="34" charset="0"/>
            </a:endParaRPr>
          </a:p>
          <a:p>
            <a:pPr marL="0" indent="0">
              <a:buNone/>
            </a:pPr>
            <a:r>
              <a:rPr lang="en-US" b="1" dirty="0" smtClean="0">
                <a:latin typeface="Corbel" panose="020B0503020204020204" pitchFamily="34" charset="0"/>
              </a:rPr>
              <a:t>Prerequisites</a:t>
            </a:r>
            <a:r>
              <a:rPr lang="en-US" b="1" dirty="0">
                <a:latin typeface="Corbel" panose="020B0503020204020204" pitchFamily="34" charset="0"/>
              </a:rPr>
              <a:t>: </a:t>
            </a:r>
            <a:endParaRPr lang="en-US" b="1" dirty="0" smtClean="0">
              <a:latin typeface="Corbel" panose="020B0503020204020204" pitchFamily="34" charset="0"/>
            </a:endParaRPr>
          </a:p>
          <a:p>
            <a:r>
              <a:rPr lang="en-US" dirty="0" smtClean="0">
                <a:latin typeface="Corbel" panose="020B0503020204020204" pitchFamily="34" charset="0"/>
              </a:rPr>
              <a:t>Module 1: Introduction to Mobile Information &amp; Communication Technologies (ICTs)</a:t>
            </a:r>
          </a:p>
          <a:p>
            <a:r>
              <a:rPr lang="en-US" dirty="0" smtClean="0">
                <a:latin typeface="Corbel" panose="020B0503020204020204" pitchFamily="34" charset="0"/>
              </a:rPr>
              <a:t>Module 2: A Mobile Lens on the Internet</a:t>
            </a:r>
            <a:endParaRPr lang="en-US" dirty="0">
              <a:latin typeface="Corbel" panose="020B0503020204020204" pitchFamily="34" charset="0"/>
            </a:endParaRPr>
          </a:p>
        </p:txBody>
      </p:sp>
    </p:spTree>
    <p:extLst>
      <p:ext uri="{BB962C8B-B14F-4D97-AF65-F5344CB8AC3E}">
        <p14:creationId xmlns:p14="http://schemas.microsoft.com/office/powerpoint/2010/main" val="219443025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Outline</a:t>
            </a:r>
            <a:endParaRPr lang="en-US" b="1" dirty="0">
              <a:latin typeface="Corbel" panose="020B0503020204020204" pitchFamily="34" charset="0"/>
            </a:endParaRPr>
          </a:p>
        </p:txBody>
      </p:sp>
      <p:sp>
        <p:nvSpPr>
          <p:cNvPr id="3" name="Content Placeholder 2"/>
          <p:cNvSpPr>
            <a:spLocks noGrp="1"/>
          </p:cNvSpPr>
          <p:nvPr>
            <p:ph idx="1"/>
          </p:nvPr>
        </p:nvSpPr>
        <p:spPr/>
        <p:txBody>
          <a:bodyPr/>
          <a:lstStyle/>
          <a:p>
            <a:r>
              <a:rPr lang="en-US" dirty="0" smtClean="0">
                <a:latin typeface="Corbel" panose="020B0503020204020204" pitchFamily="34" charset="0"/>
              </a:rPr>
              <a:t>Module </a:t>
            </a:r>
            <a:r>
              <a:rPr lang="en-US" dirty="0">
                <a:latin typeface="Corbel" panose="020B0503020204020204" pitchFamily="34" charset="0"/>
              </a:rPr>
              <a:t>overview</a:t>
            </a:r>
          </a:p>
          <a:p>
            <a:r>
              <a:rPr lang="en-US" dirty="0" smtClean="0">
                <a:latin typeface="Corbel" panose="020B0503020204020204" pitchFamily="34" charset="0"/>
              </a:rPr>
              <a:t>Digital Information Literacy</a:t>
            </a:r>
            <a:endParaRPr lang="en-US" dirty="0">
              <a:latin typeface="Corbel" panose="020B0503020204020204" pitchFamily="34" charset="0"/>
            </a:endParaRPr>
          </a:p>
          <a:p>
            <a:r>
              <a:rPr lang="en-US" dirty="0" smtClean="0">
                <a:latin typeface="Corbel" panose="020B0503020204020204" pitchFamily="34" charset="0"/>
              </a:rPr>
              <a:t>Websites and Search Engines</a:t>
            </a:r>
            <a:endParaRPr lang="en-US" dirty="0">
              <a:latin typeface="Corbel" panose="020B0503020204020204" pitchFamily="34" charset="0"/>
            </a:endParaRPr>
          </a:p>
          <a:p>
            <a:r>
              <a:rPr lang="en-US" dirty="0" smtClean="0">
                <a:latin typeface="Corbel" panose="020B0503020204020204" pitchFamily="34" charset="0"/>
              </a:rPr>
              <a:t>Activity 3.1: Web Browser Apps</a:t>
            </a:r>
          </a:p>
          <a:p>
            <a:r>
              <a:rPr lang="en-US" dirty="0" smtClean="0">
                <a:latin typeface="Corbel" panose="020B0503020204020204" pitchFamily="34" charset="0"/>
              </a:rPr>
              <a:t>Activity 3.2: Web Search Operators</a:t>
            </a:r>
            <a:endParaRPr lang="en-US" dirty="0">
              <a:latin typeface="Corbel" panose="020B0503020204020204" pitchFamily="34" charset="0"/>
            </a:endParaRPr>
          </a:p>
          <a:p>
            <a:r>
              <a:rPr lang="en-US" dirty="0">
                <a:latin typeface="Corbel" panose="020B0503020204020204" pitchFamily="34" charset="0"/>
              </a:rPr>
              <a:t>Break</a:t>
            </a:r>
          </a:p>
          <a:p>
            <a:r>
              <a:rPr lang="en-US" dirty="0">
                <a:latin typeface="Corbel" panose="020B0503020204020204" pitchFamily="34" charset="0"/>
              </a:rPr>
              <a:t> </a:t>
            </a:r>
            <a:r>
              <a:rPr lang="en-US" dirty="0" smtClean="0">
                <a:latin typeface="Corbel" panose="020B0503020204020204" pitchFamily="34" charset="0"/>
              </a:rPr>
              <a:t>Activity 3.3: Search Engines vs. FB</a:t>
            </a:r>
          </a:p>
          <a:p>
            <a:r>
              <a:rPr lang="en-US" dirty="0" smtClean="0">
                <a:latin typeface="Corbel" panose="020B0503020204020204" pitchFamily="34" charset="0"/>
              </a:rPr>
              <a:t>Activity 3.4: Advanced Search</a:t>
            </a:r>
            <a:endParaRPr lang="en-US" dirty="0">
              <a:latin typeface="Corbel" panose="020B0503020204020204" pitchFamily="34" charset="0"/>
            </a:endParaRPr>
          </a:p>
          <a:p>
            <a:pPr marL="0" indent="0">
              <a:buNone/>
            </a:pPr>
            <a:endParaRPr lang="en-US" dirty="0"/>
          </a:p>
        </p:txBody>
      </p:sp>
    </p:spTree>
    <p:extLst>
      <p:ext uri="{BB962C8B-B14F-4D97-AF65-F5344CB8AC3E}">
        <p14:creationId xmlns:p14="http://schemas.microsoft.com/office/powerpoint/2010/main" val="19325574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41029"/>
            <a:ext cx="7886700" cy="1325563"/>
          </a:xfrm>
        </p:spPr>
        <p:txBody>
          <a:bodyPr>
            <a:normAutofit/>
          </a:bodyPr>
          <a:lstStyle/>
          <a:p>
            <a:r>
              <a:rPr lang="en-US" b="1" dirty="0" smtClean="0">
                <a:latin typeface="Corbel" panose="020B0503020204020204" pitchFamily="34" charset="0"/>
              </a:rPr>
              <a:t>Module </a:t>
            </a:r>
            <a:r>
              <a:rPr lang="en-US" b="1" dirty="0">
                <a:latin typeface="Corbel" panose="020B0503020204020204" pitchFamily="34" charset="0"/>
              </a:rPr>
              <a:t>3</a:t>
            </a:r>
            <a:r>
              <a:rPr lang="en-US" b="1" dirty="0" smtClean="0">
                <a:latin typeface="Corbel" panose="020B0503020204020204" pitchFamily="34" charset="0"/>
              </a:rPr>
              <a:t> Overview</a:t>
            </a:r>
            <a:endParaRPr lang="en-US" sz="4000" b="1" dirty="0">
              <a:latin typeface="Corbel" panose="020B0503020204020204" pitchFamily="34" charset="0"/>
            </a:endParaRPr>
          </a:p>
        </p:txBody>
      </p:sp>
      <p:sp>
        <p:nvSpPr>
          <p:cNvPr id="3" name="Content Placeholder 2"/>
          <p:cNvSpPr>
            <a:spLocks noGrp="1"/>
          </p:cNvSpPr>
          <p:nvPr>
            <p:ph idx="1"/>
          </p:nvPr>
        </p:nvSpPr>
        <p:spPr>
          <a:xfrm>
            <a:off x="628650" y="1623151"/>
            <a:ext cx="7886700" cy="4351338"/>
          </a:xfrm>
        </p:spPr>
        <p:txBody>
          <a:bodyPr>
            <a:normAutofit/>
          </a:bodyPr>
          <a:lstStyle/>
          <a:p>
            <a:pPr marL="0" indent="0">
              <a:buNone/>
            </a:pPr>
            <a:r>
              <a:rPr lang="en-US" b="1" dirty="0" smtClean="0">
                <a:latin typeface="Corbel" panose="020B0503020204020204" pitchFamily="34" charset="0"/>
              </a:rPr>
              <a:t>Topics covered:</a:t>
            </a:r>
          </a:p>
          <a:p>
            <a:r>
              <a:rPr lang="en-US" dirty="0">
                <a:latin typeface="Corbel" panose="020B0503020204020204" pitchFamily="34" charset="0"/>
              </a:rPr>
              <a:t>Web browsers</a:t>
            </a:r>
          </a:p>
          <a:p>
            <a:r>
              <a:rPr lang="en-US" dirty="0">
                <a:latin typeface="Corbel" panose="020B0503020204020204" pitchFamily="34" charset="0"/>
              </a:rPr>
              <a:t>Basic web </a:t>
            </a:r>
            <a:r>
              <a:rPr lang="en-US" dirty="0" smtClean="0">
                <a:latin typeface="Corbel" panose="020B0503020204020204" pitchFamily="34" charset="0"/>
              </a:rPr>
              <a:t>search</a:t>
            </a:r>
          </a:p>
          <a:p>
            <a:pPr marL="0" indent="0">
              <a:buNone/>
            </a:pPr>
            <a:endParaRPr lang="en-US" dirty="0" smtClean="0">
              <a:latin typeface="Corbel" panose="020B0503020204020204" pitchFamily="34" charset="0"/>
            </a:endParaRPr>
          </a:p>
          <a:p>
            <a:pPr marL="0" indent="0">
              <a:buNone/>
            </a:pPr>
            <a:r>
              <a:rPr lang="en-US" b="1" dirty="0" smtClean="0">
                <a:latin typeface="Corbel" panose="020B0503020204020204" pitchFamily="34" charset="0"/>
              </a:rPr>
              <a:t>Questions you </a:t>
            </a:r>
            <a:r>
              <a:rPr lang="en-US" b="1" dirty="0">
                <a:latin typeface="Corbel" panose="020B0503020204020204" pitchFamily="34" charset="0"/>
              </a:rPr>
              <a:t>w</a:t>
            </a:r>
            <a:r>
              <a:rPr lang="en-US" b="1" dirty="0" smtClean="0">
                <a:latin typeface="Corbel" panose="020B0503020204020204" pitchFamily="34" charset="0"/>
              </a:rPr>
              <a:t>ill </a:t>
            </a:r>
            <a:r>
              <a:rPr lang="en-US" b="1" dirty="0">
                <a:latin typeface="Corbel" panose="020B0503020204020204" pitchFamily="34" charset="0"/>
              </a:rPr>
              <a:t>b</a:t>
            </a:r>
            <a:r>
              <a:rPr lang="en-US" b="1" dirty="0" smtClean="0">
                <a:latin typeface="Corbel" panose="020B0503020204020204" pitchFamily="34" charset="0"/>
              </a:rPr>
              <a:t>e </a:t>
            </a:r>
            <a:r>
              <a:rPr lang="en-US" b="1" dirty="0">
                <a:latin typeface="Corbel" panose="020B0503020204020204" pitchFamily="34" charset="0"/>
              </a:rPr>
              <a:t>a</a:t>
            </a:r>
            <a:r>
              <a:rPr lang="en-US" b="1" dirty="0" smtClean="0">
                <a:latin typeface="Corbel" panose="020B0503020204020204" pitchFamily="34" charset="0"/>
              </a:rPr>
              <a:t>ble to answer at the end of this module:</a:t>
            </a:r>
          </a:p>
          <a:p>
            <a:r>
              <a:rPr lang="en-US" dirty="0">
                <a:latin typeface="Corbel" panose="020B0503020204020204" pitchFamily="34" charset="0"/>
              </a:rPr>
              <a:t>What are some different types of websites?</a:t>
            </a:r>
          </a:p>
          <a:p>
            <a:r>
              <a:rPr lang="en-US" dirty="0">
                <a:latin typeface="Corbel" panose="020B0503020204020204" pitchFamily="34" charset="0"/>
              </a:rPr>
              <a:t>How do I use search engines to search the web?</a:t>
            </a:r>
          </a:p>
          <a:p>
            <a:r>
              <a:rPr lang="en-US" dirty="0">
                <a:latin typeface="Corbel" panose="020B0503020204020204" pitchFamily="34" charset="0"/>
              </a:rPr>
              <a:t>How do search engines compare to Facebook</a:t>
            </a:r>
            <a:r>
              <a:rPr lang="en-US" dirty="0" smtClean="0">
                <a:latin typeface="Corbel" panose="020B0503020204020204" pitchFamily="34" charset="0"/>
              </a:rPr>
              <a:t>?</a:t>
            </a:r>
          </a:p>
          <a:p>
            <a:pPr marL="0" indent="0">
              <a:buNone/>
            </a:pPr>
            <a:endParaRPr lang="en-US" dirty="0">
              <a:latin typeface="Corbel" panose="020B0503020204020204" pitchFamily="34" charset="0"/>
            </a:endParaRPr>
          </a:p>
          <a:p>
            <a:pPr marL="0" indent="0">
              <a:buNone/>
            </a:pPr>
            <a:r>
              <a:rPr lang="en-US" b="1" dirty="0" smtClean="0">
                <a:latin typeface="Corbel" panose="020B0503020204020204" pitchFamily="34" charset="0"/>
              </a:rPr>
              <a:t>Duration of module:</a:t>
            </a:r>
          </a:p>
          <a:p>
            <a:pPr marL="0" indent="0">
              <a:buNone/>
            </a:pPr>
            <a:r>
              <a:rPr lang="en-US" dirty="0" smtClean="0">
                <a:latin typeface="Corbel" panose="020B0503020204020204" pitchFamily="34" charset="0"/>
              </a:rPr>
              <a:t>3 hours (180 minutes)</a:t>
            </a:r>
            <a:endParaRPr lang="en-US" dirty="0">
              <a:latin typeface="Corbel" panose="020B0503020204020204" pitchFamily="34" charset="0"/>
            </a:endParaRPr>
          </a:p>
          <a:p>
            <a:endParaRPr lang="en-US" dirty="0" smtClean="0"/>
          </a:p>
          <a:p>
            <a:pPr marL="0" indent="0">
              <a:buNone/>
            </a:pPr>
            <a:endParaRPr lang="en-US" dirty="0" smtClean="0"/>
          </a:p>
        </p:txBody>
      </p:sp>
    </p:spTree>
    <p:extLst>
      <p:ext uri="{BB962C8B-B14F-4D97-AF65-F5344CB8AC3E}">
        <p14:creationId xmlns:p14="http://schemas.microsoft.com/office/powerpoint/2010/main" val="11557872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Digital Information Literacy</a:t>
            </a:r>
            <a:endParaRPr lang="en-US" b="1" dirty="0">
              <a:latin typeface="Corbel" panose="020B0503020204020204" pitchFamily="34" charset="0"/>
            </a:endParaRPr>
          </a:p>
        </p:txBody>
      </p:sp>
      <p:pic>
        <p:nvPicPr>
          <p:cNvPr id="4" name="Picture 3"/>
          <p:cNvPicPr>
            <a:picLocks noChangeAspect="1"/>
          </p:cNvPicPr>
          <p:nvPr/>
        </p:nvPicPr>
        <p:blipFill>
          <a:blip r:embed="rId2"/>
          <a:stretch>
            <a:fillRect/>
          </a:stretch>
        </p:blipFill>
        <p:spPr>
          <a:xfrm>
            <a:off x="966149" y="1971967"/>
            <a:ext cx="7221774" cy="4044194"/>
          </a:xfrm>
          <a:prstGeom prst="rect">
            <a:avLst/>
          </a:prstGeom>
        </p:spPr>
      </p:pic>
      <p:sp>
        <p:nvSpPr>
          <p:cNvPr id="5" name="TextBox 4"/>
          <p:cNvSpPr txBox="1"/>
          <p:nvPr/>
        </p:nvSpPr>
        <p:spPr>
          <a:xfrm>
            <a:off x="2271076" y="6209534"/>
            <a:ext cx="4601845" cy="246221"/>
          </a:xfrm>
          <a:prstGeom prst="rect">
            <a:avLst/>
          </a:prstGeom>
          <a:noFill/>
        </p:spPr>
        <p:txBody>
          <a:bodyPr wrap="square" rtlCol="0">
            <a:spAutoFit/>
          </a:bodyPr>
          <a:lstStyle/>
          <a:p>
            <a:pPr algn="ctr"/>
            <a:r>
              <a:rPr lang="en-US" sz="1000" kern="1200" dirty="0">
                <a:solidFill>
                  <a:srgbClr val="000000"/>
                </a:solidFill>
                <a:effectLst/>
                <a:latin typeface="Corbel" panose="020B0503020204020204" pitchFamily="34" charset="0"/>
                <a:ea typeface="Times New Roman"/>
                <a:cs typeface="Times New Roman"/>
              </a:rPr>
              <a:t>Image source: </a:t>
            </a:r>
            <a:r>
              <a:rPr lang="en-US" sz="1000" dirty="0">
                <a:latin typeface="Corbel" panose="020B0503020204020204" pitchFamily="34" charset="0"/>
              </a:rPr>
              <a:t>http://idesign.tbr.edu/drupal/resources/academic-honesty)</a:t>
            </a:r>
          </a:p>
        </p:txBody>
      </p:sp>
    </p:spTree>
    <p:extLst>
      <p:ext uri="{BB962C8B-B14F-4D97-AF65-F5344CB8AC3E}">
        <p14:creationId xmlns:p14="http://schemas.microsoft.com/office/powerpoint/2010/main" val="39720575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The Giant Squid</a:t>
            </a:r>
            <a:endParaRPr lang="en-US" b="1" dirty="0">
              <a:latin typeface="Corbel" panose="020B0503020204020204" pitchFamily="34" charset="0"/>
            </a:endParaRPr>
          </a:p>
        </p:txBody>
      </p:sp>
      <p:pic>
        <p:nvPicPr>
          <p:cNvPr id="4" name="Content Placeholder 3"/>
          <p:cNvPicPr>
            <a:picLocks noGrp="1" noChangeAspect="1"/>
          </p:cNvPicPr>
          <p:nvPr>
            <p:ph idx="1"/>
          </p:nvPr>
        </p:nvPicPr>
        <p:blipFill>
          <a:blip r:embed="rId2"/>
          <a:stretch>
            <a:fillRect/>
          </a:stretch>
        </p:blipFill>
        <p:spPr>
          <a:xfrm>
            <a:off x="1308497" y="1825625"/>
            <a:ext cx="6527006" cy="4351338"/>
          </a:xfrm>
        </p:spPr>
      </p:pic>
      <p:sp>
        <p:nvSpPr>
          <p:cNvPr id="5" name="Rectangle 4"/>
          <p:cNvSpPr/>
          <p:nvPr/>
        </p:nvSpPr>
        <p:spPr>
          <a:xfrm>
            <a:off x="1528176" y="6549334"/>
            <a:ext cx="5843392" cy="246221"/>
          </a:xfrm>
          <a:prstGeom prst="rect">
            <a:avLst/>
          </a:prstGeom>
        </p:spPr>
        <p:txBody>
          <a:bodyPr wrap="square">
            <a:spAutoFit/>
          </a:bodyPr>
          <a:lstStyle/>
          <a:p>
            <a:pPr algn="ctr"/>
            <a:r>
              <a:rPr lang="en-US" sz="1000" dirty="0">
                <a:latin typeface="Corbel" panose="020B0503020204020204" pitchFamily="34" charset="0"/>
              </a:rPr>
              <a:t>https://www.youtube.com/watch?v=WmL5jFo11f4</a:t>
            </a:r>
          </a:p>
        </p:txBody>
      </p:sp>
    </p:spTree>
    <p:extLst>
      <p:ext uri="{BB962C8B-B14F-4D97-AF65-F5344CB8AC3E}">
        <p14:creationId xmlns:p14="http://schemas.microsoft.com/office/powerpoint/2010/main" val="7764921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Misinformation vs. Disinformation</a:t>
            </a:r>
            <a:endParaRPr lang="en-US" b="1" dirty="0">
              <a:latin typeface="Corbel" panose="020B0503020204020204" pitchFamily="34" charset="0"/>
            </a:endParaRPr>
          </a:p>
        </p:txBody>
      </p:sp>
      <p:pic>
        <p:nvPicPr>
          <p:cNvPr id="4" name="Picture 3"/>
          <p:cNvPicPr>
            <a:picLocks noChangeAspect="1"/>
          </p:cNvPicPr>
          <p:nvPr/>
        </p:nvPicPr>
        <p:blipFill>
          <a:blip r:embed="rId3"/>
          <a:stretch>
            <a:fillRect/>
          </a:stretch>
        </p:blipFill>
        <p:spPr>
          <a:xfrm>
            <a:off x="5896153" y="1860471"/>
            <a:ext cx="2738396" cy="2738396"/>
          </a:xfrm>
          <a:prstGeom prst="rect">
            <a:avLst/>
          </a:prstGeom>
          <a:ln>
            <a:solidFill>
              <a:schemeClr val="accent1">
                <a:lumMod val="75000"/>
              </a:schemeClr>
            </a:solidFill>
          </a:ln>
        </p:spPr>
      </p:pic>
      <p:pic>
        <p:nvPicPr>
          <p:cNvPr id="5" name="Picture 4"/>
          <p:cNvPicPr>
            <a:picLocks noChangeAspect="1"/>
          </p:cNvPicPr>
          <p:nvPr/>
        </p:nvPicPr>
        <p:blipFill>
          <a:blip r:embed="rId4"/>
          <a:stretch>
            <a:fillRect/>
          </a:stretch>
        </p:blipFill>
        <p:spPr>
          <a:xfrm>
            <a:off x="3371397" y="2132567"/>
            <a:ext cx="2302459" cy="2317314"/>
          </a:xfrm>
          <a:prstGeom prst="rect">
            <a:avLst/>
          </a:prstGeom>
        </p:spPr>
      </p:pic>
      <p:pic>
        <p:nvPicPr>
          <p:cNvPr id="7" name="Picture 6"/>
          <p:cNvPicPr>
            <a:picLocks noChangeAspect="1"/>
          </p:cNvPicPr>
          <p:nvPr/>
        </p:nvPicPr>
        <p:blipFill>
          <a:blip r:embed="rId5"/>
          <a:stretch>
            <a:fillRect/>
          </a:stretch>
        </p:blipFill>
        <p:spPr>
          <a:xfrm>
            <a:off x="457200" y="1922026"/>
            <a:ext cx="2738396" cy="2738396"/>
          </a:xfrm>
          <a:prstGeom prst="rect">
            <a:avLst/>
          </a:prstGeom>
          <a:ln>
            <a:solidFill>
              <a:schemeClr val="accent3">
                <a:lumMod val="75000"/>
              </a:schemeClr>
            </a:solidFill>
          </a:ln>
        </p:spPr>
      </p:pic>
      <p:sp>
        <p:nvSpPr>
          <p:cNvPr id="6" name="TextBox 4"/>
          <p:cNvSpPr txBox="1"/>
          <p:nvPr/>
        </p:nvSpPr>
        <p:spPr>
          <a:xfrm>
            <a:off x="457201" y="5376294"/>
            <a:ext cx="8334102" cy="584775"/>
          </a:xfrm>
          <a:prstGeom prst="rect">
            <a:avLst/>
          </a:prstGeom>
          <a:noFill/>
        </p:spPr>
        <p:txBody>
          <a:bodyPr wrap="square" rtlCol="0">
            <a:spAutoFit/>
          </a:bodyPr>
          <a:lstStyle/>
          <a:p>
            <a:r>
              <a:rPr lang="en-US" sz="1000" kern="1200" dirty="0">
                <a:solidFill>
                  <a:srgbClr val="000000"/>
                </a:solidFill>
                <a:effectLst/>
                <a:latin typeface="Corbel" panose="020B0503020204020204" pitchFamily="34" charset="0"/>
                <a:ea typeface="Times New Roman"/>
                <a:cs typeface="Times New Roman"/>
              </a:rPr>
              <a:t>Image source: </a:t>
            </a:r>
            <a:r>
              <a:rPr lang="en-US" sz="1000" dirty="0">
                <a:solidFill>
                  <a:srgbClr val="000000"/>
                </a:solidFill>
                <a:latin typeface="Corbel" panose="020B0503020204020204" pitchFamily="34" charset="0"/>
                <a:ea typeface="Times New Roman"/>
                <a:cs typeface="Times New Roman"/>
              </a:rPr>
              <a:t>Shutterstock. http://thumb1.shutterstock.com/display_pic_with_logo/212377/98144300/stock-photo--</a:t>
            </a:r>
            <a:r>
              <a:rPr lang="en-US" sz="1000" dirty="0" smtClean="0">
                <a:solidFill>
                  <a:srgbClr val="000000"/>
                </a:solidFill>
                <a:latin typeface="Corbel" panose="020B0503020204020204" pitchFamily="34" charset="0"/>
                <a:ea typeface="Times New Roman"/>
                <a:cs typeface="Times New Roman"/>
              </a:rPr>
              <a:t>d-rendering-of-signs-with-true-and-false-pointing-in-opposite-directions-98144300.jpg</a:t>
            </a:r>
          </a:p>
          <a:p>
            <a:endParaRPr lang="en-US" sz="1200" dirty="0">
              <a:effectLst/>
              <a:latin typeface="Corbel" panose="020B0503020204020204" pitchFamily="34" charset="0"/>
              <a:ea typeface="Times New Roman"/>
            </a:endParaRPr>
          </a:p>
        </p:txBody>
      </p:sp>
      <p:sp>
        <p:nvSpPr>
          <p:cNvPr id="8" name="TextBox 4"/>
          <p:cNvSpPr txBox="1"/>
          <p:nvPr/>
        </p:nvSpPr>
        <p:spPr>
          <a:xfrm>
            <a:off x="457200" y="5776403"/>
            <a:ext cx="8000999" cy="246221"/>
          </a:xfrm>
          <a:prstGeom prst="rect">
            <a:avLst/>
          </a:prstGeom>
          <a:noFill/>
        </p:spPr>
        <p:txBody>
          <a:bodyPr wrap="square" rtlCol="0">
            <a:spAutoFit/>
          </a:bodyPr>
          <a:lstStyle/>
          <a:p>
            <a:r>
              <a:rPr lang="en-US" sz="1000" kern="1200" dirty="0">
                <a:solidFill>
                  <a:srgbClr val="000000"/>
                </a:solidFill>
                <a:effectLst/>
                <a:latin typeface="Corbel" panose="020B0503020204020204" pitchFamily="34" charset="0"/>
                <a:ea typeface="Times New Roman"/>
                <a:cs typeface="Times New Roman"/>
              </a:rPr>
              <a:t>Image source: </a:t>
            </a:r>
            <a:r>
              <a:rPr lang="en-US" sz="1000" kern="1200" dirty="0" smtClean="0">
                <a:solidFill>
                  <a:srgbClr val="000000"/>
                </a:solidFill>
                <a:effectLst/>
                <a:latin typeface="Corbel" panose="020B0503020204020204" pitchFamily="34" charset="0"/>
                <a:ea typeface="Times New Roman"/>
                <a:cs typeface="Times New Roman"/>
              </a:rPr>
              <a:t>h</a:t>
            </a:r>
            <a:r>
              <a:rPr lang="en-US" sz="1000" dirty="0" smtClean="0">
                <a:solidFill>
                  <a:srgbClr val="000000"/>
                </a:solidFill>
                <a:latin typeface="Corbel" panose="020B0503020204020204" pitchFamily="34" charset="0"/>
                <a:ea typeface="Times New Roman"/>
                <a:cs typeface="Times New Roman"/>
              </a:rPr>
              <a:t>ttp</a:t>
            </a:r>
            <a:r>
              <a:rPr lang="en-US" sz="1000" dirty="0">
                <a:solidFill>
                  <a:srgbClr val="000000"/>
                </a:solidFill>
                <a:latin typeface="Corbel" panose="020B0503020204020204" pitchFamily="34" charset="0"/>
                <a:ea typeface="Times New Roman"/>
                <a:cs typeface="Times New Roman"/>
              </a:rPr>
              <a:t>://usercontent1.hubimg.com/5883062_f260.jpg</a:t>
            </a:r>
            <a:endParaRPr lang="en-US" sz="1200" dirty="0">
              <a:effectLst/>
              <a:latin typeface="Corbel" panose="020B0503020204020204" pitchFamily="34" charset="0"/>
              <a:ea typeface="Times New Roman"/>
            </a:endParaRPr>
          </a:p>
        </p:txBody>
      </p:sp>
      <p:sp>
        <p:nvSpPr>
          <p:cNvPr id="9" name="TextBox 4"/>
          <p:cNvSpPr txBox="1"/>
          <p:nvPr/>
        </p:nvSpPr>
        <p:spPr>
          <a:xfrm>
            <a:off x="457200" y="6036615"/>
            <a:ext cx="8229600" cy="400110"/>
          </a:xfrm>
          <a:prstGeom prst="rect">
            <a:avLst/>
          </a:prstGeom>
          <a:noFill/>
        </p:spPr>
        <p:txBody>
          <a:bodyPr wrap="square" rtlCol="0">
            <a:spAutoFit/>
          </a:bodyPr>
          <a:lstStyle/>
          <a:p>
            <a:r>
              <a:rPr lang="en-US" sz="1000" kern="1200" dirty="0">
                <a:solidFill>
                  <a:srgbClr val="000000"/>
                </a:solidFill>
                <a:effectLst/>
                <a:latin typeface="Corbel" panose="020B0503020204020204" pitchFamily="34" charset="0"/>
                <a:ea typeface="Times New Roman"/>
                <a:cs typeface="Times New Roman"/>
              </a:rPr>
              <a:t>Image source: </a:t>
            </a:r>
            <a:r>
              <a:rPr lang="en-US" sz="1000" dirty="0">
                <a:solidFill>
                  <a:srgbClr val="000000"/>
                </a:solidFill>
                <a:latin typeface="Corbel" panose="020B0503020204020204" pitchFamily="34" charset="0"/>
                <a:ea typeface="Times New Roman"/>
                <a:cs typeface="Times New Roman"/>
              </a:rPr>
              <a:t>Shutterstock. http://thumb7.shutterstock.com/display_pic_with_logo/109411/182720795/stock-photo-inform-mislead-signpost-meaning-advise-or-misinform-182720795.jpg</a:t>
            </a:r>
            <a:endParaRPr lang="en-US" sz="1200" dirty="0">
              <a:effectLst/>
              <a:latin typeface="Corbel" panose="020B0503020204020204" pitchFamily="34" charset="0"/>
              <a:ea typeface="Times New Roman"/>
            </a:endParaRPr>
          </a:p>
        </p:txBody>
      </p:sp>
    </p:spTree>
    <p:extLst>
      <p:ext uri="{BB962C8B-B14F-4D97-AF65-F5344CB8AC3E}">
        <p14:creationId xmlns:p14="http://schemas.microsoft.com/office/powerpoint/2010/main" val="28023930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latin typeface="Corbel" panose="020B0503020204020204" pitchFamily="34" charset="0"/>
              </a:rPr>
              <a:t>News Satire (video)</a:t>
            </a:r>
            <a:br>
              <a:rPr lang="en-US" b="1" dirty="0" smtClean="0">
                <a:latin typeface="Corbel" panose="020B0503020204020204" pitchFamily="34" charset="0"/>
              </a:rPr>
            </a:br>
            <a:r>
              <a:rPr lang="en-US" b="1" dirty="0" smtClean="0">
                <a:latin typeface="Corbel" panose="020B0503020204020204" pitchFamily="34" charset="0"/>
              </a:rPr>
              <a:t>The Onion: Deadly Super Rainbow</a:t>
            </a:r>
            <a:endParaRPr lang="en-US" b="1" dirty="0">
              <a:latin typeface="Corbel" panose="020B0503020204020204" pitchFamily="34" charset="0"/>
            </a:endParaRPr>
          </a:p>
        </p:txBody>
      </p:sp>
      <p:pic>
        <p:nvPicPr>
          <p:cNvPr id="3" name="rainbow_disinfo.mp4">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965200" y="1881648"/>
            <a:ext cx="7213600" cy="4064000"/>
          </a:xfrm>
          <a:prstGeom prst="rect">
            <a:avLst/>
          </a:prstGeom>
        </p:spPr>
      </p:pic>
      <p:pic>
        <p:nvPicPr>
          <p:cNvPr id="5" name="Picture 4"/>
          <p:cNvPicPr>
            <a:picLocks noChangeAspect="1"/>
          </p:cNvPicPr>
          <p:nvPr/>
        </p:nvPicPr>
        <p:blipFill>
          <a:blip r:embed="rId5"/>
          <a:stretch>
            <a:fillRect/>
          </a:stretch>
        </p:blipFill>
        <p:spPr>
          <a:xfrm>
            <a:off x="965200" y="1881648"/>
            <a:ext cx="7219844" cy="4064000"/>
          </a:xfrm>
          <a:prstGeom prst="rect">
            <a:avLst/>
          </a:prstGeom>
        </p:spPr>
      </p:pic>
      <p:sp>
        <p:nvSpPr>
          <p:cNvPr id="6" name="TextBox 5">
            <a:hlinkClick r:id="rId6" action="ppaction://hlinkfile"/>
          </p:cNvPr>
          <p:cNvSpPr txBox="1"/>
          <p:nvPr/>
        </p:nvSpPr>
        <p:spPr>
          <a:xfrm>
            <a:off x="2193803" y="3425866"/>
            <a:ext cx="4764996" cy="707886"/>
          </a:xfrm>
          <a:prstGeom prst="rect">
            <a:avLst/>
          </a:prstGeom>
          <a:solidFill>
            <a:schemeClr val="tx1">
              <a:alpha val="36000"/>
            </a:schemeClr>
          </a:solid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4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Click to Play Video</a:t>
            </a:r>
            <a:endParaRPr lang="en-US" sz="4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40481519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xit" presetSubtype="0" fill="hold" nodeType="clickEffect">
                                  <p:stCondLst>
                                    <p:cond delay="0"/>
                                  </p:stCondLst>
                                  <p:childTnLst>
                                    <p:animEffect transition="out" filter="dissolve">
                                      <p:cBhvr>
                                        <p:cTn id="6" dur="500"/>
                                        <p:tgtEl>
                                          <p:spTgt spid="5"/>
                                        </p:tgtEl>
                                      </p:cBhvr>
                                    </p:animEffect>
                                    <p:set>
                                      <p:cBhvr>
                                        <p:cTn id="7" dur="1" fill="hold">
                                          <p:stCondLst>
                                            <p:cond delay="499"/>
                                          </p:stCondLst>
                                        </p:cTn>
                                        <p:tgtEl>
                                          <p:spTgt spid="5"/>
                                        </p:tgtEl>
                                        <p:attrNameLst>
                                          <p:attrName>style.visibility</p:attrName>
                                        </p:attrNameLst>
                                      </p:cBhvr>
                                      <p:to>
                                        <p:strVal val="hidden"/>
                                      </p:to>
                                    </p:set>
                                  </p:childTnLst>
                                </p:cTn>
                              </p:par>
                              <p:par>
                                <p:cTn id="8" presetID="9" presetClass="exit" presetSubtype="0" fill="hold" grpId="0" nodeType="withEffect">
                                  <p:stCondLst>
                                    <p:cond delay="0"/>
                                  </p:stCondLst>
                                  <p:childTnLst>
                                    <p:animEffect transition="out" filter="dissolve">
                                      <p:cBhvr>
                                        <p:cTn id="9" dur="500"/>
                                        <p:tgtEl>
                                          <p:spTgt spid="6"/>
                                        </p:tgtEl>
                                      </p:cBhvr>
                                    </p:animEffect>
                                    <p:set>
                                      <p:cBhvr>
                                        <p:cTn id="10" dur="1" fill="hold">
                                          <p:stCondLst>
                                            <p:cond delay="499"/>
                                          </p:stCondLst>
                                        </p:cTn>
                                        <p:tgtEl>
                                          <p:spTgt spid="6"/>
                                        </p:tgtEl>
                                        <p:attrNameLst>
                                          <p:attrName>style.visibility</p:attrName>
                                        </p:attrNameLst>
                                      </p:cBhvr>
                                      <p:to>
                                        <p:strVal val="hidden"/>
                                      </p:to>
                                    </p:set>
                                  </p:childTnLst>
                                </p:cTn>
                              </p:par>
                            </p:childTnLst>
                          </p:cTn>
                        </p:par>
                        <p:par>
                          <p:cTn id="11" fill="hold">
                            <p:stCondLst>
                              <p:cond delay="500"/>
                            </p:stCondLst>
                            <p:childTnLst>
                              <p:par>
                                <p:cTn id="12" presetID="1" presetClass="mediacall" presetSubtype="0" fill="hold" nodeType="afterEffect">
                                  <p:stCondLst>
                                    <p:cond delay="0"/>
                                  </p:stCondLst>
                                  <p:childTnLst>
                                    <p:cmd type="call" cmd="playFrom(0.0)">
                                      <p:cBhvr>
                                        <p:cTn id="13" dur="7270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4" restart="whenNotActive" fill="hold" evtFilter="cancelBubble" nodeType="interactiveSeq">
                <p:stCondLst>
                  <p:cond evt="onClick" delay="0">
                    <p:tgtEl>
                      <p:spTgt spid="3"/>
                    </p:tgtEl>
                  </p:cond>
                </p:stCondLst>
                <p:endSync evt="end" delay="0">
                  <p:rtn val="all"/>
                </p:endSync>
                <p:childTnLst>
                  <p:par>
                    <p:cTn id="15" fill="hold">
                      <p:stCondLst>
                        <p:cond delay="0"/>
                      </p:stCondLst>
                      <p:childTnLst>
                        <p:par>
                          <p:cTn id="16" fill="hold">
                            <p:stCondLst>
                              <p:cond delay="0"/>
                            </p:stCondLst>
                            <p:childTnLst>
                              <p:par>
                                <p:cTn id="17" presetID="2" presetClass="mediacall" presetSubtype="0" fill="hold" nodeType="clickEffect">
                                  <p:stCondLst>
                                    <p:cond delay="0"/>
                                  </p:stCondLst>
                                  <p:childTnLst>
                                    <p:cmd type="call" cmd="togglePause">
                                      <p:cBhvr>
                                        <p:cTn id="18" dur="1" fill="hold"/>
                                        <p:tgtEl>
                                          <p:spTgt spid="3"/>
                                        </p:tgtEl>
                                      </p:cBhvr>
                                    </p:cmd>
                                  </p:childTnLst>
                                </p:cTn>
                              </p:par>
                            </p:childTnLst>
                          </p:cTn>
                        </p:par>
                      </p:childTnLst>
                    </p:cTn>
                  </p:par>
                </p:childTnLst>
              </p:cTn>
              <p:nextCondLst>
                <p:cond evt="onClick" delay="0">
                  <p:tgtEl>
                    <p:spTgt spid="3"/>
                  </p:tgtEl>
                </p:cond>
              </p:nextCondLst>
            </p:seq>
            <p:video>
              <p:cMediaNode vol="80000">
                <p:cTn id="19" fill="hold" display="0">
                  <p:stCondLst>
                    <p:cond delay="indefinite"/>
                  </p:stCondLst>
                </p:cTn>
                <p:tgtEl>
                  <p:spTgt spid="3"/>
                </p:tgtEl>
              </p:cMediaNode>
            </p:video>
          </p:childTnLst>
        </p:cTn>
      </p:par>
    </p:tnLst>
    <p:bldLst>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Websites and Search Engines</a:t>
            </a:r>
            <a:endParaRPr lang="en-US" b="1" dirty="0">
              <a:latin typeface="Corbel" panose="020B0503020204020204" pitchFamily="34" charset="0"/>
            </a:endParaRPr>
          </a:p>
        </p:txBody>
      </p:sp>
      <p:pic>
        <p:nvPicPr>
          <p:cNvPr id="7" name="Picture 6"/>
          <p:cNvPicPr>
            <a:picLocks noChangeAspect="1"/>
          </p:cNvPicPr>
          <p:nvPr/>
        </p:nvPicPr>
        <p:blipFill>
          <a:blip r:embed="rId2"/>
          <a:stretch>
            <a:fillRect/>
          </a:stretch>
        </p:blipFill>
        <p:spPr>
          <a:xfrm>
            <a:off x="1895015" y="5334169"/>
            <a:ext cx="969215" cy="969215"/>
          </a:xfrm>
          <a:prstGeom prst="rect">
            <a:avLst/>
          </a:prstGeom>
        </p:spPr>
      </p:pic>
      <p:pic>
        <p:nvPicPr>
          <p:cNvPr id="8" name="Picture 7"/>
          <p:cNvPicPr>
            <a:picLocks noChangeAspect="1"/>
          </p:cNvPicPr>
          <p:nvPr/>
        </p:nvPicPr>
        <p:blipFill>
          <a:blip r:embed="rId3"/>
          <a:stretch>
            <a:fillRect/>
          </a:stretch>
        </p:blipFill>
        <p:spPr>
          <a:xfrm>
            <a:off x="3248537" y="5152418"/>
            <a:ext cx="1246188" cy="1431114"/>
          </a:xfrm>
          <a:prstGeom prst="rect">
            <a:avLst/>
          </a:prstGeom>
        </p:spPr>
      </p:pic>
      <p:pic>
        <p:nvPicPr>
          <p:cNvPr id="9" name="Picture 8"/>
          <p:cNvPicPr>
            <a:picLocks noChangeAspect="1"/>
          </p:cNvPicPr>
          <p:nvPr/>
        </p:nvPicPr>
        <p:blipFill>
          <a:blip r:embed="rId4"/>
          <a:stretch>
            <a:fillRect/>
          </a:stretch>
        </p:blipFill>
        <p:spPr>
          <a:xfrm>
            <a:off x="4689772" y="5543867"/>
            <a:ext cx="1810029" cy="547533"/>
          </a:xfrm>
          <a:prstGeom prst="rect">
            <a:avLst/>
          </a:prstGeom>
        </p:spPr>
      </p:pic>
      <p:pic>
        <p:nvPicPr>
          <p:cNvPr id="14" name="Picture 13"/>
          <p:cNvPicPr>
            <a:picLocks noChangeAspect="1"/>
          </p:cNvPicPr>
          <p:nvPr/>
        </p:nvPicPr>
        <p:blipFill>
          <a:blip r:embed="rId5"/>
          <a:stretch>
            <a:fillRect/>
          </a:stretch>
        </p:blipFill>
        <p:spPr>
          <a:xfrm>
            <a:off x="6603315" y="3904013"/>
            <a:ext cx="2105334" cy="1952004"/>
          </a:xfrm>
          <a:prstGeom prst="rect">
            <a:avLst/>
          </a:prstGeom>
        </p:spPr>
      </p:pic>
      <p:pic>
        <p:nvPicPr>
          <p:cNvPr id="19" name="Picture 18"/>
          <p:cNvPicPr>
            <a:picLocks noChangeAspect="1"/>
          </p:cNvPicPr>
          <p:nvPr/>
        </p:nvPicPr>
        <p:blipFill>
          <a:blip r:embed="rId6"/>
          <a:stretch>
            <a:fillRect/>
          </a:stretch>
        </p:blipFill>
        <p:spPr>
          <a:xfrm>
            <a:off x="457200" y="5194155"/>
            <a:ext cx="1104475" cy="1109229"/>
          </a:xfrm>
          <a:prstGeom prst="rect">
            <a:avLst/>
          </a:prstGeom>
        </p:spPr>
      </p:pic>
      <p:pic>
        <p:nvPicPr>
          <p:cNvPr id="21" name="Picture 20"/>
          <p:cNvPicPr>
            <a:picLocks noChangeAspect="1"/>
          </p:cNvPicPr>
          <p:nvPr/>
        </p:nvPicPr>
        <p:blipFill>
          <a:blip r:embed="rId7"/>
          <a:stretch>
            <a:fillRect/>
          </a:stretch>
        </p:blipFill>
        <p:spPr>
          <a:xfrm>
            <a:off x="0" y="1958500"/>
            <a:ext cx="5892800" cy="2463800"/>
          </a:xfrm>
          <a:prstGeom prst="rect">
            <a:avLst/>
          </a:prstGeom>
        </p:spPr>
      </p:pic>
      <p:pic>
        <p:nvPicPr>
          <p:cNvPr id="22" name="Picture 21"/>
          <p:cNvPicPr>
            <a:picLocks noChangeAspect="1"/>
          </p:cNvPicPr>
          <p:nvPr/>
        </p:nvPicPr>
        <p:blipFill>
          <a:blip r:embed="rId8"/>
          <a:stretch>
            <a:fillRect/>
          </a:stretch>
        </p:blipFill>
        <p:spPr>
          <a:xfrm>
            <a:off x="6419133" y="2282576"/>
            <a:ext cx="2289516" cy="1905762"/>
          </a:xfrm>
          <a:prstGeom prst="rect">
            <a:avLst/>
          </a:prstGeom>
        </p:spPr>
      </p:pic>
    </p:spTree>
    <p:extLst>
      <p:ext uri="{BB962C8B-B14F-4D97-AF65-F5344CB8AC3E}">
        <p14:creationId xmlns:p14="http://schemas.microsoft.com/office/powerpoint/2010/main" val="34153416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latin typeface="Corbel" panose="020B0503020204020204" pitchFamily="34" charset="0"/>
              </a:rPr>
              <a:t>Activity 3.1: Web Browser Apps</a:t>
            </a:r>
            <a:endParaRPr lang="en-US" b="1" dirty="0">
              <a:latin typeface="Corbel" panose="020B0503020204020204" pitchFamily="34" charset="0"/>
            </a:endParaRPr>
          </a:p>
        </p:txBody>
      </p:sp>
      <p:pic>
        <p:nvPicPr>
          <p:cNvPr id="4" name="Picture 3"/>
          <p:cNvPicPr>
            <a:picLocks noChangeAspect="1"/>
          </p:cNvPicPr>
          <p:nvPr/>
        </p:nvPicPr>
        <p:blipFill>
          <a:blip r:embed="rId2"/>
          <a:stretch>
            <a:fillRect/>
          </a:stretch>
        </p:blipFill>
        <p:spPr>
          <a:xfrm>
            <a:off x="1" y="1754712"/>
            <a:ext cx="4819832" cy="4588480"/>
          </a:xfrm>
          <a:prstGeom prst="rect">
            <a:avLst/>
          </a:prstGeom>
        </p:spPr>
      </p:pic>
      <p:pic>
        <p:nvPicPr>
          <p:cNvPr id="3" name="Picture 2"/>
          <p:cNvPicPr>
            <a:picLocks noChangeAspect="1"/>
          </p:cNvPicPr>
          <p:nvPr/>
        </p:nvPicPr>
        <p:blipFill>
          <a:blip r:embed="rId3"/>
          <a:stretch>
            <a:fillRect/>
          </a:stretch>
        </p:blipFill>
        <p:spPr>
          <a:xfrm>
            <a:off x="4665988" y="2609299"/>
            <a:ext cx="4344340" cy="2769517"/>
          </a:xfrm>
          <a:prstGeom prst="rect">
            <a:avLst/>
          </a:prstGeom>
        </p:spPr>
      </p:pic>
    </p:spTree>
    <p:extLst>
      <p:ext uri="{BB962C8B-B14F-4D97-AF65-F5344CB8AC3E}">
        <p14:creationId xmlns:p14="http://schemas.microsoft.com/office/powerpoint/2010/main" val="6041689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Activity 3.2: Web Search Operators</a:t>
            </a:r>
            <a:endParaRPr lang="en-US" b="1" dirty="0">
              <a:latin typeface="Corbel" panose="020B0503020204020204" pitchFamily="34" charset="0"/>
            </a:endParaRPr>
          </a:p>
        </p:txBody>
      </p:sp>
      <p:pic>
        <p:nvPicPr>
          <p:cNvPr id="6" name="Picture 5"/>
          <p:cNvPicPr>
            <a:picLocks noChangeAspect="1"/>
          </p:cNvPicPr>
          <p:nvPr/>
        </p:nvPicPr>
        <p:blipFill>
          <a:blip r:embed="rId2"/>
          <a:stretch>
            <a:fillRect/>
          </a:stretch>
        </p:blipFill>
        <p:spPr>
          <a:xfrm>
            <a:off x="2105334" y="1815416"/>
            <a:ext cx="4919437" cy="4240894"/>
          </a:xfrm>
          <a:prstGeom prst="rect">
            <a:avLst/>
          </a:prstGeom>
        </p:spPr>
      </p:pic>
      <p:sp>
        <p:nvSpPr>
          <p:cNvPr id="7" name="Rectangle 6"/>
          <p:cNvSpPr/>
          <p:nvPr/>
        </p:nvSpPr>
        <p:spPr>
          <a:xfrm>
            <a:off x="611407" y="2044005"/>
            <a:ext cx="1069524" cy="707886"/>
          </a:xfrm>
          <a:prstGeom prst="rect">
            <a:avLst/>
          </a:prstGeom>
          <a:noFill/>
        </p:spPr>
        <p:txBody>
          <a:bodyPr wrap="none" lIns="91440" tIns="45720" rIns="91440" bIns="45720">
            <a:spAutoFit/>
          </a:bodyPr>
          <a:lstStyle/>
          <a:p>
            <a:pPr algn="ctr"/>
            <a:r>
              <a:rPr lang="en-US" sz="4000" b="1" cap="none" spc="0" dirty="0" smtClean="0">
                <a:ln w="12700">
                  <a:solidFill>
                    <a:schemeClr val="tx2">
                      <a:satMod val="155000"/>
                    </a:schemeClr>
                  </a:solidFill>
                  <a:prstDash val="solid"/>
                </a:ln>
                <a:solidFill>
                  <a:srgbClr val="000000"/>
                </a:solidFill>
                <a:effectLst>
                  <a:outerShdw blurRad="41275" dist="20320" dir="1800000" algn="tl" rotWithShape="0">
                    <a:srgbClr val="000000">
                      <a:alpha val="40000"/>
                    </a:srgbClr>
                  </a:outerShdw>
                </a:effectLst>
              </a:rPr>
              <a:t>site</a:t>
            </a:r>
            <a:endParaRPr lang="en-US" sz="4000" b="1" cap="none" spc="0" dirty="0">
              <a:ln w="12700">
                <a:solidFill>
                  <a:schemeClr val="tx2">
                    <a:satMod val="155000"/>
                  </a:schemeClr>
                </a:solidFill>
                <a:prstDash val="solid"/>
              </a:ln>
              <a:solidFill>
                <a:srgbClr val="000000"/>
              </a:solidFill>
              <a:effectLst>
                <a:outerShdw blurRad="41275" dist="20320" dir="1800000" algn="tl" rotWithShape="0">
                  <a:srgbClr val="000000">
                    <a:alpha val="40000"/>
                  </a:srgbClr>
                </a:outerShdw>
              </a:effectLst>
            </a:endParaRPr>
          </a:p>
        </p:txBody>
      </p:sp>
      <p:sp>
        <p:nvSpPr>
          <p:cNvPr id="8" name="Rectangle 7"/>
          <p:cNvSpPr/>
          <p:nvPr/>
        </p:nvSpPr>
        <p:spPr>
          <a:xfrm>
            <a:off x="1093518" y="3466482"/>
            <a:ext cx="954107" cy="707886"/>
          </a:xfrm>
          <a:prstGeom prst="rect">
            <a:avLst/>
          </a:prstGeom>
          <a:noFill/>
        </p:spPr>
        <p:txBody>
          <a:bodyPr wrap="none" lIns="91440" tIns="45720" rIns="91440" bIns="45720">
            <a:spAutoFit/>
          </a:bodyPr>
          <a:lstStyle/>
          <a:p>
            <a:pPr algn="ctr"/>
            <a:r>
              <a:rPr lang="en-US" sz="4000" b="1" cap="none" spc="0" dirty="0" smtClean="0">
                <a:ln w="12700">
                  <a:solidFill>
                    <a:schemeClr val="tx2">
                      <a:satMod val="155000"/>
                    </a:schemeClr>
                  </a:solidFill>
                  <a:prstDash val="solid"/>
                </a:ln>
                <a:solidFill>
                  <a:srgbClr val="000000"/>
                </a:solidFill>
                <a:effectLst>
                  <a:outerShdw blurRad="41275" dist="20320" dir="1800000" algn="tl" rotWithShape="0">
                    <a:srgbClr val="000000">
                      <a:alpha val="40000"/>
                    </a:srgbClr>
                  </a:outerShdw>
                </a:effectLst>
              </a:rPr>
              <a:t>OR</a:t>
            </a:r>
            <a:endParaRPr lang="en-US" sz="4000" b="1" cap="none" spc="0" dirty="0">
              <a:ln w="12700">
                <a:solidFill>
                  <a:schemeClr val="tx2">
                    <a:satMod val="155000"/>
                  </a:schemeClr>
                </a:solidFill>
                <a:prstDash val="solid"/>
              </a:ln>
              <a:solidFill>
                <a:srgbClr val="000000"/>
              </a:solidFill>
              <a:effectLst>
                <a:outerShdw blurRad="41275" dist="20320" dir="1800000" algn="tl" rotWithShape="0">
                  <a:srgbClr val="000000">
                    <a:alpha val="40000"/>
                  </a:srgbClr>
                </a:outerShdw>
              </a:effectLst>
            </a:endParaRPr>
          </a:p>
        </p:txBody>
      </p:sp>
      <p:sp>
        <p:nvSpPr>
          <p:cNvPr id="9" name="Rectangle 8"/>
          <p:cNvSpPr/>
          <p:nvPr/>
        </p:nvSpPr>
        <p:spPr>
          <a:xfrm>
            <a:off x="4627313" y="5348424"/>
            <a:ext cx="1295998" cy="707886"/>
          </a:xfrm>
          <a:prstGeom prst="rect">
            <a:avLst/>
          </a:prstGeom>
          <a:noFill/>
        </p:spPr>
        <p:txBody>
          <a:bodyPr wrap="none" lIns="91440" tIns="45720" rIns="91440" bIns="45720">
            <a:spAutoFit/>
          </a:bodyPr>
          <a:lstStyle/>
          <a:p>
            <a:pPr algn="ctr"/>
            <a:r>
              <a:rPr lang="en-US" sz="4000" b="1" cap="none" spc="0" dirty="0" err="1" smtClean="0">
                <a:ln w="12700">
                  <a:solidFill>
                    <a:schemeClr val="tx2">
                      <a:satMod val="155000"/>
                    </a:schemeClr>
                  </a:solidFill>
                  <a:prstDash val="solid"/>
                </a:ln>
                <a:solidFill>
                  <a:srgbClr val="000000"/>
                </a:solidFill>
                <a:effectLst>
                  <a:outerShdw blurRad="41275" dist="20320" dir="1800000" algn="tl" rotWithShape="0">
                    <a:srgbClr val="000000">
                      <a:alpha val="40000"/>
                    </a:srgbClr>
                  </a:outerShdw>
                </a:effectLst>
              </a:rPr>
              <a:t>inurl</a:t>
            </a:r>
            <a:endParaRPr lang="en-US" sz="4000" b="1" cap="none" spc="0" dirty="0">
              <a:ln w="12700">
                <a:solidFill>
                  <a:schemeClr val="tx2">
                    <a:satMod val="155000"/>
                  </a:schemeClr>
                </a:solidFill>
                <a:prstDash val="solid"/>
              </a:ln>
              <a:solidFill>
                <a:srgbClr val="000000"/>
              </a:solidFill>
              <a:effectLst>
                <a:outerShdw blurRad="41275" dist="20320" dir="1800000" algn="tl" rotWithShape="0">
                  <a:srgbClr val="000000">
                    <a:alpha val="40000"/>
                  </a:srgbClr>
                </a:outerShdw>
              </a:effectLst>
            </a:endParaRPr>
          </a:p>
        </p:txBody>
      </p:sp>
      <p:sp>
        <p:nvSpPr>
          <p:cNvPr id="10" name="Rectangle 9"/>
          <p:cNvSpPr/>
          <p:nvPr/>
        </p:nvSpPr>
        <p:spPr>
          <a:xfrm>
            <a:off x="7188659" y="4402329"/>
            <a:ext cx="484227" cy="707886"/>
          </a:xfrm>
          <a:prstGeom prst="rect">
            <a:avLst/>
          </a:prstGeom>
          <a:noFill/>
        </p:spPr>
        <p:txBody>
          <a:bodyPr wrap="none" lIns="91440" tIns="45720" rIns="91440" bIns="45720">
            <a:spAutoFit/>
          </a:bodyPr>
          <a:lstStyle/>
          <a:p>
            <a:pPr algn="ctr"/>
            <a:r>
              <a:rPr lang="en-US" sz="4000" b="1" cap="none" spc="0" dirty="0" smtClean="0">
                <a:ln w="12700">
                  <a:solidFill>
                    <a:schemeClr val="tx2">
                      <a:satMod val="155000"/>
                    </a:schemeClr>
                  </a:solidFill>
                  <a:prstDash val="solid"/>
                </a:ln>
                <a:solidFill>
                  <a:srgbClr val="000000"/>
                </a:solidFill>
                <a:effectLst>
                  <a:outerShdw blurRad="41275" dist="20320" dir="1800000" algn="tl" rotWithShape="0">
                    <a:srgbClr val="000000">
                      <a:alpha val="40000"/>
                    </a:srgbClr>
                  </a:outerShdw>
                </a:effectLst>
              </a:rPr>
              <a:t>−</a:t>
            </a:r>
            <a:endParaRPr lang="en-US" sz="4000" b="1" cap="none" spc="0" dirty="0">
              <a:ln w="12700">
                <a:solidFill>
                  <a:schemeClr val="tx2">
                    <a:satMod val="155000"/>
                  </a:schemeClr>
                </a:solidFill>
                <a:prstDash val="solid"/>
              </a:ln>
              <a:solidFill>
                <a:srgbClr val="000000"/>
              </a:solidFill>
              <a:effectLst>
                <a:outerShdw blurRad="41275" dist="20320" dir="1800000" algn="tl" rotWithShape="0">
                  <a:srgbClr val="000000">
                    <a:alpha val="40000"/>
                  </a:srgbClr>
                </a:outerShdw>
              </a:effectLst>
            </a:endParaRPr>
          </a:p>
        </p:txBody>
      </p:sp>
      <p:sp>
        <p:nvSpPr>
          <p:cNvPr id="11" name="Rectangle 10"/>
          <p:cNvSpPr/>
          <p:nvPr/>
        </p:nvSpPr>
        <p:spPr>
          <a:xfrm>
            <a:off x="7959893" y="2550348"/>
            <a:ext cx="384290" cy="707886"/>
          </a:xfrm>
          <a:prstGeom prst="rect">
            <a:avLst/>
          </a:prstGeom>
          <a:noFill/>
        </p:spPr>
        <p:txBody>
          <a:bodyPr wrap="none" lIns="91440" tIns="45720" rIns="91440" bIns="45720">
            <a:spAutoFit/>
          </a:bodyPr>
          <a:lstStyle/>
          <a:p>
            <a:pPr algn="ctr"/>
            <a:r>
              <a:rPr lang="en-US" sz="4000" b="1" cap="none" spc="0" dirty="0" smtClean="0">
                <a:ln w="12700">
                  <a:solidFill>
                    <a:schemeClr val="tx2">
                      <a:satMod val="155000"/>
                    </a:schemeClr>
                  </a:solidFill>
                  <a:prstDash val="solid"/>
                </a:ln>
                <a:solidFill>
                  <a:srgbClr val="000000"/>
                </a:solidFill>
                <a:effectLst>
                  <a:outerShdw blurRad="41275" dist="20320" dir="1800000" algn="tl" rotWithShape="0">
                    <a:srgbClr val="000000">
                      <a:alpha val="40000"/>
                    </a:srgbClr>
                  </a:outerShdw>
                </a:effectLst>
              </a:rPr>
              <a:t>*</a:t>
            </a:r>
            <a:endParaRPr lang="en-US" sz="4000" b="1" cap="none" spc="0" dirty="0">
              <a:ln w="12700">
                <a:solidFill>
                  <a:schemeClr val="tx2">
                    <a:satMod val="155000"/>
                  </a:schemeClr>
                </a:solidFill>
                <a:prstDash val="solid"/>
              </a:ln>
              <a:solidFill>
                <a:srgbClr val="000000"/>
              </a:solidFill>
              <a:effectLst>
                <a:outerShdw blurRad="41275" dist="20320" dir="1800000" algn="tl" rotWithShape="0">
                  <a:srgbClr val="000000">
                    <a:alpha val="40000"/>
                  </a:srgbClr>
                </a:outerShdw>
              </a:effectLst>
            </a:endParaRPr>
          </a:p>
        </p:txBody>
      </p:sp>
      <p:sp>
        <p:nvSpPr>
          <p:cNvPr id="12" name="Rectangle 11"/>
          <p:cNvSpPr/>
          <p:nvPr/>
        </p:nvSpPr>
        <p:spPr>
          <a:xfrm>
            <a:off x="600942" y="5110215"/>
            <a:ext cx="697627" cy="707886"/>
          </a:xfrm>
          <a:prstGeom prst="rect">
            <a:avLst/>
          </a:prstGeom>
          <a:noFill/>
        </p:spPr>
        <p:txBody>
          <a:bodyPr wrap="none" lIns="91440" tIns="45720" rIns="91440" bIns="45720">
            <a:spAutoFit/>
          </a:bodyPr>
          <a:lstStyle/>
          <a:p>
            <a:pPr algn="ctr"/>
            <a:r>
              <a:rPr lang="en-US" sz="4000" b="1" cap="none" spc="0" dirty="0" smtClean="0">
                <a:ln w="12700">
                  <a:solidFill>
                    <a:schemeClr val="tx2">
                      <a:satMod val="155000"/>
                    </a:schemeClr>
                  </a:solidFill>
                  <a:prstDash val="solid"/>
                </a:ln>
                <a:solidFill>
                  <a:srgbClr val="000000"/>
                </a:solidFill>
                <a:effectLst>
                  <a:outerShdw blurRad="41275" dist="20320" dir="1800000" algn="tl" rotWithShape="0">
                    <a:srgbClr val="000000">
                      <a:alpha val="40000"/>
                    </a:srgbClr>
                  </a:outerShdw>
                </a:effectLst>
              </a:rPr>
              <a:t>“”</a:t>
            </a:r>
            <a:endParaRPr lang="en-US" sz="4000" b="1" cap="none" spc="0" dirty="0">
              <a:ln w="12700">
                <a:solidFill>
                  <a:schemeClr val="tx2">
                    <a:satMod val="155000"/>
                  </a:schemeClr>
                </a:solidFill>
                <a:prstDash val="solid"/>
              </a:ln>
              <a:solidFill>
                <a:srgbClr val="000000"/>
              </a:solidFill>
              <a:effectLst>
                <a:outerShdw blurRad="41275" dist="20320" dir="1800000" algn="tl" rotWithShape="0">
                  <a:srgbClr val="000000">
                    <a:alpha val="40000"/>
                  </a:srgbClr>
                </a:outerShdw>
              </a:effectLst>
            </a:endParaRPr>
          </a:p>
        </p:txBody>
      </p:sp>
    </p:spTree>
    <p:extLst>
      <p:ext uri="{BB962C8B-B14F-4D97-AF65-F5344CB8AC3E}">
        <p14:creationId xmlns:p14="http://schemas.microsoft.com/office/powerpoint/2010/main" val="42825868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latin typeface="Corbel" panose="020B0503020204020204" pitchFamily="34" charset="0"/>
              </a:rPr>
              <a:t>Activity 3.3: Search Engines vs. FB</a:t>
            </a:r>
            <a:endParaRPr lang="en-US" b="1" dirty="0">
              <a:latin typeface="Corbel" panose="020B0503020204020204" pitchFamily="34" charset="0"/>
            </a:endParaRPr>
          </a:p>
        </p:txBody>
      </p:sp>
      <p:pic>
        <p:nvPicPr>
          <p:cNvPr id="7" name="Picture 6"/>
          <p:cNvPicPr>
            <a:picLocks noChangeAspect="1"/>
          </p:cNvPicPr>
          <p:nvPr/>
        </p:nvPicPr>
        <p:blipFill>
          <a:blip r:embed="rId2"/>
          <a:stretch>
            <a:fillRect/>
          </a:stretch>
        </p:blipFill>
        <p:spPr>
          <a:xfrm>
            <a:off x="1545655" y="2113846"/>
            <a:ext cx="6056940" cy="3959484"/>
          </a:xfrm>
          <a:prstGeom prst="rect">
            <a:avLst/>
          </a:prstGeom>
        </p:spPr>
      </p:pic>
    </p:spTree>
    <p:extLst>
      <p:ext uri="{BB962C8B-B14F-4D97-AF65-F5344CB8AC3E}">
        <p14:creationId xmlns:p14="http://schemas.microsoft.com/office/powerpoint/2010/main" val="3003750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latin typeface="Corbel" panose="020B0503020204020204" pitchFamily="34" charset="0"/>
              </a:rPr>
              <a:t>Activity 3.4: Advanced Search</a:t>
            </a:r>
            <a:endParaRPr lang="en-US" b="1" dirty="0">
              <a:latin typeface="Corbel" panose="020B0503020204020204" pitchFamily="34" charset="0"/>
            </a:endParaRPr>
          </a:p>
        </p:txBody>
      </p:sp>
      <p:pic>
        <p:nvPicPr>
          <p:cNvPr id="9" name="Picture 8"/>
          <p:cNvPicPr>
            <a:picLocks noChangeAspect="1"/>
          </p:cNvPicPr>
          <p:nvPr/>
        </p:nvPicPr>
        <p:blipFill>
          <a:blip r:embed="rId2"/>
          <a:stretch>
            <a:fillRect/>
          </a:stretch>
        </p:blipFill>
        <p:spPr>
          <a:xfrm>
            <a:off x="804744" y="1524000"/>
            <a:ext cx="7564585" cy="5143918"/>
          </a:xfrm>
          <a:prstGeom prst="rect">
            <a:avLst/>
          </a:prstGeom>
        </p:spPr>
      </p:pic>
    </p:spTree>
    <p:extLst>
      <p:ext uri="{BB962C8B-B14F-4D97-AF65-F5344CB8AC3E}">
        <p14:creationId xmlns:p14="http://schemas.microsoft.com/office/powerpoint/2010/main" val="20279675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Review</a:t>
            </a:r>
            <a:endParaRPr lang="en-US" b="1" dirty="0">
              <a:latin typeface="Corbel" panose="020B0503020204020204" pitchFamily="34" charset="0"/>
            </a:endParaRPr>
          </a:p>
        </p:txBody>
      </p:sp>
      <p:sp>
        <p:nvSpPr>
          <p:cNvPr id="3" name="Content Placeholder 2"/>
          <p:cNvSpPr>
            <a:spLocks noGrp="1"/>
          </p:cNvSpPr>
          <p:nvPr>
            <p:ph idx="1"/>
          </p:nvPr>
        </p:nvSpPr>
        <p:spPr/>
        <p:txBody>
          <a:bodyPr>
            <a:normAutofit/>
          </a:bodyPr>
          <a:lstStyle/>
          <a:p>
            <a:pPr marL="0" indent="0">
              <a:buNone/>
            </a:pPr>
            <a:r>
              <a:rPr lang="en-US" b="1" dirty="0">
                <a:latin typeface="Corbel" panose="020B0503020204020204" pitchFamily="34" charset="0"/>
              </a:rPr>
              <a:t>Topics Covered:</a:t>
            </a:r>
          </a:p>
          <a:p>
            <a:r>
              <a:rPr lang="en-US" dirty="0">
                <a:latin typeface="Corbel" panose="020B0503020204020204" pitchFamily="34" charset="0"/>
              </a:rPr>
              <a:t>Web browsers and basic web </a:t>
            </a:r>
            <a:r>
              <a:rPr lang="en-US" dirty="0" smtClean="0">
                <a:latin typeface="Corbel" panose="020B0503020204020204" pitchFamily="34" charset="0"/>
              </a:rPr>
              <a:t>search</a:t>
            </a:r>
            <a:endParaRPr lang="en-US" dirty="0">
              <a:latin typeface="Corbel" panose="020B0503020204020204" pitchFamily="34" charset="0"/>
            </a:endParaRPr>
          </a:p>
          <a:p>
            <a:endParaRPr lang="en-US" dirty="0">
              <a:latin typeface="Corbel" panose="020B0503020204020204" pitchFamily="34" charset="0"/>
            </a:endParaRPr>
          </a:p>
          <a:p>
            <a:pPr marL="0" indent="0">
              <a:buNone/>
            </a:pPr>
            <a:r>
              <a:rPr lang="en-US" b="1" dirty="0" smtClean="0">
                <a:latin typeface="Corbel" panose="020B0503020204020204" pitchFamily="34" charset="0"/>
              </a:rPr>
              <a:t>Concepts Learned:</a:t>
            </a:r>
            <a:endParaRPr lang="en-US" b="1" dirty="0">
              <a:latin typeface="Corbel" panose="020B0503020204020204" pitchFamily="34" charset="0"/>
            </a:endParaRPr>
          </a:p>
          <a:p>
            <a:r>
              <a:rPr lang="en-US" dirty="0">
                <a:latin typeface="Corbel" panose="020B0503020204020204" pitchFamily="34" charset="0"/>
              </a:rPr>
              <a:t>What are some different types of websites?</a:t>
            </a:r>
          </a:p>
          <a:p>
            <a:r>
              <a:rPr lang="en-US" dirty="0">
                <a:latin typeface="Corbel" panose="020B0503020204020204" pitchFamily="34" charset="0"/>
              </a:rPr>
              <a:t>How do I use search engines to search the Web?</a:t>
            </a:r>
          </a:p>
          <a:p>
            <a:r>
              <a:rPr lang="en-US" dirty="0">
                <a:latin typeface="Corbel" panose="020B0503020204020204" pitchFamily="34" charset="0"/>
              </a:rPr>
              <a:t>How do search engines compare to Facebook?</a:t>
            </a:r>
          </a:p>
          <a:p>
            <a:endParaRPr lang="en-US" dirty="0">
              <a:latin typeface="Corbel" panose="020B0503020204020204" pitchFamily="34" charset="0"/>
            </a:endParaRPr>
          </a:p>
        </p:txBody>
      </p:sp>
    </p:spTree>
    <p:extLst>
      <p:ext uri="{BB962C8B-B14F-4D97-AF65-F5344CB8AC3E}">
        <p14:creationId xmlns:p14="http://schemas.microsoft.com/office/powerpoint/2010/main" val="14778762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71023"/>
            <a:ext cx="7886700" cy="1325563"/>
          </a:xfrm>
        </p:spPr>
        <p:txBody>
          <a:bodyPr/>
          <a:lstStyle/>
          <a:p>
            <a:r>
              <a:rPr lang="en-US" b="1" dirty="0" smtClean="0">
                <a:latin typeface="Corbel" panose="020B0503020204020204" pitchFamily="34" charset="0"/>
              </a:rPr>
              <a:t>End of Module </a:t>
            </a:r>
            <a:r>
              <a:rPr lang="en-US" b="1" dirty="0">
                <a:latin typeface="Corbel" panose="020B0503020204020204" pitchFamily="34" charset="0"/>
              </a:rPr>
              <a:t>3</a:t>
            </a:r>
          </a:p>
        </p:txBody>
      </p:sp>
      <p:sp>
        <p:nvSpPr>
          <p:cNvPr id="3" name="Content Placeholder 2"/>
          <p:cNvSpPr>
            <a:spLocks noGrp="1"/>
          </p:cNvSpPr>
          <p:nvPr>
            <p:ph idx="1"/>
          </p:nvPr>
        </p:nvSpPr>
        <p:spPr>
          <a:xfrm>
            <a:off x="628650" y="1815919"/>
            <a:ext cx="8241030" cy="4351338"/>
          </a:xfrm>
        </p:spPr>
        <p:txBody>
          <a:bodyPr/>
          <a:lstStyle/>
          <a:p>
            <a:pPr marL="0" indent="0" algn="ctr">
              <a:buNone/>
            </a:pPr>
            <a:r>
              <a:rPr lang="en-US" dirty="0" smtClean="0">
                <a:latin typeface="Corbel" panose="020B0503020204020204" pitchFamily="34" charset="0"/>
              </a:rPr>
              <a:t>Congratulations!!! </a:t>
            </a:r>
          </a:p>
          <a:p>
            <a:pPr marL="0" indent="0" algn="ctr">
              <a:buNone/>
            </a:pPr>
            <a:endParaRPr lang="en-US" dirty="0">
              <a:latin typeface="Corbel" panose="020B0503020204020204" pitchFamily="34" charset="0"/>
            </a:endParaRPr>
          </a:p>
          <a:p>
            <a:pPr marL="0" indent="0" algn="ctr">
              <a:buNone/>
            </a:pPr>
            <a:endParaRPr lang="en-US" dirty="0" smtClean="0">
              <a:latin typeface="Corbel" panose="020B0503020204020204" pitchFamily="34" charset="0"/>
            </a:endParaRPr>
          </a:p>
          <a:p>
            <a:pPr marL="0" indent="0" algn="ctr">
              <a:buNone/>
            </a:pPr>
            <a:r>
              <a:rPr lang="en-US" dirty="0" smtClean="0">
                <a:latin typeface="Corbel" panose="020B0503020204020204" pitchFamily="34" charset="0"/>
              </a:rPr>
              <a:t>You have completed Module </a:t>
            </a:r>
            <a:r>
              <a:rPr lang="en-US" dirty="0">
                <a:latin typeface="Corbel" panose="020B0503020204020204" pitchFamily="34" charset="0"/>
              </a:rPr>
              <a:t>3</a:t>
            </a:r>
            <a:r>
              <a:rPr lang="en-US" dirty="0" smtClean="0">
                <a:latin typeface="Corbel" panose="020B0503020204020204" pitchFamily="34" charset="0"/>
              </a:rPr>
              <a:t>: Basic Web Searching via Mobile Devices</a:t>
            </a:r>
            <a:endParaRPr lang="en-US" dirty="0">
              <a:latin typeface="Corbel" panose="020B0503020204020204" pitchFamily="34" charset="0"/>
            </a:endParaRPr>
          </a:p>
        </p:txBody>
      </p:sp>
    </p:spTree>
    <p:extLst>
      <p:ext uri="{BB962C8B-B14F-4D97-AF65-F5344CB8AC3E}">
        <p14:creationId xmlns:p14="http://schemas.microsoft.com/office/powerpoint/2010/main" val="311308106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81298" y="1493133"/>
            <a:ext cx="8301446" cy="1015663"/>
          </a:xfrm>
          <a:prstGeom prst="rect">
            <a:avLst/>
          </a:prstGeom>
        </p:spPr>
        <p:txBody>
          <a:bodyPr wrap="square">
            <a:spAutoFit/>
          </a:bodyPr>
          <a:lstStyle/>
          <a:p>
            <a:pPr algn="ctr">
              <a:spcAft>
                <a:spcPts val="600"/>
              </a:spcAft>
            </a:pPr>
            <a:r>
              <a:rPr lang="en-US" sz="1200" dirty="0">
                <a:latin typeface="Corbel" panose="020B0503020204020204" pitchFamily="34" charset="0"/>
                <a:ea typeface="Calibri" panose="020F0502020204030204" pitchFamily="34" charset="0"/>
                <a:cs typeface="Times New Roman" panose="02020603050405020304" pitchFamily="18" charset="0"/>
              </a:rPr>
              <a:t>This is a product of the </a:t>
            </a:r>
            <a:r>
              <a:rPr lang="en-US" sz="1200" i="1" dirty="0">
                <a:latin typeface="Corbel" panose="020B0503020204020204" pitchFamily="34" charset="0"/>
                <a:ea typeface="Calibri" panose="020F0502020204030204" pitchFamily="34" charset="0"/>
                <a:cs typeface="Times New Roman" panose="02020603050405020304" pitchFamily="18" charset="0"/>
              </a:rPr>
              <a:t>Information Strategies for Societies in Transition</a:t>
            </a:r>
            <a:r>
              <a:rPr lang="en-US" sz="1200" dirty="0">
                <a:latin typeface="Corbel" panose="020B0503020204020204" pitchFamily="34" charset="0"/>
                <a:ea typeface="Calibri" panose="020F0502020204030204" pitchFamily="34" charset="0"/>
                <a:cs typeface="Times New Roman" panose="02020603050405020304" pitchFamily="18" charset="0"/>
              </a:rPr>
              <a:t> program. This program is supported by United States Agency for International Development (USAID), Microsoft, </a:t>
            </a:r>
            <a:r>
              <a:rPr lang="en-US" sz="1200" dirty="0" smtClean="0">
                <a:latin typeface="Corbel" panose="020B0503020204020204" pitchFamily="34" charset="0"/>
                <a:ea typeface="Calibri" panose="020F0502020204030204" pitchFamily="34" charset="0"/>
                <a:cs typeface="Times New Roman" panose="02020603050405020304" pitchFamily="18" charset="0"/>
              </a:rPr>
              <a:t>the </a:t>
            </a:r>
            <a:r>
              <a:rPr lang="en-US" sz="1200" dirty="0">
                <a:latin typeface="Corbel" panose="020B0503020204020204" pitchFamily="34" charset="0"/>
                <a:ea typeface="Calibri" panose="020F0502020204030204" pitchFamily="34" charset="0"/>
                <a:cs typeface="Times New Roman" panose="02020603050405020304" pitchFamily="18" charset="0"/>
              </a:rPr>
              <a:t>Bill &amp; Melinda Gates </a:t>
            </a:r>
            <a:r>
              <a:rPr lang="en-US" sz="1200" dirty="0" smtClean="0">
                <a:latin typeface="Corbel" panose="020B0503020204020204" pitchFamily="34" charset="0"/>
                <a:ea typeface="Calibri" panose="020F0502020204030204" pitchFamily="34" charset="0"/>
                <a:cs typeface="Times New Roman" panose="02020603050405020304" pitchFamily="18" charset="0"/>
              </a:rPr>
              <a:t>Foundation, and the Tableau Foundation. </a:t>
            </a:r>
            <a:r>
              <a:rPr lang="en-US" sz="1200" dirty="0">
                <a:latin typeface="Corbel" panose="020B0503020204020204" pitchFamily="34" charset="0"/>
                <a:ea typeface="Calibri" panose="020F0502020204030204" pitchFamily="34" charset="0"/>
                <a:cs typeface="Times New Roman" panose="02020603050405020304" pitchFamily="18" charset="0"/>
              </a:rPr>
              <a:t>The program is housed in the University of Washington's Henry M. Jackson School of International Studies and is run in collaboration with the Technology &amp; Social Change Group (TASCHA) in the University of Washington’s Information School, and two partner organizations in Myanmar: the Myanmar Book Aid Preservation Foundation (MBAPF) and Enlightened Research Myanmar (EMR).</a:t>
            </a:r>
            <a:endParaRPr lang="en-US" sz="1200" dirty="0">
              <a:effectLst/>
              <a:latin typeface="Corbel" panose="020B0503020204020204" pitchFamily="34" charset="0"/>
              <a:ea typeface="Calibri" panose="020F0502020204030204" pitchFamily="34" charset="0"/>
              <a:cs typeface="Times New Roman" panose="02020603050405020304" pitchFamily="18"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34442" y="3389812"/>
            <a:ext cx="5909358" cy="2800252"/>
          </a:xfrm>
          <a:prstGeom prst="rect">
            <a:avLst/>
          </a:prstGeom>
        </p:spPr>
      </p:pic>
    </p:spTree>
    <p:extLst>
      <p:ext uri="{BB962C8B-B14F-4D97-AF65-F5344CB8AC3E}">
        <p14:creationId xmlns:p14="http://schemas.microsoft.com/office/powerpoint/2010/main" val="344784574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12823</TotalTime>
  <Words>740</Words>
  <Application>Microsoft Office PowerPoint</Application>
  <PresentationFormat>On-screen Show (4:3)</PresentationFormat>
  <Paragraphs>95</Paragraphs>
  <Slides>17</Slides>
  <Notes>7</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Calibri Light</vt:lpstr>
      <vt:lpstr>Corbel</vt:lpstr>
      <vt:lpstr>Times New Roman</vt:lpstr>
      <vt:lpstr>Office Theme</vt:lpstr>
      <vt:lpstr>       MOBILE INFORMATION LITERACY CURRICULUM  Module 3 Slides:  Basic Web Searching via Mobile Devices </vt:lpstr>
      <vt:lpstr>PowerPoint Presentation</vt:lpstr>
      <vt:lpstr>Module 3 Description</vt:lpstr>
      <vt:lpstr>Outline</vt:lpstr>
      <vt:lpstr>Module 3 Overview</vt:lpstr>
      <vt:lpstr>Digital Information Literacy</vt:lpstr>
      <vt:lpstr>The Giant Squid</vt:lpstr>
      <vt:lpstr>Misinformation vs. Disinformation</vt:lpstr>
      <vt:lpstr>News Satire (video) The Onion: Deadly Super Rainbow</vt:lpstr>
      <vt:lpstr>Websites and Search Engines</vt:lpstr>
      <vt:lpstr>Activity 3.1: Web Browser Apps</vt:lpstr>
      <vt:lpstr>Activity 3.2: Web Search Operators</vt:lpstr>
      <vt:lpstr>Activity 3.3: Search Engines vs. FB</vt:lpstr>
      <vt:lpstr>Activity 3.4: Advanced Search</vt:lpstr>
      <vt:lpstr>Review</vt:lpstr>
      <vt:lpstr>End of Module 3</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Myanmar Digital Information Literacy Workshop Curriculum</dc:title>
  <dc:subject/>
  <dc:creator>Sheryl A. Day</dc:creator>
  <cp:keywords/>
  <dc:description/>
  <cp:lastModifiedBy>Karen Hirst</cp:lastModifiedBy>
  <cp:revision>500</cp:revision>
  <dcterms:created xsi:type="dcterms:W3CDTF">2014-11-16T17:15:19Z</dcterms:created>
  <dcterms:modified xsi:type="dcterms:W3CDTF">2015-12-16T20:10:05Z</dcterms:modified>
  <cp:category/>
</cp:coreProperties>
</file>