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4.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68.xml" ContentType="application/vnd.openxmlformats-officedocument.presentationml.slide+xml"/>
  <Override PartName="/ppt/slides/slide67.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64.xml" ContentType="application/vnd.openxmlformats-officedocument.presentationml.slide+xml"/>
  <Override PartName="/ppt/slides/slide63.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2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2.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76"/>
  </p:notesMasterIdLst>
  <p:sldIdLst>
    <p:sldId id="256" r:id="rId2"/>
    <p:sldId id="394" r:id="rId3"/>
    <p:sldId id="398" r:id="rId4"/>
    <p:sldId id="380" r:id="rId5"/>
    <p:sldId id="399" r:id="rId6"/>
    <p:sldId id="397" r:id="rId7"/>
    <p:sldId id="400" r:id="rId8"/>
    <p:sldId id="401" r:id="rId9"/>
    <p:sldId id="402" r:id="rId10"/>
    <p:sldId id="403" r:id="rId11"/>
    <p:sldId id="404" r:id="rId12"/>
    <p:sldId id="405" r:id="rId13"/>
    <p:sldId id="408" r:id="rId14"/>
    <p:sldId id="409" r:id="rId15"/>
    <p:sldId id="406" r:id="rId16"/>
    <p:sldId id="410" r:id="rId17"/>
    <p:sldId id="407" r:id="rId18"/>
    <p:sldId id="412" r:id="rId19"/>
    <p:sldId id="413" r:id="rId20"/>
    <p:sldId id="411" r:id="rId21"/>
    <p:sldId id="414" r:id="rId22"/>
    <p:sldId id="415" r:id="rId23"/>
    <p:sldId id="416" r:id="rId24"/>
    <p:sldId id="417" r:id="rId25"/>
    <p:sldId id="418" r:id="rId26"/>
    <p:sldId id="419" r:id="rId27"/>
    <p:sldId id="420" r:id="rId28"/>
    <p:sldId id="421" r:id="rId29"/>
    <p:sldId id="383" r:id="rId30"/>
    <p:sldId id="384" r:id="rId31"/>
    <p:sldId id="385" r:id="rId32"/>
    <p:sldId id="423" r:id="rId33"/>
    <p:sldId id="424" r:id="rId34"/>
    <p:sldId id="425" r:id="rId35"/>
    <p:sldId id="426" r:id="rId36"/>
    <p:sldId id="386" r:id="rId37"/>
    <p:sldId id="387" r:id="rId38"/>
    <p:sldId id="388" r:id="rId39"/>
    <p:sldId id="389" r:id="rId40"/>
    <p:sldId id="390" r:id="rId41"/>
    <p:sldId id="391" r:id="rId42"/>
    <p:sldId id="392" r:id="rId43"/>
    <p:sldId id="427" r:id="rId44"/>
    <p:sldId id="428" r:id="rId45"/>
    <p:sldId id="429" r:id="rId46"/>
    <p:sldId id="430" r:id="rId47"/>
    <p:sldId id="431" r:id="rId48"/>
    <p:sldId id="432" r:id="rId49"/>
    <p:sldId id="433" r:id="rId50"/>
    <p:sldId id="434" r:id="rId51"/>
    <p:sldId id="435" r:id="rId52"/>
    <p:sldId id="436" r:id="rId53"/>
    <p:sldId id="437" r:id="rId54"/>
    <p:sldId id="438" r:id="rId55"/>
    <p:sldId id="439" r:id="rId56"/>
    <p:sldId id="440" r:id="rId57"/>
    <p:sldId id="441" r:id="rId58"/>
    <p:sldId id="442" r:id="rId59"/>
    <p:sldId id="443" r:id="rId60"/>
    <p:sldId id="444" r:id="rId61"/>
    <p:sldId id="445" r:id="rId62"/>
    <p:sldId id="446" r:id="rId63"/>
    <p:sldId id="447" r:id="rId64"/>
    <p:sldId id="448" r:id="rId65"/>
    <p:sldId id="449" r:id="rId66"/>
    <p:sldId id="450" r:id="rId67"/>
    <p:sldId id="451" r:id="rId68"/>
    <p:sldId id="452" r:id="rId69"/>
    <p:sldId id="453" r:id="rId70"/>
    <p:sldId id="455" r:id="rId71"/>
    <p:sldId id="456" r:id="rId72"/>
    <p:sldId id="459" r:id="rId73"/>
    <p:sldId id="457" r:id="rId74"/>
    <p:sldId id="458"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DE33A85-E0E5-49CB-97E5-AC21764F95E4}">
          <p14:sldIdLst>
            <p14:sldId id="256"/>
            <p14:sldId id="394"/>
            <p14:sldId id="398"/>
            <p14:sldId id="380"/>
            <p14:sldId id="399"/>
            <p14:sldId id="397"/>
            <p14:sldId id="400"/>
            <p14:sldId id="401"/>
            <p14:sldId id="402"/>
            <p14:sldId id="403"/>
            <p14:sldId id="404"/>
            <p14:sldId id="405"/>
            <p14:sldId id="408"/>
            <p14:sldId id="409"/>
            <p14:sldId id="406"/>
            <p14:sldId id="410"/>
            <p14:sldId id="407"/>
            <p14:sldId id="412"/>
            <p14:sldId id="413"/>
            <p14:sldId id="411"/>
            <p14:sldId id="414"/>
            <p14:sldId id="415"/>
            <p14:sldId id="416"/>
            <p14:sldId id="417"/>
            <p14:sldId id="418"/>
            <p14:sldId id="419"/>
            <p14:sldId id="420"/>
            <p14:sldId id="421"/>
            <p14:sldId id="383"/>
            <p14:sldId id="384"/>
            <p14:sldId id="385"/>
            <p14:sldId id="423"/>
            <p14:sldId id="424"/>
            <p14:sldId id="425"/>
            <p14:sldId id="426"/>
            <p14:sldId id="386"/>
            <p14:sldId id="387"/>
            <p14:sldId id="388"/>
            <p14:sldId id="389"/>
            <p14:sldId id="390"/>
            <p14:sldId id="391"/>
            <p14:sldId id="392"/>
            <p14:sldId id="427"/>
            <p14:sldId id="428"/>
            <p14:sldId id="429"/>
            <p14:sldId id="430"/>
            <p14:sldId id="431"/>
            <p14:sldId id="432"/>
            <p14:sldId id="433"/>
            <p14:sldId id="434"/>
            <p14:sldId id="435"/>
            <p14:sldId id="436"/>
            <p14:sldId id="437"/>
            <p14:sldId id="438"/>
            <p14:sldId id="439"/>
            <p14:sldId id="440"/>
            <p14:sldId id="441"/>
            <p14:sldId id="442"/>
            <p14:sldId id="443"/>
            <p14:sldId id="444"/>
            <p14:sldId id="445"/>
            <p14:sldId id="446"/>
            <p14:sldId id="447"/>
            <p14:sldId id="448"/>
            <p14:sldId id="449"/>
            <p14:sldId id="450"/>
            <p14:sldId id="451"/>
            <p14:sldId id="452"/>
            <p14:sldId id="453"/>
            <p14:sldId id="455"/>
            <p14:sldId id="456"/>
            <p14:sldId id="459"/>
            <p14:sldId id="457"/>
            <p14:sldId id="45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240" y="10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customXml" Target="../customXml/item2.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8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A54818-D40A-483B-AD61-222DCB9548AD}" type="datetimeFigureOut">
              <a:rPr lang="en-US" smtClean="0"/>
              <a:t>3/5/2013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E44DB8-3043-4F0E-83F9-C31A2A353AAB}" type="slidenum">
              <a:rPr lang="en-US" smtClean="0"/>
              <a:t>‹#›</a:t>
            </a:fld>
            <a:endParaRPr lang="en-US"/>
          </a:p>
        </p:txBody>
      </p:sp>
    </p:spTree>
    <p:extLst>
      <p:ext uri="{BB962C8B-B14F-4D97-AF65-F5344CB8AC3E}">
        <p14:creationId xmlns:p14="http://schemas.microsoft.com/office/powerpoint/2010/main" val="889102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E44DB8-3043-4F0E-83F9-C31A2A353AAB}" type="slidenum">
              <a:rPr lang="en-US" smtClean="0"/>
              <a:t>2</a:t>
            </a:fld>
            <a:endParaRPr lang="en-US"/>
          </a:p>
        </p:txBody>
      </p:sp>
    </p:spTree>
    <p:extLst>
      <p:ext uri="{BB962C8B-B14F-4D97-AF65-F5344CB8AC3E}">
        <p14:creationId xmlns:p14="http://schemas.microsoft.com/office/powerpoint/2010/main" val="2875644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 a child is supported at home and at school may impact how successful they are in meeting this developmental milestone.</a:t>
            </a:r>
          </a:p>
          <a:p>
            <a:endParaRPr lang="en-US"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Children diagnosed with GID may have a developmental delay in establishing gender constancy. Researchers speculate that this delay may occur because of a parent who does not help the child label gender correctly or correct “inappropriate” behaviors. Or, these children may have achieved an understanding of gender as flexible. Much of the attention to GID children comes from parents intolerant of gender variance, not from the children themselves, as is the case with most childhood psychological problems. It has been noted repeatedly in the literature that almost all referrals of GID youth to gender treatment centers come from parents and other adults, such as teachers, who are not comfortable with their gender expressive behaviors.</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25</a:t>
            </a:fld>
            <a:endParaRPr lang="en-US"/>
          </a:p>
        </p:txBody>
      </p:sp>
    </p:spTree>
    <p:extLst>
      <p:ext uri="{BB962C8B-B14F-4D97-AF65-F5344CB8AC3E}">
        <p14:creationId xmlns:p14="http://schemas.microsoft.com/office/powerpoint/2010/main" val="148472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5"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OSPI Bullying Policy – review document</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44</a:t>
            </a:fld>
            <a:endParaRPr lang="en-US"/>
          </a:p>
        </p:txBody>
      </p:sp>
    </p:spTree>
    <p:extLst>
      <p:ext uri="{BB962C8B-B14F-4D97-AF65-F5344CB8AC3E}">
        <p14:creationId xmlns:p14="http://schemas.microsoft.com/office/powerpoint/2010/main" val="21450404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OSPI Bullying Procedures – review document</a:t>
            </a:r>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45</a:t>
            </a:fld>
            <a:endParaRPr lang="en-US"/>
          </a:p>
        </p:txBody>
      </p:sp>
    </p:spTree>
    <p:extLst>
      <p:ext uri="{BB962C8B-B14F-4D97-AF65-F5344CB8AC3E}">
        <p14:creationId xmlns:p14="http://schemas.microsoft.com/office/powerpoint/2010/main" val="4061858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7"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school administrators have legitimate concerns about the safety or privacy of students as related to a transgender student’s use of the restroom, school administrators should bring these concerns to the school district compliance coordinator. Such privacy or safety issues should be immediate and reasonably foreseeable, not speculative. School administrators and/or compliance coordinator should meet with the student and/or parents to determine if there is a need for an alternative facility. Determination to provide an alternative facility for any student should be on a case-by-case basis. </a:t>
            </a:r>
            <a:endParaRPr lang="en-US" sz="14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54</a:t>
            </a:fld>
            <a:endParaRPr lang="en-US"/>
          </a:p>
        </p:txBody>
      </p:sp>
    </p:spTree>
    <p:extLst>
      <p:ext uri="{BB962C8B-B14F-4D97-AF65-F5344CB8AC3E}">
        <p14:creationId xmlns:p14="http://schemas.microsoft.com/office/powerpoint/2010/main" val="3032079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8" indent="0" algn="l" defTabSz="914400" rtl="0" eaLnBrk="1" fontAlgn="auto" latinLnBrk="0" hangingPunct="1">
              <a:lnSpc>
                <a:spcPct val="100000"/>
              </a:lnSpc>
              <a:spcBef>
                <a:spcPts val="0"/>
              </a:spcBef>
              <a:spcAft>
                <a:spcPts val="0"/>
              </a:spcAft>
              <a:buClrTx/>
              <a:buSzTx/>
              <a:buFontTx/>
              <a:buNone/>
              <a:tabLst/>
              <a:defRPr/>
            </a:pPr>
            <a:r>
              <a:rPr lang="en-US" dirty="0" smtClean="0"/>
              <a:t>For example, a hostile environment may cause a student to experience emotional distress, physical illness, or declining grades and attendance. </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59</a:t>
            </a:fld>
            <a:endParaRPr lang="en-US"/>
          </a:p>
        </p:txBody>
      </p:sp>
    </p:spTree>
    <p:extLst>
      <p:ext uri="{BB962C8B-B14F-4D97-AF65-F5344CB8AC3E}">
        <p14:creationId xmlns:p14="http://schemas.microsoft.com/office/powerpoint/2010/main" val="25778224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School and district administrators should look beyond simply disciplining the perpetrators. While disciplining the perpetrators is likely a necessary step, it often is insufficient. </a:t>
            </a:r>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62</a:t>
            </a:fld>
            <a:endParaRPr lang="en-US"/>
          </a:p>
        </p:txBody>
      </p:sp>
    </p:spTree>
    <p:extLst>
      <p:ext uri="{BB962C8B-B14F-4D97-AF65-F5344CB8AC3E}">
        <p14:creationId xmlns:p14="http://schemas.microsoft.com/office/powerpoint/2010/main" val="1545534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depending on the extent of the harassment, the school district may also need to provide training or other interventions not only for the perpetrators, but also for the larger school community, to ensure that all students, their families, and school staff can recognize harassment if it recurs and know how to respond. </a:t>
            </a:r>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63</a:t>
            </a:fld>
            <a:endParaRPr lang="en-US"/>
          </a:p>
        </p:txBody>
      </p:sp>
    </p:spTree>
    <p:extLst>
      <p:ext uri="{BB962C8B-B14F-4D97-AF65-F5344CB8AC3E}">
        <p14:creationId xmlns:p14="http://schemas.microsoft.com/office/powerpoint/2010/main" val="38480877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7"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noted in the example, the school failed to recognize the pattern of misconduct as a form of discriminatory harassment based on the student’s sexual orientation and gender expression. It may be discriminatory if students are harassed for their sexual orientation, for not exhibiting what is perceived as a stereotypical characteristic for their sex, or for failing to conform to stereotypical notions of masculinity and femininity. In this example, the school had an obligation to take immediate and effective action to eliminate the hostile environment. By responding to individual incidents of misconduct on an ad hoc basis only, the school failed to confront and prevent a hostile environment from continuing. Had the school recognized the conduct as a form of discriminatory harassment, it could have employed the full range of sanctions (including progressive discipline) and remedies designed to eliminate the hostile environment. For example, this approach could have included a more comprehensive response to the situation that involved notice to the student’s teachers so that they could ensure the student was not subjected to any further harassment, more aggressive monitoring by staff of the places where harassment occurred, increased training on the scope of the school’s harassment and discrimination policies, notice to the target and harassers of available counseling services and resources, and educating the entire school community on civil rights and expectations of tolerance, specifically as they apply to gender stereotypes. The school also should have taken steps to clearly communicate the message that the school does not tolerate harassment and will be responsive to any information about such conduct. </a:t>
            </a:r>
            <a:endParaRPr lang="en-US" sz="14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65</a:t>
            </a:fld>
            <a:endParaRPr lang="en-US"/>
          </a:p>
        </p:txBody>
      </p:sp>
    </p:spTree>
    <p:extLst>
      <p:ext uri="{BB962C8B-B14F-4D97-AF65-F5344CB8AC3E}">
        <p14:creationId xmlns:p14="http://schemas.microsoft.com/office/powerpoint/2010/main" val="809949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sz="1200" kern="1200" dirty="0" smtClean="0">
                <a:solidFill>
                  <a:schemeClr val="tx1"/>
                </a:solidFill>
                <a:effectLst/>
                <a:latin typeface="+mn-lt"/>
                <a:ea typeface="+mn-ea"/>
                <a:cs typeface="+mn-cs"/>
              </a:rPr>
              <a:t>Gain an understanding of gender identity and expression, </a:t>
            </a:r>
          </a:p>
          <a:p>
            <a:pPr lvl="2"/>
            <a:r>
              <a:rPr lang="en-US" sz="1200" kern="1200" dirty="0" smtClean="0">
                <a:solidFill>
                  <a:schemeClr val="tx1"/>
                </a:solidFill>
                <a:effectLst/>
                <a:latin typeface="+mn-lt"/>
                <a:ea typeface="+mn-ea"/>
                <a:cs typeface="+mn-cs"/>
              </a:rPr>
              <a:t>Learn about and how to support implementation of anti-discrimination laws enacted in the state of Washington; </a:t>
            </a:r>
          </a:p>
          <a:p>
            <a:pPr lvl="2"/>
            <a:r>
              <a:rPr lang="en-US" sz="1200" kern="1200" dirty="0" smtClean="0">
                <a:solidFill>
                  <a:schemeClr val="tx1"/>
                </a:solidFill>
                <a:effectLst/>
                <a:latin typeface="+mn-lt"/>
                <a:ea typeface="+mn-ea"/>
                <a:cs typeface="+mn-cs"/>
              </a:rPr>
              <a:t>Gain resources and tools to create safe spaces in school settings for gender-variant youth </a:t>
            </a:r>
          </a:p>
          <a:p>
            <a:pPr lvl="2"/>
            <a:r>
              <a:rPr lang="en-US" sz="1200" kern="1200" dirty="0" smtClean="0">
                <a:solidFill>
                  <a:schemeClr val="tx1"/>
                </a:solidFill>
                <a:effectLst/>
                <a:latin typeface="+mn-lt"/>
                <a:ea typeface="+mn-ea"/>
                <a:cs typeface="+mn-cs"/>
              </a:rPr>
              <a:t>Support Gay-Straight Alliances in schools</a:t>
            </a:r>
          </a:p>
          <a:p>
            <a:pPr lvl="3"/>
            <a:r>
              <a:rPr lang="en-US" sz="1200" kern="1200" dirty="0" smtClean="0">
                <a:solidFill>
                  <a:schemeClr val="tx1"/>
                </a:solidFill>
                <a:effectLst/>
                <a:latin typeface="+mn-lt"/>
                <a:ea typeface="+mn-ea"/>
                <a:cs typeface="+mn-cs"/>
              </a:rPr>
              <a:t>Gay-Straight Alliances (GSAs) are student-led, school-based clubs that aim to provide a safe environment in the school context for lesbian, gay, bisexual, and transgender (LGBT) students, as well as their straight allies (Toomey, Ryan, Diaz &amp; Russell, 2011).</a:t>
            </a:r>
          </a:p>
          <a:p>
            <a:pPr lvl="2"/>
            <a:r>
              <a:rPr lang="en-US" sz="1200" kern="1200" dirty="0" smtClean="0">
                <a:solidFill>
                  <a:schemeClr val="tx1"/>
                </a:solidFill>
                <a:effectLst/>
                <a:latin typeface="+mn-lt"/>
                <a:ea typeface="+mn-ea"/>
                <a:cs typeface="+mn-cs"/>
              </a:rPr>
              <a:t>Understand how to support and affirm youth, and decrease isolation youth experiences at school</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4</a:t>
            </a:fld>
            <a:endParaRPr lang="en-US"/>
          </a:p>
        </p:txBody>
      </p:sp>
    </p:spTree>
    <p:extLst>
      <p:ext uri="{BB962C8B-B14F-4D97-AF65-F5344CB8AC3E}">
        <p14:creationId xmlns:p14="http://schemas.microsoft.com/office/powerpoint/2010/main" val="1194056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Challenges We Face</a:t>
            </a:r>
            <a:r>
              <a:rPr lang="en-US" dirty="0" smtClean="0"/>
              <a:t/>
            </a:r>
            <a:br>
              <a:rPr lang="en-US" dirty="0" smtClean="0"/>
            </a:br>
            <a:r>
              <a:rPr lang="en-US" sz="1200" b="0" i="0" kern="1200" dirty="0" smtClean="0">
                <a:solidFill>
                  <a:schemeClr val="tx1"/>
                </a:solidFill>
                <a:effectLst/>
                <a:latin typeface="+mn-lt"/>
                <a:ea typeface="+mn-ea"/>
                <a:cs typeface="+mn-cs"/>
              </a:rPr>
              <a:t>From the moment of our birth we are identified by others. They define our sex identity by looking at our genitals when we are born. Our parent(s) choose our name and dream of how we will "turn out." The record of our birth is the binding legal statement that says who we are.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We are socialized immediately, and later taught "proper" behavior. We learn to recognize our parent(s) and siblings, and learn how to eat, speak, walk, and move our bladder and bowels, all within the first three years of life! We learn what is important. We learn that we are part of a family. We learn loyalty to the family culture, including the family’s race and ethnicity. We also learn about our family secrets and learn to keep them secret. We are praised for doing "good," and punished for being "bad." In general, "socialization" efforts by those around us are very intensive, especially between birth and age five. And when we are not being actively taught, we watch and listen, and integrate everything we see and hear within the very core of ourselves, so that we can know just how to "be." Like everyone else, we desperately want to please and receive praise.</a:t>
            </a:r>
            <a:r>
              <a:rPr lang="en-US" dirty="0" smtClean="0"/>
              <a:t/>
            </a:r>
            <a:br>
              <a:rPr lang="en-US" dirty="0" smtClean="0"/>
            </a:br>
            <a:r>
              <a:rPr lang="en-US" dirty="0" smtClean="0"/>
              <a:t/>
            </a:r>
            <a:br>
              <a:rPr lang="en-US" dirty="0" smtClean="0"/>
            </a:br>
            <a:r>
              <a:rPr lang="en-US" sz="1200" b="0" i="0" kern="1200" dirty="0" smtClean="0">
                <a:solidFill>
                  <a:schemeClr val="tx1"/>
                </a:solidFill>
                <a:effectLst/>
                <a:latin typeface="+mn-lt"/>
                <a:ea typeface="+mn-ea"/>
                <a:cs typeface="+mn-cs"/>
              </a:rPr>
              <a:t>Then, there comes this feeling, this desire to be the other sex. This frightens us and challenges everything that we have learned. We worry about ourselves. We fear others might find out. Prayers do not help. We become angry with ourselves in having these thoughts and desires. Yet, we must press on hoping it will go away. But it doesn’t go away. It just gets "worse." We wonder, ‘Am I crazy?’ ‘Am I gay or lesbian?’ ‘Why do I enjoy "dressing up?"  (Source: http://community.pflag.org/page.aspx?pid=702 ) </a:t>
            </a:r>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6</a:t>
            </a:fld>
            <a:endParaRPr lang="en-US"/>
          </a:p>
        </p:txBody>
      </p:sp>
    </p:spTree>
    <p:extLst>
      <p:ext uri="{BB962C8B-B14F-4D97-AF65-F5344CB8AC3E}">
        <p14:creationId xmlns:p14="http://schemas.microsoft.com/office/powerpoint/2010/main" val="758853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How is this different than sexual orientation?</a:t>
            </a:r>
            <a:endParaRPr lang="en-US" sz="1800" dirty="0" smtClean="0"/>
          </a:p>
          <a:p>
            <a:pPr lvl="0"/>
            <a:r>
              <a:rPr lang="en-US" dirty="0" smtClean="0"/>
              <a:t>How is gender identity different from gender expression?</a:t>
            </a:r>
          </a:p>
          <a:p>
            <a:r>
              <a:rPr lang="en-US" sz="1800" dirty="0" smtClean="0"/>
              <a:t>Terminology - Differences between youth and adults</a:t>
            </a:r>
          </a:p>
          <a:p>
            <a:r>
              <a:rPr lang="en-US" sz="1800" dirty="0" smtClean="0"/>
              <a:t>Pronoun preference</a:t>
            </a:r>
          </a:p>
          <a:p>
            <a:pPr lvl="0"/>
            <a:endParaRPr lang="en-US" sz="1800" dirty="0" smtClean="0"/>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11</a:t>
            </a:fld>
            <a:endParaRPr lang="en-US"/>
          </a:p>
        </p:txBody>
      </p:sp>
    </p:spTree>
    <p:extLst>
      <p:ext uri="{BB962C8B-B14F-4D97-AF65-F5344CB8AC3E}">
        <p14:creationId xmlns:p14="http://schemas.microsoft.com/office/powerpoint/2010/main" val="2426132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post-modern Western culture, it has been claimed that more and more individuals are rejecting the traditional binary of male versus female, suggestive of greater evidence of normative gender fluidity” (Singh, Peterson-Badali, Johnson, Bradley, Kibblewhite, Owen-Anderson, Deogracias &amp; Zucker, 2010).</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12</a:t>
            </a:fld>
            <a:endParaRPr lang="en-US"/>
          </a:p>
        </p:txBody>
      </p:sp>
    </p:spTree>
    <p:extLst>
      <p:ext uri="{BB962C8B-B14F-4D97-AF65-F5344CB8AC3E}">
        <p14:creationId xmlns:p14="http://schemas.microsoft.com/office/powerpoint/2010/main" val="215180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Suspension of the youth’s biological puberty reduces their preoccupation with it, and affords the adolescent greater opportunity to explore their longer-term gender identity options in a more reflective and less pressured way (Zucker, Bradley, Anderson, Blanchard &amp; Bain, 2011).</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16</a:t>
            </a:fld>
            <a:endParaRPr lang="en-US"/>
          </a:p>
        </p:txBody>
      </p:sp>
    </p:spTree>
    <p:extLst>
      <p:ext uri="{BB962C8B-B14F-4D97-AF65-F5344CB8AC3E}">
        <p14:creationId xmlns:p14="http://schemas.microsoft.com/office/powerpoint/2010/main" val="3616423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sz="1200" kern="1200" dirty="0" smtClean="0">
                <a:solidFill>
                  <a:schemeClr val="tx1"/>
                </a:solidFill>
                <a:effectLst/>
                <a:latin typeface="+mn-lt"/>
                <a:ea typeface="+mn-ea"/>
                <a:cs typeface="+mn-cs"/>
              </a:rPr>
              <a:t>The presence of a GSA was associated with greater levels of school safety, fewer reports of missing school due to fear, and greater awareness of a safe adult in the school context. A few studies have documented that the presence of a GSA is associated with reduced suicide risk for sexual minority youths (Toomey, Ryan, Diaz &amp; Russell, 2011).</a:t>
            </a:r>
          </a:p>
          <a:p>
            <a:r>
              <a:rPr lang="en-US" sz="1200" kern="1200" dirty="0" smtClean="0">
                <a:solidFill>
                  <a:schemeClr val="tx1"/>
                </a:solidFill>
                <a:effectLst/>
                <a:latin typeface="+mn-lt"/>
                <a:ea typeface="+mn-ea"/>
                <a:cs typeface="+mn-cs"/>
              </a:rPr>
              <a:t> </a:t>
            </a:r>
          </a:p>
          <a:p>
            <a:pPr lvl="2"/>
            <a:r>
              <a:rPr lang="en-US" sz="1200" kern="1200" dirty="0" smtClean="0">
                <a:solidFill>
                  <a:schemeClr val="tx1"/>
                </a:solidFill>
                <a:effectLst/>
                <a:latin typeface="+mn-lt"/>
                <a:ea typeface="+mn-ea"/>
                <a:cs typeface="+mn-cs"/>
              </a:rPr>
              <a:t>Stop harassment of students by enforcing anti-discrimination policies</a:t>
            </a:r>
          </a:p>
          <a:p>
            <a:r>
              <a:rPr lang="en-US" sz="1200" kern="1200" dirty="0" smtClean="0">
                <a:solidFill>
                  <a:schemeClr val="tx1"/>
                </a:solidFill>
                <a:effectLst/>
                <a:latin typeface="+mn-lt"/>
                <a:ea typeface="+mn-ea"/>
                <a:cs typeface="+mn-cs"/>
              </a:rPr>
              <a:t> </a:t>
            </a:r>
          </a:p>
          <a:p>
            <a:pPr lvl="2"/>
            <a:r>
              <a:rPr lang="en-US" sz="1200" kern="1200" dirty="0" smtClean="0">
                <a:solidFill>
                  <a:schemeClr val="tx1"/>
                </a:solidFill>
                <a:effectLst/>
                <a:latin typeface="+mn-lt"/>
                <a:ea typeface="+mn-ea"/>
                <a:cs typeface="+mn-cs"/>
              </a:rPr>
              <a:t>Normalize through the use of language</a:t>
            </a:r>
          </a:p>
          <a:p>
            <a:r>
              <a:rPr lang="en-US" sz="1200" kern="1200" dirty="0" smtClean="0">
                <a:solidFill>
                  <a:schemeClr val="tx1"/>
                </a:solidFill>
                <a:effectLst/>
                <a:latin typeface="+mn-lt"/>
                <a:ea typeface="+mn-ea"/>
                <a:cs typeface="+mn-cs"/>
              </a:rPr>
              <a:t> </a:t>
            </a:r>
          </a:p>
          <a:p>
            <a:pPr lvl="2"/>
            <a:r>
              <a:rPr lang="en-US" sz="1200" kern="1200" dirty="0" smtClean="0">
                <a:solidFill>
                  <a:schemeClr val="tx1"/>
                </a:solidFill>
                <a:effectLst/>
                <a:latin typeface="+mn-lt"/>
                <a:ea typeface="+mn-ea"/>
                <a:cs typeface="+mn-cs"/>
              </a:rPr>
              <a:t>Train all staff, especially the school nurse and librarians; and incorporate acceptance messages into other subjects such as English, Science</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19</a:t>
            </a:fld>
            <a:endParaRPr lang="en-US"/>
          </a:p>
        </p:txBody>
      </p:sp>
    </p:spTree>
    <p:extLst>
      <p:ext uri="{BB962C8B-B14F-4D97-AF65-F5344CB8AC3E}">
        <p14:creationId xmlns:p14="http://schemas.microsoft.com/office/powerpoint/2010/main" val="3821258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D60BA48-74E9-46E0-AEE2-F7AF762CDBFE}"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15721B-3BA1-49CC-8D3C-295482B66CC4}"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095BDA-2F21-4FA3-854A-D877A0F1AB4F}"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50ABA36-9F90-420A-95E5-E667D3EA10A9}"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8E1D61-898B-4985-B7DE-9475C6ED74DD}"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FC5C036-711F-464B-ADAA-8E6B055E37E7}" type="datetime1">
              <a:rPr lang="en-US" smtClean="0"/>
              <a:t>3/5/2013</a:t>
            </a:fld>
            <a:endParaRPr lang="en-US"/>
          </a:p>
        </p:txBody>
      </p:sp>
      <p:sp>
        <p:nvSpPr>
          <p:cNvPr id="6" name="Footer Placeholder 5"/>
          <p:cNvSpPr>
            <a:spLocks noGrp="1"/>
          </p:cNvSpPr>
          <p:nvPr>
            <p:ph type="ftr" sz="quarter" idx="11"/>
          </p:nvPr>
        </p:nvSpPr>
        <p:spPr/>
        <p:txBody>
          <a:bodyPr/>
          <a:lstStyle/>
          <a:p>
            <a:r>
              <a:rPr lang="en-US" smtClean="0"/>
              <a:t>© 2013 Kathyrn Kemp Chociej for Gender Diversity</a:t>
            </a:r>
            <a:endParaRPr lang="en-US"/>
          </a:p>
        </p:txBody>
      </p:sp>
      <p:sp>
        <p:nvSpPr>
          <p:cNvPr id="7" name="Slide Number Placeholder 6"/>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3EA107-BD92-415D-B146-994792421E60}" type="datetime1">
              <a:rPr lang="en-US" smtClean="0"/>
              <a:t>3/5/2013</a:t>
            </a:fld>
            <a:endParaRPr lang="en-US"/>
          </a:p>
        </p:txBody>
      </p:sp>
      <p:sp>
        <p:nvSpPr>
          <p:cNvPr id="8" name="Footer Placeholder 7"/>
          <p:cNvSpPr>
            <a:spLocks noGrp="1"/>
          </p:cNvSpPr>
          <p:nvPr>
            <p:ph type="ftr" sz="quarter" idx="11"/>
          </p:nvPr>
        </p:nvSpPr>
        <p:spPr/>
        <p:txBody>
          <a:bodyPr/>
          <a:lstStyle/>
          <a:p>
            <a:r>
              <a:rPr lang="en-US" smtClean="0"/>
              <a:t>© 2013 Kathyrn Kemp Chociej for Gender Diversity</a:t>
            </a:r>
            <a:endParaRPr lang="en-US"/>
          </a:p>
        </p:txBody>
      </p:sp>
      <p:sp>
        <p:nvSpPr>
          <p:cNvPr id="9" name="Slide Number Placeholder 8"/>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0051B2-AC00-478A-81C0-E00C0B952986}" type="datetime1">
              <a:rPr lang="en-US" smtClean="0"/>
              <a:t>3/5/2013</a:t>
            </a:fld>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92016F-9E2B-48A8-B690-E83E598A7C94}" type="datetime1">
              <a:rPr lang="en-US" smtClean="0"/>
              <a:t>3/5/2013</a:t>
            </a:fld>
            <a:endParaRPr lang="en-US"/>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76993-A7BD-41DD-814F-2436C64A08B0}" type="datetime1">
              <a:rPr lang="en-US" smtClean="0"/>
              <a:t>3/5/2013</a:t>
            </a:fld>
            <a:endParaRPr lang="en-US"/>
          </a:p>
        </p:txBody>
      </p:sp>
      <p:sp>
        <p:nvSpPr>
          <p:cNvPr id="6" name="Footer Placeholder 5"/>
          <p:cNvSpPr>
            <a:spLocks noGrp="1"/>
          </p:cNvSpPr>
          <p:nvPr>
            <p:ph type="ftr" sz="quarter" idx="11"/>
          </p:nvPr>
        </p:nvSpPr>
        <p:spPr/>
        <p:txBody>
          <a:bodyPr/>
          <a:lstStyle/>
          <a:p>
            <a:r>
              <a:rPr lang="en-US" smtClean="0"/>
              <a:t>© 2013 Kathyrn Kemp Chociej for Gender Diversity</a:t>
            </a:r>
            <a:endParaRPr lang="en-US"/>
          </a:p>
        </p:txBody>
      </p:sp>
      <p:sp>
        <p:nvSpPr>
          <p:cNvPr id="7" name="Slide Number Placeholder 6"/>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203EEB-4FB9-4520-984D-EAFAC78632AB}" type="datetime1">
              <a:rPr lang="en-US" smtClean="0"/>
              <a:t>3/5/2013</a:t>
            </a:fld>
            <a:endParaRPr lang="en-US"/>
          </a:p>
        </p:txBody>
      </p:sp>
      <p:sp>
        <p:nvSpPr>
          <p:cNvPr id="6" name="Footer Placeholder 5"/>
          <p:cNvSpPr>
            <a:spLocks noGrp="1"/>
          </p:cNvSpPr>
          <p:nvPr>
            <p:ph type="ftr" sz="quarter" idx="11"/>
          </p:nvPr>
        </p:nvSpPr>
        <p:spPr/>
        <p:txBody>
          <a:bodyPr/>
          <a:lstStyle/>
          <a:p>
            <a:r>
              <a:rPr lang="en-US" smtClean="0"/>
              <a:t>© 2013 Kathyrn Kemp Chociej for Gender Diversity</a:t>
            </a:r>
            <a:endParaRPr lang="en-US"/>
          </a:p>
        </p:txBody>
      </p:sp>
      <p:sp>
        <p:nvSpPr>
          <p:cNvPr id="7" name="Slide Number Placeholder 6"/>
          <p:cNvSpPr>
            <a:spLocks noGrp="1"/>
          </p:cNvSpPr>
          <p:nvPr>
            <p:ph type="sldNum" sz="quarter" idx="12"/>
          </p:nvPr>
        </p:nvSpPr>
        <p:spPr/>
        <p:txBody>
          <a:bodyPr/>
          <a:lstStyle/>
          <a:p>
            <a:fld id="{4D02C3FE-780A-4933-A992-0C08BC605576}"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C93A52CC-C477-4735-82E5-422705981ECC}" type="datetime1">
              <a:rPr lang="en-US" smtClean="0"/>
              <a:t>3/5/2013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r>
              <a:rPr lang="en-US" smtClean="0"/>
              <a:t>© 2013 Kathyrn Kemp Chociej for Gender Diversity</a:t>
            </a:r>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D02C3FE-780A-4933-A992-0C08BC605576}"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dt="0"/>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oprah.com/own-our-america-lisa-ling/Transgender-Child-A-Parents-Difficult-Choic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welcomingschools.org/" TargetMode="External"/><Relationship Id="rId2" Type="http://schemas.openxmlformats.org/officeDocument/2006/relationships/hyperlink" Target="http://www.genderdiversity.org/" TargetMode="External"/><Relationship Id="rId1" Type="http://schemas.openxmlformats.org/officeDocument/2006/relationships/slideLayout" Target="../slideLayouts/slideLayout2.xml"/><Relationship Id="rId5" Type="http://schemas.openxmlformats.org/officeDocument/2006/relationships/hyperlink" Target="http://www.glsen.org/cgi-bin/iowa/all/home/index.html" TargetMode="External"/><Relationship Id="rId4" Type="http://schemas.openxmlformats.org/officeDocument/2006/relationships/hyperlink" Target="http://www.safeschoolscoalition.org/"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www.equalrightswashington.org/?page_id=286" TargetMode="External"/><Relationship Id="rId3" Type="http://schemas.openxmlformats.org/officeDocument/2006/relationships/hyperlink" Target="http://apps.leg.wa.gov/billinfo/summary.aspx?bill=5288&amp;year=2007" TargetMode="External"/><Relationship Id="rId7" Type="http://schemas.openxmlformats.org/officeDocument/2006/relationships/hyperlink" Target="http://eqfed.org/erw/notice-description.tcl?newsletter_id=38075823" TargetMode="External"/><Relationship Id="rId2" Type="http://schemas.openxmlformats.org/officeDocument/2006/relationships/hyperlink" Target="http://www.safeschoolscoalition.org/bullyreport/bullyreport12-03.html" TargetMode="External"/><Relationship Id="rId1" Type="http://schemas.openxmlformats.org/officeDocument/2006/relationships/slideLayout" Target="../slideLayouts/slideLayout2.xml"/><Relationship Id="rId6" Type="http://schemas.openxmlformats.org/officeDocument/2006/relationships/hyperlink" Target="http://apps.leg.wa.gov/billinfo/summary.aspx?bill=2801&amp;year=2009" TargetMode="External"/><Relationship Id="rId5" Type="http://schemas.openxmlformats.org/officeDocument/2006/relationships/hyperlink" Target="http://equalrightswashington.org/pdfs/Bullying%20in%20Washington%20Schools_electronic%20version_FINAL.pdf" TargetMode="External"/><Relationship Id="rId4" Type="http://schemas.openxmlformats.org/officeDocument/2006/relationships/hyperlink" Target="http://apps.leg.wa.gov/billinfo/summary.aspx?bill=5952&amp;year=2009"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apps.leg.wa.gov/documents/billdocs/2009-10/Pdf/Digests/House/3026.DIG.pdf" TargetMode="External"/><Relationship Id="rId2" Type="http://schemas.openxmlformats.org/officeDocument/2006/relationships/hyperlink" Target="http://apps.leg.wa.gov/billinfo/summary.aspx?bill=3026" TargetMode="External"/><Relationship Id="rId1" Type="http://schemas.openxmlformats.org/officeDocument/2006/relationships/slideLayout" Target="../slideLayouts/slideLayout2.xml"/><Relationship Id="rId4" Type="http://schemas.openxmlformats.org/officeDocument/2006/relationships/hyperlink" Target="http://www.equalrightswashington.org/?page_id=286"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glsen.org/cgi-bin/iowa/all/library/record/2344.html?state=policy"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glsen.org/cgi-bin/iowa/all/library/record/2344.html?state=policy"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www.wiaa.com/subcontent.aspx?SecID=350"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www.k12.wa.us/safetycenter/BullyingHarassment/default.aspx"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www.glsen.org/booklink" TargetMode="External"/><Relationship Id="rId7" Type="http://schemas.openxmlformats.org/officeDocument/2006/relationships/hyperlink" Target="http://edallies.ning.com/" TargetMode="External"/><Relationship Id="rId2" Type="http://schemas.openxmlformats.org/officeDocument/2006/relationships/hyperlink" Target="http://www2.ed.gov/about/offices/list/ocr/letters/colleague-201010.html" TargetMode="External"/><Relationship Id="rId1" Type="http://schemas.openxmlformats.org/officeDocument/2006/relationships/slideLayout" Target="../slideLayouts/slideLayout2.xml"/><Relationship Id="rId6" Type="http://schemas.openxmlformats.org/officeDocument/2006/relationships/hyperlink" Target="http://www.glsen.org/jumpstart" TargetMode="External"/><Relationship Id="rId5" Type="http://schemas.openxmlformats.org/officeDocument/2006/relationships/hyperlink" Target="http://www.glsen.org/educator" TargetMode="External"/><Relationship Id="rId4" Type="http://schemas.openxmlformats.org/officeDocument/2006/relationships/hyperlink" Target="http://www.safeschoolscoalition.org/"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hyperlink" Target="http://www.genderdiversity.org/event-registration/?ee=2" TargetMode="External"/><Relationship Id="rId2" Type="http://schemas.openxmlformats.org/officeDocument/2006/relationships/hyperlink" Target="https://app.e2ma.net/app2/audience/signup/28753/17074/?v=a"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339975"/>
            <a:ext cx="7117180" cy="1470025"/>
          </a:xfrm>
        </p:spPr>
        <p:txBody>
          <a:bodyPr/>
          <a:lstStyle/>
          <a:p>
            <a:r>
              <a:rPr lang="en-US" b="1" dirty="0"/>
              <a:t>Best Practices for Teachers and Providers: A Cross Systems Training to Support Gender-Variant Youth</a:t>
            </a:r>
            <a:endParaRPr lang="en-US" dirty="0"/>
          </a:p>
        </p:txBody>
      </p:sp>
      <p:sp>
        <p:nvSpPr>
          <p:cNvPr id="3" name="Subtitle 2"/>
          <p:cNvSpPr>
            <a:spLocks noGrp="1"/>
          </p:cNvSpPr>
          <p:nvPr>
            <p:ph type="subTitle" idx="1"/>
          </p:nvPr>
        </p:nvSpPr>
        <p:spPr>
          <a:xfrm>
            <a:off x="228600" y="4572000"/>
            <a:ext cx="8610600" cy="1752600"/>
          </a:xfrm>
        </p:spPr>
        <p:txBody>
          <a:bodyPr>
            <a:normAutofit/>
          </a:bodyPr>
          <a:lstStyle/>
          <a:p>
            <a:pPr algn="l"/>
            <a:r>
              <a:rPr lang="en-US" sz="2400" dirty="0" smtClean="0"/>
              <a:t>Kathyrn Chociej, University of Washington – Tacoma, School of Social Work</a:t>
            </a:r>
          </a:p>
          <a:p>
            <a:pPr algn="l"/>
            <a:r>
              <a:rPr lang="en-US" sz="2400" dirty="0" smtClean="0"/>
              <a:t>MSW Candidate, Class of 2013</a:t>
            </a:r>
          </a:p>
        </p:txBody>
      </p:sp>
    </p:spTree>
    <p:extLst>
      <p:ext uri="{BB962C8B-B14F-4D97-AF65-F5344CB8AC3E}">
        <p14:creationId xmlns:p14="http://schemas.microsoft.com/office/powerpoint/2010/main" val="547340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77500" lnSpcReduction="20000"/>
          </a:bodyPr>
          <a:lstStyle/>
          <a:p>
            <a:pPr eaLnBrk="1" hangingPunct="1">
              <a:defRPr/>
            </a:pPr>
            <a:r>
              <a:rPr lang="en-US" sz="2600" dirty="0" smtClean="0"/>
              <a:t>GENDER QUEER</a:t>
            </a:r>
          </a:p>
          <a:p>
            <a:pPr lvl="1" eaLnBrk="1" hangingPunct="1">
              <a:defRPr/>
            </a:pPr>
            <a:r>
              <a:rPr lang="en-US" sz="2200" dirty="0" smtClean="0"/>
              <a:t>People who do not identify as, or who do not express themselves as completely male or female. Gender Queer people may or may not identify as transgender</a:t>
            </a:r>
          </a:p>
          <a:p>
            <a:pPr eaLnBrk="1" hangingPunct="1">
              <a:lnSpc>
                <a:spcPct val="90000"/>
              </a:lnSpc>
              <a:defRPr/>
            </a:pPr>
            <a:r>
              <a:rPr lang="en-US" sz="2600" dirty="0" smtClean="0"/>
              <a:t>SEXUAL ORIENTATION</a:t>
            </a:r>
          </a:p>
          <a:p>
            <a:pPr lvl="1" eaLnBrk="1" hangingPunct="1">
              <a:lnSpc>
                <a:spcPct val="90000"/>
              </a:lnSpc>
              <a:defRPr/>
            </a:pPr>
            <a:r>
              <a:rPr lang="en-US" sz="2200" dirty="0" smtClean="0"/>
              <a:t>A person’s emotional and sexual attraction to other people based on the gender of the other person.</a:t>
            </a:r>
          </a:p>
          <a:p>
            <a:pPr eaLnBrk="1" hangingPunct="1">
              <a:defRPr/>
            </a:pPr>
            <a:endParaRPr lang="en-US" sz="2200" dirty="0" smtClean="0"/>
          </a:p>
          <a:p>
            <a:pPr eaLnBrk="1" hangingPunct="1">
              <a:defRPr/>
            </a:pPr>
            <a:endParaRPr lang="en-US" sz="2600" dirty="0" smtClean="0"/>
          </a:p>
        </p:txBody>
      </p:sp>
      <p:sp>
        <p:nvSpPr>
          <p:cNvPr id="2" name="Content Placeholder 3"/>
          <p:cNvSpPr>
            <a:spLocks/>
          </p:cNvSpPr>
          <p:nvPr/>
        </p:nvSpPr>
        <p:spPr bwMode="auto">
          <a:xfrm>
            <a:off x="4648200" y="1600200"/>
            <a:ext cx="4038600" cy="4525963"/>
          </a:xfrm>
          <a:prstGeom prst="rect">
            <a:avLst/>
          </a:prstGeom>
          <a:noFill/>
          <a:ln w="9525">
            <a:noFill/>
            <a:miter lim="800000"/>
            <a:headEnd/>
            <a:tailEnd/>
          </a:ln>
        </p:spPr>
        <p:txBody>
          <a:bodyPr/>
          <a:lstStyle/>
          <a:p>
            <a:pPr marL="342900" indent="-342900" fontAlgn="auto">
              <a:spcBef>
                <a:spcPct val="20000"/>
              </a:spcBef>
              <a:spcAft>
                <a:spcPts val="0"/>
              </a:spcAft>
              <a:buFont typeface="Arial" pitchFamily="34" charset="0"/>
              <a:buChar char="•"/>
              <a:defRPr/>
            </a:pPr>
            <a:endParaRPr lang="en-US" sz="2800">
              <a:latin typeface="+mn-lt"/>
              <a:cs typeface="+mn-cs"/>
            </a:endParaRP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10</a:t>
            </a:fld>
            <a:endParaRPr lang="en-US"/>
          </a:p>
        </p:txBody>
      </p:sp>
      <p:sp>
        <p:nvSpPr>
          <p:cNvPr id="7" name="TextBox 6"/>
          <p:cNvSpPr txBox="1"/>
          <p:nvPr/>
        </p:nvSpPr>
        <p:spPr>
          <a:xfrm>
            <a:off x="5867400" y="3048000"/>
            <a:ext cx="3048000" cy="3693319"/>
          </a:xfrm>
          <a:prstGeom prst="rect">
            <a:avLst/>
          </a:prstGeom>
          <a:noFill/>
        </p:spPr>
        <p:txBody>
          <a:bodyPr wrap="square" rtlCol="0">
            <a:spAutoFit/>
          </a:bodyPr>
          <a:lstStyle/>
          <a:p>
            <a:pPr marL="0" lvl="2"/>
            <a:r>
              <a:rPr lang="en-US" dirty="0"/>
              <a:t>“GID can be conceptualized as an end-point of a continuum of cross-gender identification and it is conceivable that there are now more individuals who identify within this broader spectrum of cross-gender identity” (Zucker &amp; Lawrence, 2009).</a:t>
            </a:r>
          </a:p>
          <a:p>
            <a:endParaRPr lang="en-US" dirty="0"/>
          </a:p>
        </p:txBody>
      </p:sp>
    </p:spTree>
    <p:extLst>
      <p:ext uri="{BB962C8B-B14F-4D97-AF65-F5344CB8AC3E}">
        <p14:creationId xmlns:p14="http://schemas.microsoft.com/office/powerpoint/2010/main" val="3895682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ics.livejournal.com/drjon/pic/000c7ac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84225"/>
            <a:ext cx="6400800" cy="412211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36825" y="6172200"/>
            <a:ext cx="6324600" cy="369332"/>
          </a:xfrm>
          <a:prstGeom prst="rect">
            <a:avLst/>
          </a:prstGeom>
          <a:noFill/>
        </p:spPr>
        <p:txBody>
          <a:bodyPr wrap="square" rtlCol="0">
            <a:spAutoFit/>
          </a:bodyPr>
          <a:lstStyle/>
          <a:p>
            <a:r>
              <a:rPr lang="en-US" dirty="0"/>
              <a:t>http://jessthanthree.site11.com/genderbread.html</a:t>
            </a: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11</a:t>
            </a:fld>
            <a:endParaRPr lang="en-US"/>
          </a:p>
        </p:txBody>
      </p:sp>
    </p:spTree>
    <p:extLst>
      <p:ext uri="{BB962C8B-B14F-4D97-AF65-F5344CB8AC3E}">
        <p14:creationId xmlns:p14="http://schemas.microsoft.com/office/powerpoint/2010/main" val="1238075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www.deviantart.com/download/280346413/genderbread_person_by_shunandromeda-d4mwso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0"/>
            <a:ext cx="4762500" cy="66675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p:txBody>
          <a:bodyPr/>
          <a:lstStyle/>
          <a:p>
            <a:fld id="{4D02C3FE-780A-4933-A992-0C08BC605576}" type="slidenum">
              <a:rPr lang="en-US" smtClean="0"/>
              <a:t>12</a:t>
            </a:fld>
            <a:endParaRPr lang="en-US"/>
          </a:p>
        </p:txBody>
      </p:sp>
    </p:spTree>
    <p:extLst>
      <p:ext uri="{BB962C8B-B14F-4D97-AF65-F5344CB8AC3E}">
        <p14:creationId xmlns:p14="http://schemas.microsoft.com/office/powerpoint/2010/main" val="5485860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 – they aren’t just numbers!</a:t>
            </a:r>
            <a:endParaRPr lang="en-US" dirty="0"/>
          </a:p>
        </p:txBody>
      </p:sp>
      <p:sp>
        <p:nvSpPr>
          <p:cNvPr id="3" name="Content Placeholder 2"/>
          <p:cNvSpPr>
            <a:spLocks noGrp="1"/>
          </p:cNvSpPr>
          <p:nvPr>
            <p:ph idx="1"/>
          </p:nvPr>
        </p:nvSpPr>
        <p:spPr/>
        <p:txBody>
          <a:bodyPr/>
          <a:lstStyle/>
          <a:p>
            <a:r>
              <a:rPr lang="en-US" dirty="0"/>
              <a:t>Gender non-conformity is attributed to decreased coping and resilience and social rejection, which places youth at a higher risk for suicidal symptoms. </a:t>
            </a:r>
            <a:endParaRPr lang="en-US" dirty="0" smtClean="0"/>
          </a:p>
          <a:p>
            <a:pPr marL="342900" lvl="1" indent="-342900"/>
            <a:r>
              <a:rPr lang="en-US" dirty="0"/>
              <a:t>While adolescents in general are a high-risk group for suicidal ideation and self-harm, with suicide being the third cause of death for young adults ages 15-24, there is increasing evidence that transgender youth are at increased risk for low self-esteem, depression, suicide, substance abuse, school problems, family rejection and discord running away, homelessness, and prostitution.</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13</a:t>
            </a:fld>
            <a:endParaRPr lang="en-US"/>
          </a:p>
        </p:txBody>
      </p:sp>
    </p:spTree>
    <p:extLst>
      <p:ext uri="{BB962C8B-B14F-4D97-AF65-F5344CB8AC3E}">
        <p14:creationId xmlns:p14="http://schemas.microsoft.com/office/powerpoint/2010/main" val="534859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a:t>
            </a:r>
            <a:endParaRPr lang="en-US" dirty="0"/>
          </a:p>
        </p:txBody>
      </p:sp>
      <p:sp>
        <p:nvSpPr>
          <p:cNvPr id="3" name="Content Placeholder 2"/>
          <p:cNvSpPr>
            <a:spLocks noGrp="1"/>
          </p:cNvSpPr>
          <p:nvPr>
            <p:ph idx="1"/>
          </p:nvPr>
        </p:nvSpPr>
        <p:spPr/>
        <p:txBody>
          <a:bodyPr>
            <a:normAutofit lnSpcReduction="10000"/>
          </a:bodyPr>
          <a:lstStyle/>
          <a:p>
            <a:pPr marL="342900" lvl="2" indent="-342900"/>
            <a:r>
              <a:rPr lang="en-US" dirty="0"/>
              <a:t>“Young people who do not conform to heteronormative societal values are at risk for victimization during adolescence” (Russell, Ryan, Toomey, Diaz &amp; Sanchez, 2011).</a:t>
            </a:r>
          </a:p>
          <a:p>
            <a:pPr marL="342900" lvl="2" indent="-342900"/>
            <a:r>
              <a:rPr lang="en-US" dirty="0"/>
              <a:t>“The more young people present as gender non-conforming, the more likely they will be victimized or abused at school” (Russell, Ryan, Toomey, Diaz &amp; Sanchez, 2011).</a:t>
            </a:r>
          </a:p>
          <a:p>
            <a:r>
              <a:rPr lang="en-US" dirty="0"/>
              <a:t>Gender-nonconforming youth are at elevated risk levels for experiencing victimization and negative psychosocial adjustment. </a:t>
            </a:r>
            <a:endParaRPr lang="en-US" dirty="0" smtClean="0"/>
          </a:p>
          <a:p>
            <a:r>
              <a:rPr lang="en-US" dirty="0"/>
              <a:t>The shame felt by gender-nonconforming adolescents may be compounded by the reactions from their peers and family. </a:t>
            </a:r>
            <a:endParaRPr lang="en-US" dirty="0" smtClean="0"/>
          </a:p>
          <a:p>
            <a:r>
              <a:rPr lang="en-US" dirty="0"/>
              <a:t>Peer reactions to gender nonconforming behavior are often negative, ranging from verbal questioning of another’s biological sex to physical abuse. </a:t>
            </a: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14</a:t>
            </a:fld>
            <a:endParaRPr lang="en-US"/>
          </a:p>
        </p:txBody>
      </p:sp>
    </p:spTree>
    <p:extLst>
      <p:ext uri="{BB962C8B-B14F-4D97-AF65-F5344CB8AC3E}">
        <p14:creationId xmlns:p14="http://schemas.microsoft.com/office/powerpoint/2010/main" val="34491425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a:t>
            </a:r>
            <a:endParaRPr lang="en-US" dirty="0"/>
          </a:p>
        </p:txBody>
      </p:sp>
      <p:sp>
        <p:nvSpPr>
          <p:cNvPr id="3" name="Content Placeholder 2"/>
          <p:cNvSpPr>
            <a:spLocks noGrp="1"/>
          </p:cNvSpPr>
          <p:nvPr>
            <p:ph idx="1"/>
          </p:nvPr>
        </p:nvSpPr>
        <p:spPr>
          <a:xfrm>
            <a:off x="1009443" y="1380202"/>
            <a:ext cx="7125112" cy="4791998"/>
          </a:xfrm>
        </p:spPr>
        <p:txBody>
          <a:bodyPr/>
          <a:lstStyle/>
          <a:p>
            <a:pPr lvl="2"/>
            <a:r>
              <a:rPr lang="en-US" sz="1600" dirty="0" smtClean="0"/>
              <a:t>Emotional distress, isolation, internalized homophobia/transphobia, depression, substance abuse, suicide, violence/victimization, family conflict, school performance, sexually transmitted diseases and/or pregnancy or other health risk behaviors (</a:t>
            </a:r>
            <a:r>
              <a:rPr lang="en-US" sz="1600" dirty="0" err="1" smtClean="0"/>
              <a:t>Elze</a:t>
            </a:r>
            <a:r>
              <a:rPr lang="en-US" sz="1600" dirty="0" smtClean="0"/>
              <a:t>, 2007; Kitts, 2010).</a:t>
            </a:r>
          </a:p>
          <a:p>
            <a:pPr lvl="2"/>
            <a:r>
              <a:rPr lang="en-US" sz="1600" dirty="0" smtClean="0"/>
              <a:t>“</a:t>
            </a:r>
            <a:r>
              <a:rPr lang="en-US" sz="1600" dirty="0"/>
              <a:t>Teenagers who believe they alone are responsible for family conflicts may feel overwhelmed by the constant stress and may perceive suicide as the best solution for everyone” (Kanel, 2012, p. 85)</a:t>
            </a:r>
          </a:p>
          <a:p>
            <a:pPr lvl="2"/>
            <a:r>
              <a:rPr lang="en-US" sz="1600" dirty="0"/>
              <a:t>There is an increased risk of suicidal thinking and attempts during the coming-out process (Kanel, 2012</a:t>
            </a:r>
            <a:r>
              <a:rPr lang="en-US" sz="1600" dirty="0" smtClean="0"/>
              <a:t>).</a:t>
            </a:r>
          </a:p>
          <a:p>
            <a:pPr lvl="2"/>
            <a:r>
              <a:rPr lang="en-US" sz="1600" dirty="0"/>
              <a:t>Additional risk factors are attributed to lack of training among service providers. </a:t>
            </a:r>
          </a:p>
          <a:p>
            <a:pPr lvl="2"/>
            <a:r>
              <a:rPr lang="en-US" sz="1600" dirty="0" smtClean="0"/>
              <a:t> </a:t>
            </a:r>
            <a:endParaRPr lang="en-US" sz="16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15</a:t>
            </a:fld>
            <a:endParaRPr lang="en-US"/>
          </a:p>
        </p:txBody>
      </p:sp>
    </p:spTree>
    <p:extLst>
      <p:ext uri="{BB962C8B-B14F-4D97-AF65-F5344CB8AC3E}">
        <p14:creationId xmlns:p14="http://schemas.microsoft.com/office/powerpoint/2010/main" val="3734686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factors include:</a:t>
            </a:r>
            <a:endParaRPr lang="en-US" dirty="0"/>
          </a:p>
        </p:txBody>
      </p:sp>
      <p:sp>
        <p:nvSpPr>
          <p:cNvPr id="3" name="Content Placeholder 2"/>
          <p:cNvSpPr>
            <a:spLocks noGrp="1"/>
          </p:cNvSpPr>
          <p:nvPr>
            <p:ph idx="1"/>
          </p:nvPr>
        </p:nvSpPr>
        <p:spPr/>
        <p:txBody>
          <a:bodyPr/>
          <a:lstStyle/>
          <a:p>
            <a:pPr marL="342900" lvl="2" indent="-342900"/>
            <a:r>
              <a:rPr lang="en-US" dirty="0"/>
              <a:t>U</a:t>
            </a:r>
            <a:r>
              <a:rPr lang="en-US" dirty="0" smtClean="0"/>
              <a:t>nconditional </a:t>
            </a:r>
            <a:r>
              <a:rPr lang="en-US" dirty="0"/>
              <a:t>support of a child’s </a:t>
            </a:r>
            <a:r>
              <a:rPr lang="en-US" dirty="0" smtClean="0"/>
              <a:t>identity</a:t>
            </a:r>
          </a:p>
          <a:p>
            <a:pPr marL="342900" lvl="2" indent="-342900"/>
            <a:r>
              <a:rPr lang="en-US" dirty="0"/>
              <a:t>A</a:t>
            </a:r>
            <a:r>
              <a:rPr lang="en-US" dirty="0" smtClean="0"/>
              <a:t>ccess </a:t>
            </a:r>
            <a:r>
              <a:rPr lang="en-US" dirty="0"/>
              <a:t>to safe health </a:t>
            </a:r>
            <a:r>
              <a:rPr lang="en-US" dirty="0" smtClean="0"/>
              <a:t>care</a:t>
            </a:r>
          </a:p>
          <a:p>
            <a:pPr marL="342900" lvl="2" indent="-342900"/>
            <a:r>
              <a:rPr lang="en-US" dirty="0"/>
              <a:t>E</a:t>
            </a:r>
            <a:r>
              <a:rPr lang="en-US" dirty="0" smtClean="0"/>
              <a:t>nsuring </a:t>
            </a:r>
            <a:r>
              <a:rPr lang="en-US" dirty="0"/>
              <a:t>that the child’s school is safe and </a:t>
            </a:r>
            <a:r>
              <a:rPr lang="en-US" dirty="0" smtClean="0"/>
              <a:t>welcoming</a:t>
            </a:r>
          </a:p>
          <a:p>
            <a:pPr marL="342900" lvl="2" indent="-342900"/>
            <a:r>
              <a:rPr lang="en-US" dirty="0"/>
              <a:t>E</a:t>
            </a:r>
            <a:r>
              <a:rPr lang="en-US" dirty="0" smtClean="0"/>
              <a:t>nsuring </a:t>
            </a:r>
            <a:r>
              <a:rPr lang="en-US" dirty="0"/>
              <a:t>service providers are well trained and sensitive to transgender </a:t>
            </a:r>
            <a:r>
              <a:rPr lang="en-US" dirty="0" smtClean="0"/>
              <a:t>issues</a:t>
            </a:r>
          </a:p>
          <a:p>
            <a:pPr marL="342900" lvl="2" indent="-342900"/>
            <a:r>
              <a:rPr lang="en-US" dirty="0" smtClean="0"/>
              <a:t>Ensuring </a:t>
            </a:r>
            <a:r>
              <a:rPr lang="en-US" dirty="0"/>
              <a:t>that service agencies implement explicit policies that prohibit all forms of discrimination; and </a:t>
            </a:r>
            <a:endParaRPr lang="en-US" dirty="0" smtClean="0"/>
          </a:p>
          <a:p>
            <a:pPr marL="342900" lvl="2" indent="-342900"/>
            <a:r>
              <a:rPr lang="en-US" dirty="0"/>
              <a:t>S</a:t>
            </a:r>
            <a:r>
              <a:rPr lang="en-US" dirty="0" smtClean="0"/>
              <a:t>upporting </a:t>
            </a:r>
            <a:r>
              <a:rPr lang="en-US" dirty="0"/>
              <a:t>a child’s transition at a younger age at home and at school</a:t>
            </a:r>
            <a:r>
              <a:rPr lang="en-US" dirty="0" smtClean="0"/>
              <a:t>.</a:t>
            </a:r>
          </a:p>
          <a:p>
            <a:pPr marL="800100" lvl="3" indent="-342900"/>
            <a:r>
              <a:rPr lang="en-US" dirty="0"/>
              <a:t>For adolescents, this could include pubertal suspension, to be discussed more later in the presentation</a:t>
            </a:r>
          </a:p>
          <a:p>
            <a:pPr marL="800100" lvl="3" indent="-342900"/>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16</a:t>
            </a:fld>
            <a:endParaRPr lang="en-US"/>
          </a:p>
        </p:txBody>
      </p:sp>
    </p:spTree>
    <p:extLst>
      <p:ext uri="{BB962C8B-B14F-4D97-AF65-F5344CB8AC3E}">
        <p14:creationId xmlns:p14="http://schemas.microsoft.com/office/powerpoint/2010/main" val="2687503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factors</a:t>
            </a:r>
            <a:endParaRPr lang="en-US" dirty="0"/>
          </a:p>
        </p:txBody>
      </p:sp>
      <p:sp>
        <p:nvSpPr>
          <p:cNvPr id="3" name="Content Placeholder 2"/>
          <p:cNvSpPr>
            <a:spLocks noGrp="1"/>
          </p:cNvSpPr>
          <p:nvPr>
            <p:ph idx="1"/>
          </p:nvPr>
        </p:nvSpPr>
        <p:spPr/>
        <p:txBody>
          <a:bodyPr>
            <a:normAutofit lnSpcReduction="10000"/>
          </a:bodyPr>
          <a:lstStyle/>
          <a:p>
            <a:pPr lvl="2"/>
            <a:r>
              <a:rPr lang="en-US" sz="1600" dirty="0"/>
              <a:t>Resilience, positive and supportive family relationships, stable intellectual functioning, self-confidence, high self-esteem, a socially appealing disposition/personality and social competence, a supportive and validating faith, special talent (e.g., athletic or musical skills) and/or educational achievement, sustainable hope, and supportive school and other peer relationships. </a:t>
            </a:r>
          </a:p>
          <a:p>
            <a:pPr lvl="2"/>
            <a:r>
              <a:rPr lang="en-US" sz="1600" dirty="0"/>
              <a:t>Family support is associated with greater self-acceptance, which contributes to fewer mental health problems (Elze, 2007).</a:t>
            </a:r>
          </a:p>
          <a:p>
            <a:pPr lvl="2"/>
            <a:r>
              <a:rPr lang="en-US" sz="1600" dirty="0"/>
              <a:t>Youth Empowerment programs and events</a:t>
            </a:r>
          </a:p>
          <a:p>
            <a:pPr lvl="3"/>
            <a:r>
              <a:rPr lang="en-US" dirty="0"/>
              <a:t>Provides a sense of community to fight against isolation</a:t>
            </a:r>
          </a:p>
          <a:p>
            <a:pPr lvl="2"/>
            <a:r>
              <a:rPr lang="en-US" sz="1600" dirty="0"/>
              <a:t>It is important to identify and use these protective factors as client strengths in social work practice with LGBTQIS2-S youth (Zubernis, Snyder &amp; McCoy, 2011).</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17</a:t>
            </a:fld>
            <a:endParaRPr lang="en-US"/>
          </a:p>
        </p:txBody>
      </p:sp>
    </p:spTree>
    <p:extLst>
      <p:ext uri="{BB962C8B-B14F-4D97-AF65-F5344CB8AC3E}">
        <p14:creationId xmlns:p14="http://schemas.microsoft.com/office/powerpoint/2010/main" val="1406986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families in supporting their child</a:t>
            </a:r>
            <a:endParaRPr lang="en-US" dirty="0"/>
          </a:p>
        </p:txBody>
      </p:sp>
      <p:sp>
        <p:nvSpPr>
          <p:cNvPr id="3" name="Content Placeholder 2"/>
          <p:cNvSpPr>
            <a:spLocks noGrp="1"/>
          </p:cNvSpPr>
          <p:nvPr>
            <p:ph idx="1"/>
          </p:nvPr>
        </p:nvSpPr>
        <p:spPr/>
        <p:txBody>
          <a:bodyPr/>
          <a:lstStyle/>
          <a:p>
            <a:pPr lvl="3"/>
            <a:r>
              <a:rPr lang="en-US" dirty="0"/>
              <a:t>Promoting family involvement can be affected by a few different factors, including emotional responses as they learn to adjust and accept their child’s status (Spencer, 2005):</a:t>
            </a:r>
          </a:p>
          <a:p>
            <a:pPr lvl="4"/>
            <a:r>
              <a:rPr lang="en-US" dirty="0"/>
              <a:t>Stage 1: shocked and dejected, may experience grief and fear</a:t>
            </a:r>
          </a:p>
          <a:p>
            <a:pPr lvl="4"/>
            <a:r>
              <a:rPr lang="en-US" dirty="0"/>
              <a:t>Stage 2: confused, </a:t>
            </a:r>
            <a:r>
              <a:rPr lang="en-US" dirty="0" err="1"/>
              <a:t>feny</a:t>
            </a:r>
            <a:r>
              <a:rPr lang="en-US" dirty="0"/>
              <a:t> their child’s status, reject their child, or avoid dealing with the issue by looking for other explanations</a:t>
            </a:r>
          </a:p>
          <a:p>
            <a:pPr lvl="4"/>
            <a:r>
              <a:rPr lang="en-US" dirty="0"/>
              <a:t>Stage 3: anger, self-pity, disappointment, guilt and a sense of powerlessness that may be expressed as rage or withdrawal</a:t>
            </a:r>
          </a:p>
          <a:p>
            <a:pPr lvl="4"/>
            <a:r>
              <a:rPr lang="en-US" dirty="0"/>
              <a:t>Stage 4: begin to understand and accept their child’s status and impact on the family</a:t>
            </a:r>
          </a:p>
          <a:p>
            <a:pPr lvl="4"/>
            <a:r>
              <a:rPr lang="en-US" dirty="0"/>
              <a:t>Stage 5: families may accept, love, and appreciate their child unconditionally</a:t>
            </a:r>
          </a:p>
          <a:p>
            <a:pPr lvl="4"/>
            <a:r>
              <a:rPr lang="en-US" dirty="0"/>
              <a:t>Stage 6: families may begin to focus on living on the benefits accrued, on the future, and on working with others to teach and provide support services for their child</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18</a:t>
            </a:fld>
            <a:endParaRPr lang="en-US"/>
          </a:p>
        </p:txBody>
      </p:sp>
    </p:spTree>
    <p:extLst>
      <p:ext uri="{BB962C8B-B14F-4D97-AF65-F5344CB8AC3E}">
        <p14:creationId xmlns:p14="http://schemas.microsoft.com/office/powerpoint/2010/main" val="10888122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protective factors</a:t>
            </a:r>
            <a:endParaRPr lang="en-US" dirty="0"/>
          </a:p>
        </p:txBody>
      </p:sp>
      <p:sp>
        <p:nvSpPr>
          <p:cNvPr id="3" name="Content Placeholder 2"/>
          <p:cNvSpPr>
            <a:spLocks noGrp="1"/>
          </p:cNvSpPr>
          <p:nvPr>
            <p:ph idx="1"/>
          </p:nvPr>
        </p:nvSpPr>
        <p:spPr/>
        <p:txBody>
          <a:bodyPr/>
          <a:lstStyle/>
          <a:p>
            <a:pPr marL="342900" lvl="2" indent="-342900"/>
            <a:r>
              <a:rPr lang="en-US" dirty="0"/>
              <a:t>W</a:t>
            </a:r>
            <a:r>
              <a:rPr lang="en-US" dirty="0" smtClean="0"/>
              <a:t>elcoming environment</a:t>
            </a:r>
          </a:p>
          <a:p>
            <a:pPr marL="342900" lvl="2" indent="-342900"/>
            <a:r>
              <a:rPr lang="en-US" dirty="0"/>
              <a:t>O</a:t>
            </a:r>
            <a:r>
              <a:rPr lang="en-US" dirty="0" smtClean="0"/>
              <a:t>bvious </a:t>
            </a:r>
            <a:r>
              <a:rPr lang="en-US" dirty="0"/>
              <a:t>safe zone/peer-based support programs (Like </a:t>
            </a:r>
            <a:r>
              <a:rPr lang="en-US" dirty="0" smtClean="0"/>
              <a:t>GSAs)</a:t>
            </a:r>
          </a:p>
          <a:p>
            <a:pPr marL="342900" lvl="2" indent="-342900"/>
            <a:r>
              <a:rPr lang="en-US" dirty="0"/>
              <a:t>A</a:t>
            </a:r>
            <a:r>
              <a:rPr lang="en-US" dirty="0" smtClean="0"/>
              <a:t>ll </a:t>
            </a:r>
            <a:r>
              <a:rPr lang="en-US" dirty="0"/>
              <a:t>staff is </a:t>
            </a:r>
            <a:r>
              <a:rPr lang="en-US" dirty="0" smtClean="0"/>
              <a:t>trained</a:t>
            </a:r>
          </a:p>
          <a:p>
            <a:pPr marL="342900" lvl="2" indent="-342900"/>
            <a:r>
              <a:rPr lang="en-US" dirty="0"/>
              <a:t>C</a:t>
            </a:r>
            <a:r>
              <a:rPr lang="en-US" dirty="0" smtClean="0"/>
              <a:t>urricula </a:t>
            </a:r>
            <a:r>
              <a:rPr lang="en-US" dirty="0"/>
              <a:t>is inclusive of LGBTQ issues and </a:t>
            </a:r>
            <a:r>
              <a:rPr lang="en-US" dirty="0" smtClean="0"/>
              <a:t>people</a:t>
            </a:r>
          </a:p>
          <a:p>
            <a:pPr marL="342900" lvl="2" indent="-342900"/>
            <a:r>
              <a:rPr lang="en-US" dirty="0"/>
              <a:t>S</a:t>
            </a:r>
            <a:r>
              <a:rPr lang="en-US" dirty="0" smtClean="0"/>
              <a:t>taff </a:t>
            </a:r>
            <a:r>
              <a:rPr lang="en-US" dirty="0"/>
              <a:t>are </a:t>
            </a:r>
            <a:r>
              <a:rPr lang="en-US" dirty="0" smtClean="0"/>
              <a:t>representative</a:t>
            </a:r>
          </a:p>
          <a:p>
            <a:pPr marL="342900" lvl="2" indent="-342900"/>
            <a:r>
              <a:rPr lang="en-US" dirty="0"/>
              <a:t>I</a:t>
            </a:r>
            <a:r>
              <a:rPr lang="en-US" dirty="0" smtClean="0"/>
              <a:t>nformation </a:t>
            </a:r>
            <a:r>
              <a:rPr lang="en-US" dirty="0"/>
              <a:t>is accurate and easy to </a:t>
            </a:r>
            <a:r>
              <a:rPr lang="en-US" dirty="0" smtClean="0"/>
              <a:t>access</a:t>
            </a:r>
          </a:p>
          <a:p>
            <a:pPr marL="342900" lvl="2" indent="-342900"/>
            <a:r>
              <a:rPr lang="en-US" dirty="0"/>
              <a:t>F</a:t>
            </a:r>
            <a:r>
              <a:rPr lang="en-US" dirty="0" smtClean="0"/>
              <a:t>orms </a:t>
            </a:r>
            <a:r>
              <a:rPr lang="en-US" dirty="0"/>
              <a:t>are </a:t>
            </a:r>
            <a:r>
              <a:rPr lang="en-US" dirty="0" smtClean="0"/>
              <a:t>inclusive</a:t>
            </a:r>
          </a:p>
          <a:p>
            <a:pPr marL="342900" lvl="2" indent="-342900"/>
            <a:r>
              <a:rPr lang="en-US" dirty="0"/>
              <a:t>T</a:t>
            </a:r>
            <a:r>
              <a:rPr lang="en-US" dirty="0" smtClean="0"/>
              <a:t>here </a:t>
            </a:r>
            <a:r>
              <a:rPr lang="en-US" dirty="0"/>
              <a:t>is an appropriate response to bullying and </a:t>
            </a:r>
            <a:r>
              <a:rPr lang="en-US" dirty="0" smtClean="0"/>
              <a:t>harassment </a:t>
            </a:r>
          </a:p>
          <a:p>
            <a:pPr marL="342900" lvl="2" indent="-342900"/>
            <a:r>
              <a:rPr lang="en-US" dirty="0" smtClean="0"/>
              <a:t>Heterosexist </a:t>
            </a:r>
            <a:r>
              <a:rPr lang="en-US" dirty="0"/>
              <a:t>and homophobic and </a:t>
            </a:r>
            <a:r>
              <a:rPr lang="en-US" dirty="0" err="1"/>
              <a:t>transphobic</a:t>
            </a:r>
            <a:r>
              <a:rPr lang="en-US" dirty="0"/>
              <a:t> remarks are not </a:t>
            </a:r>
            <a:r>
              <a:rPr lang="en-US" dirty="0" smtClean="0"/>
              <a:t>condoned</a:t>
            </a:r>
          </a:p>
          <a:p>
            <a:pPr marL="342900" lvl="2" indent="-342900"/>
            <a:r>
              <a:rPr lang="en-US" dirty="0"/>
              <a:t>T</a:t>
            </a:r>
            <a:r>
              <a:rPr lang="en-US" dirty="0" smtClean="0"/>
              <a:t>here </a:t>
            </a:r>
            <a:r>
              <a:rPr lang="en-US" dirty="0"/>
              <a:t>are positive reactions to youth coming </a:t>
            </a:r>
            <a:r>
              <a:rPr lang="en-US" dirty="0" smtClean="0"/>
              <a:t>out</a:t>
            </a:r>
          </a:p>
          <a:p>
            <a:pPr marL="342900" lvl="2" indent="-342900"/>
            <a:r>
              <a:rPr lang="en-US" dirty="0"/>
              <a:t>T</a:t>
            </a:r>
            <a:r>
              <a:rPr lang="en-US" dirty="0" smtClean="0"/>
              <a:t>eachers </a:t>
            </a:r>
            <a:r>
              <a:rPr lang="en-US" dirty="0"/>
              <a:t>and staff identify themselves as </a:t>
            </a:r>
            <a:r>
              <a:rPr lang="en-US" dirty="0" smtClean="0"/>
              <a:t>LGBTQ-friendly</a:t>
            </a:r>
          </a:p>
          <a:p>
            <a:pPr marL="342900" lvl="2" indent="-342900"/>
            <a:r>
              <a:rPr lang="en-US" dirty="0"/>
              <a:t>T</a:t>
            </a:r>
            <a:r>
              <a:rPr lang="en-US" dirty="0" smtClean="0"/>
              <a:t>here </a:t>
            </a:r>
            <a:r>
              <a:rPr lang="en-US" dirty="0"/>
              <a:t>are LGBTQ inclusive policies.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19</a:t>
            </a:fld>
            <a:endParaRPr lang="en-US"/>
          </a:p>
        </p:txBody>
      </p:sp>
    </p:spTree>
    <p:extLst>
      <p:ext uri="{BB962C8B-B14F-4D97-AF65-F5344CB8AC3E}">
        <p14:creationId xmlns:p14="http://schemas.microsoft.com/office/powerpoint/2010/main" val="33770627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I</a:t>
            </a:r>
            <a:endParaRPr lang="en-US" dirty="0"/>
          </a:p>
        </p:txBody>
      </p:sp>
      <p:sp>
        <p:nvSpPr>
          <p:cNvPr id="3" name="Text Placeholder 2"/>
          <p:cNvSpPr>
            <a:spLocks noGrp="1"/>
          </p:cNvSpPr>
          <p:nvPr>
            <p:ph type="body" idx="1"/>
          </p:nvPr>
        </p:nvSpPr>
        <p:spPr/>
        <p:txBody>
          <a:bodyPr/>
          <a:lstStyle/>
          <a:p>
            <a:r>
              <a:rPr lang="en-US" dirty="0"/>
              <a:t>Educators Training Module</a:t>
            </a:r>
          </a:p>
        </p:txBody>
      </p:sp>
      <p:sp>
        <p:nvSpPr>
          <p:cNvPr id="4" name="Footer Placeholder 3"/>
          <p:cNvSpPr>
            <a:spLocks noGrp="1"/>
          </p:cNvSpPr>
          <p:nvPr>
            <p:ph type="ftr" sz="quarter" idx="11"/>
          </p:nvPr>
        </p:nvSpPr>
        <p:spPr>
          <a:xfrm>
            <a:off x="3733800" y="6324600"/>
            <a:ext cx="5256399" cy="365125"/>
          </a:xfrm>
        </p:spPr>
        <p:txBody>
          <a:bodyPr/>
          <a:lstStyle/>
          <a:p>
            <a:r>
              <a:rPr lang="en-US" dirty="0" smtClean="0"/>
              <a:t>© 2013 Kathyrn Kemp Chociej for Gender Diversity</a:t>
            </a:r>
            <a:endParaRPr lang="en-US" dirty="0"/>
          </a:p>
        </p:txBody>
      </p:sp>
      <p:sp>
        <p:nvSpPr>
          <p:cNvPr id="5" name="Slide Number Placeholder 4"/>
          <p:cNvSpPr>
            <a:spLocks noGrp="1"/>
          </p:cNvSpPr>
          <p:nvPr>
            <p:ph type="sldNum" sz="quarter" idx="12"/>
          </p:nvPr>
        </p:nvSpPr>
        <p:spPr/>
        <p:txBody>
          <a:bodyPr/>
          <a:lstStyle/>
          <a:p>
            <a:fld id="{4D02C3FE-780A-4933-A992-0C08BC605576}" type="slidenum">
              <a:rPr lang="en-US" smtClean="0"/>
              <a:t>2</a:t>
            </a:fld>
            <a:endParaRPr lang="en-US" dirty="0"/>
          </a:p>
        </p:txBody>
      </p:sp>
    </p:spTree>
    <p:extLst>
      <p:ext uri="{BB962C8B-B14F-4D97-AF65-F5344CB8AC3E}">
        <p14:creationId xmlns:p14="http://schemas.microsoft.com/office/powerpoint/2010/main" val="4951335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r" defTabSz="457200" rtl="0">
              <a:spcBef>
                <a:spcPct val="0"/>
              </a:spcBef>
            </a:pPr>
            <a:r>
              <a:rPr lang="en-US" dirty="0"/>
              <a:t>“Most social service providers, schools, and families are ill-equipped to help transgender youth and many remain hidden to be accepted” (Grossman, D’Augelli, Howell &amp; Hubbard, 2005).</a:t>
            </a:r>
            <a:br>
              <a:rPr lang="en-US" dirty="0"/>
            </a:b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20</a:t>
            </a:fld>
            <a:endParaRPr lang="en-US"/>
          </a:p>
        </p:txBody>
      </p:sp>
    </p:spTree>
    <p:extLst>
      <p:ext uri="{BB962C8B-B14F-4D97-AF65-F5344CB8AC3E}">
        <p14:creationId xmlns:p14="http://schemas.microsoft.com/office/powerpoint/2010/main" val="3242176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Entering the Discomfort Zone</a:t>
            </a:r>
            <a:endParaRPr lang="en-US" dirty="0"/>
          </a:p>
        </p:txBody>
      </p:sp>
      <p:sp>
        <p:nvSpPr>
          <p:cNvPr id="3" name="Content Placeholder 2"/>
          <p:cNvSpPr>
            <a:spLocks noGrp="1"/>
          </p:cNvSpPr>
          <p:nvPr>
            <p:ph idx="1"/>
          </p:nvPr>
        </p:nvSpPr>
        <p:spPr/>
        <p:txBody>
          <a:bodyPr>
            <a:normAutofit/>
          </a:bodyPr>
          <a:lstStyle/>
          <a:p>
            <a:r>
              <a:rPr lang="en-US" dirty="0"/>
              <a:t>Why this is so much harder for adults than children?</a:t>
            </a:r>
          </a:p>
          <a:p>
            <a:r>
              <a:rPr lang="en-US" dirty="0" smtClean="0"/>
              <a:t>How </a:t>
            </a:r>
            <a:r>
              <a:rPr lang="en-US" dirty="0"/>
              <a:t>do I help others understand? </a:t>
            </a:r>
          </a:p>
          <a:p>
            <a:r>
              <a:rPr lang="en-US" dirty="0"/>
              <a:t>Why are pronouns so hard to switch?</a:t>
            </a:r>
          </a:p>
          <a:p>
            <a:r>
              <a:rPr lang="en-US" dirty="0"/>
              <a:t>Cultural/ethnic differences and their impact on potential child acceptance</a:t>
            </a:r>
          </a:p>
          <a:p>
            <a:r>
              <a:rPr lang="en-US" dirty="0"/>
              <a:t>Understanding the daily implications of having an atypical gender </a:t>
            </a:r>
            <a:r>
              <a:rPr lang="en-US" dirty="0" smtClean="0"/>
              <a:t>presentation</a:t>
            </a:r>
            <a:endParaRPr lang="en-US" dirty="0"/>
          </a:p>
          <a:p>
            <a:r>
              <a:rPr lang="en-US" dirty="0"/>
              <a:t>How homophobia and </a:t>
            </a:r>
            <a:r>
              <a:rPr lang="en-US" dirty="0" err="1" smtClean="0"/>
              <a:t>ridid</a:t>
            </a:r>
            <a:r>
              <a:rPr lang="en-US" dirty="0" smtClean="0"/>
              <a:t> gender role norms </a:t>
            </a:r>
            <a:r>
              <a:rPr lang="en-US" dirty="0"/>
              <a:t>affect the acceptance of trans </a:t>
            </a:r>
            <a:r>
              <a:rPr lang="en-US" dirty="0" smtClean="0"/>
              <a:t>kids </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21</a:t>
            </a:fld>
            <a:endParaRPr lang="en-US"/>
          </a:p>
        </p:txBody>
      </p:sp>
    </p:spTree>
    <p:extLst>
      <p:ext uri="{BB962C8B-B14F-4D97-AF65-F5344CB8AC3E}">
        <p14:creationId xmlns:p14="http://schemas.microsoft.com/office/powerpoint/2010/main" val="27740019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Confronting Biases</a:t>
            </a:r>
            <a:endParaRPr lang="en-US" dirty="0"/>
          </a:p>
        </p:txBody>
      </p:sp>
      <p:sp>
        <p:nvSpPr>
          <p:cNvPr id="3" name="Content Placeholder 2"/>
          <p:cNvSpPr>
            <a:spLocks noGrp="1"/>
          </p:cNvSpPr>
          <p:nvPr>
            <p:ph idx="1"/>
          </p:nvPr>
        </p:nvSpPr>
        <p:spPr/>
        <p:txBody>
          <a:bodyPr>
            <a:normAutofit/>
          </a:bodyPr>
          <a:lstStyle/>
          <a:p>
            <a:pPr marL="342900" lvl="1" indent="-342900"/>
            <a:r>
              <a:rPr lang="en-US" sz="1800" dirty="0"/>
              <a:t>Does a five-year-old know their gender?</a:t>
            </a:r>
          </a:p>
          <a:p>
            <a:pPr marL="342900" lvl="1" indent="-342900"/>
            <a:r>
              <a:rPr lang="en-US" sz="1800" dirty="0"/>
              <a:t>Is this a phase?</a:t>
            </a:r>
          </a:p>
          <a:p>
            <a:pPr marL="342900" lvl="1" indent="-342900"/>
            <a:r>
              <a:rPr lang="en-US" sz="1800" dirty="0"/>
              <a:t>Aren’t they too young to understand?</a:t>
            </a:r>
          </a:p>
          <a:p>
            <a:pPr marL="342900" lvl="1" indent="-342900"/>
            <a:r>
              <a:rPr lang="en-US" sz="1800" dirty="0"/>
              <a:t>Are they confused?</a:t>
            </a:r>
          </a:p>
          <a:p>
            <a:pPr marL="342900" lvl="1" indent="-342900"/>
            <a:r>
              <a:rPr lang="en-US" sz="1800" dirty="0"/>
              <a:t>Maybe this child is “just gay</a:t>
            </a:r>
            <a:r>
              <a:rPr lang="en-US" sz="1800" dirty="0" smtClean="0"/>
              <a:t>”</a:t>
            </a:r>
          </a:p>
          <a:p>
            <a:pPr marL="342900" lvl="1" indent="-342900"/>
            <a:endParaRPr lang="en-US" sz="1800" dirty="0"/>
          </a:p>
          <a:p>
            <a:pPr marL="342900" lvl="1" indent="-342900"/>
            <a:r>
              <a:rPr lang="en-US" sz="1800" dirty="0">
                <a:hlinkClick r:id="rId2"/>
              </a:rPr>
              <a:t>http://www.oprah.com/own-our-america-lisa-ling/Transgender-Child-A-Parents-Difficult-Choice</a:t>
            </a:r>
            <a:endParaRPr lang="en-US" sz="1800" dirty="0"/>
          </a:p>
          <a:p>
            <a:pPr marL="342900" lvl="1" indent="-342900"/>
            <a:endParaRPr lang="en-US" sz="18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22</a:t>
            </a:fld>
            <a:endParaRPr lang="en-US"/>
          </a:p>
        </p:txBody>
      </p:sp>
    </p:spTree>
    <p:extLst>
      <p:ext uri="{BB962C8B-B14F-4D97-AF65-F5344CB8AC3E}">
        <p14:creationId xmlns:p14="http://schemas.microsoft.com/office/powerpoint/2010/main" val="13638002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Confronting Biases</a:t>
            </a:r>
            <a:endParaRPr lang="en-US" dirty="0"/>
          </a:p>
        </p:txBody>
      </p:sp>
      <p:sp>
        <p:nvSpPr>
          <p:cNvPr id="3" name="Content Placeholder 2"/>
          <p:cNvSpPr>
            <a:spLocks noGrp="1"/>
          </p:cNvSpPr>
          <p:nvPr>
            <p:ph idx="1"/>
          </p:nvPr>
        </p:nvSpPr>
        <p:spPr/>
        <p:txBody>
          <a:bodyPr>
            <a:normAutofit/>
          </a:bodyPr>
          <a:lstStyle/>
          <a:p>
            <a:r>
              <a:rPr lang="en-US" dirty="0" smtClean="0"/>
              <a:t>Age we have a sense of our gender identity</a:t>
            </a:r>
          </a:p>
          <a:p>
            <a:pPr lvl="1"/>
            <a:r>
              <a:rPr lang="en-US" dirty="0" smtClean="0"/>
              <a:t>Age we have a sense of our sexual orientation is different!</a:t>
            </a:r>
          </a:p>
          <a:p>
            <a:pPr lvl="1"/>
            <a:r>
              <a:rPr lang="en-US" dirty="0" smtClean="0"/>
              <a:t>Gender does not equal sexual orientation!</a:t>
            </a:r>
          </a:p>
          <a:p>
            <a:pPr marL="457200" lvl="1" indent="0">
              <a:buNone/>
            </a:pPr>
            <a:endParaRPr lang="en-US" dirty="0" smtClean="0"/>
          </a:p>
          <a:p>
            <a:pPr marL="457200" lvl="1" indent="0">
              <a:buNone/>
            </a:pPr>
            <a:endParaRPr lang="en-US" sz="3200" dirty="0"/>
          </a:p>
          <a:p>
            <a:pPr lvl="1"/>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23</a:t>
            </a:fld>
            <a:endParaRPr lang="en-US"/>
          </a:p>
        </p:txBody>
      </p:sp>
    </p:spTree>
    <p:extLst>
      <p:ext uri="{BB962C8B-B14F-4D97-AF65-F5344CB8AC3E}">
        <p14:creationId xmlns:p14="http://schemas.microsoft.com/office/powerpoint/2010/main" val="7293048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 your resources</a:t>
            </a:r>
            <a:endParaRPr lang="en-US" dirty="0"/>
          </a:p>
        </p:txBody>
      </p:sp>
      <p:sp>
        <p:nvSpPr>
          <p:cNvPr id="3" name="Content Placeholder 2"/>
          <p:cNvSpPr>
            <a:spLocks noGrp="1"/>
          </p:cNvSpPr>
          <p:nvPr>
            <p:ph idx="1"/>
          </p:nvPr>
        </p:nvSpPr>
        <p:spPr/>
        <p:txBody>
          <a:bodyPr/>
          <a:lstStyle/>
          <a:p>
            <a:pPr lvl="3"/>
            <a:r>
              <a:rPr lang="en-US" dirty="0"/>
              <a:t>Gender Diversity  trainings in schools for both students and educators and </a:t>
            </a:r>
            <a:r>
              <a:rPr lang="en-US" dirty="0" smtClean="0"/>
              <a:t>administrators </a:t>
            </a:r>
            <a:r>
              <a:rPr lang="en-US" dirty="0" smtClean="0">
                <a:hlinkClick r:id="rId2"/>
              </a:rPr>
              <a:t>www.genderdiversity.org</a:t>
            </a:r>
            <a:r>
              <a:rPr lang="en-US" dirty="0" smtClean="0"/>
              <a:t> </a:t>
            </a:r>
            <a:endParaRPr lang="en-US" dirty="0"/>
          </a:p>
          <a:p>
            <a:pPr lvl="3"/>
            <a:r>
              <a:rPr lang="en-US" dirty="0"/>
              <a:t>Trans Youth &amp; Family Allies trainings for educators and administrators http://www.imatyfa.org/</a:t>
            </a:r>
          </a:p>
          <a:p>
            <a:pPr lvl="3"/>
            <a:r>
              <a:rPr lang="en-US" dirty="0"/>
              <a:t>Welcoming Schools trainings in schools for both students and educators </a:t>
            </a:r>
            <a:r>
              <a:rPr lang="en-US" dirty="0">
                <a:hlinkClick r:id="rId3"/>
              </a:rPr>
              <a:t>http://www.welcomingschools.org</a:t>
            </a:r>
            <a:r>
              <a:rPr lang="en-US" dirty="0" smtClean="0">
                <a:hlinkClick r:id="rId3"/>
              </a:rPr>
              <a:t>/</a:t>
            </a:r>
            <a:r>
              <a:rPr lang="en-US" dirty="0" smtClean="0"/>
              <a:t> </a:t>
            </a:r>
            <a:endParaRPr lang="en-US" dirty="0"/>
          </a:p>
          <a:p>
            <a:pPr lvl="3"/>
            <a:r>
              <a:rPr lang="en-US" dirty="0"/>
              <a:t>Safe Schools Coalition </a:t>
            </a:r>
            <a:r>
              <a:rPr lang="en-US" dirty="0">
                <a:hlinkClick r:id="rId4"/>
              </a:rPr>
              <a:t>http://www.safeschoolscoalition.org</a:t>
            </a:r>
            <a:r>
              <a:rPr lang="en-US" dirty="0" smtClean="0">
                <a:hlinkClick r:id="rId4"/>
              </a:rPr>
              <a:t>/</a:t>
            </a:r>
            <a:r>
              <a:rPr lang="en-US" dirty="0" smtClean="0"/>
              <a:t> </a:t>
            </a:r>
            <a:endParaRPr lang="en-US" dirty="0"/>
          </a:p>
          <a:p>
            <a:pPr lvl="3"/>
            <a:r>
              <a:rPr lang="en-US" dirty="0"/>
              <a:t>Gay Lesbian Straight Educators Network (GLSEN) </a:t>
            </a:r>
            <a:r>
              <a:rPr lang="en-US" dirty="0">
                <a:hlinkClick r:id="rId5"/>
              </a:rPr>
              <a:t>http://</a:t>
            </a:r>
            <a:r>
              <a:rPr lang="en-US" dirty="0" smtClean="0">
                <a:hlinkClick r:id="rId5"/>
              </a:rPr>
              <a:t>www.glsen.org/cgi-bin/iowa/all/home/index.html</a:t>
            </a:r>
            <a:r>
              <a:rPr lang="en-US" dirty="0" smtClean="0"/>
              <a:t> </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24</a:t>
            </a:fld>
            <a:endParaRPr lang="en-US"/>
          </a:p>
        </p:txBody>
      </p:sp>
    </p:spTree>
    <p:extLst>
      <p:ext uri="{BB962C8B-B14F-4D97-AF65-F5344CB8AC3E}">
        <p14:creationId xmlns:p14="http://schemas.microsoft.com/office/powerpoint/2010/main" val="1099609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Developmental stages</a:t>
            </a:r>
            <a:endParaRPr lang="en-US" dirty="0"/>
          </a:p>
        </p:txBody>
      </p:sp>
      <p:sp>
        <p:nvSpPr>
          <p:cNvPr id="3" name="Content Placeholder 2"/>
          <p:cNvSpPr>
            <a:spLocks noGrp="1"/>
          </p:cNvSpPr>
          <p:nvPr>
            <p:ph idx="1"/>
          </p:nvPr>
        </p:nvSpPr>
        <p:spPr/>
        <p:txBody>
          <a:bodyPr/>
          <a:lstStyle/>
          <a:p>
            <a:pPr marL="342900" lvl="2" indent="-342900"/>
            <a:r>
              <a:rPr lang="en-US" dirty="0"/>
              <a:t>The two age groups that are associated with the most self-harm, distress and suicidality are five to seven year-olds who are being forced to fit into social gender roles that aren’t true to who they are, and self-harm and suicidality for kids entering puberty, whose bodies are betraying them. </a:t>
            </a:r>
            <a:endParaRPr lang="en-US" dirty="0" smtClean="0"/>
          </a:p>
          <a:p>
            <a:pPr marL="342900" lvl="2" indent="-342900"/>
            <a:r>
              <a:rPr lang="en-US" dirty="0" smtClean="0"/>
              <a:t>The </a:t>
            </a:r>
            <a:r>
              <a:rPr lang="en-US" dirty="0"/>
              <a:t>internalization of homophobic and heterosexist messages begins very early—often before transgender youth fully realize their gender </a:t>
            </a:r>
            <a:r>
              <a:rPr lang="en-US" dirty="0" smtClean="0"/>
              <a:t>identity.</a:t>
            </a:r>
          </a:p>
          <a:p>
            <a:pPr marL="342900" lvl="2" indent="-342900"/>
            <a:r>
              <a:rPr lang="en-US" dirty="0" smtClean="0"/>
              <a:t>Transgender </a:t>
            </a:r>
            <a:r>
              <a:rPr lang="en-US" dirty="0"/>
              <a:t>youth who disclose their gender identity to their parents are at risk for parental rejection, withdrawal of financial support, authoritative restrictions of their social lives, forced counseling, and even violence and removal from the home.</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25</a:t>
            </a:fld>
            <a:endParaRPr lang="en-US"/>
          </a:p>
        </p:txBody>
      </p:sp>
    </p:spTree>
    <p:extLst>
      <p:ext uri="{BB962C8B-B14F-4D97-AF65-F5344CB8AC3E}">
        <p14:creationId xmlns:p14="http://schemas.microsoft.com/office/powerpoint/2010/main" val="12847477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r" defTabSz="457200" rtl="0">
              <a:spcBef>
                <a:spcPct val="0"/>
              </a:spcBef>
            </a:pPr>
            <a:r>
              <a:rPr lang="en-US" dirty="0"/>
              <a:t>“The passage through puberty, peer group acceptance, and the establishment of a personal identity are all developmental tasks of the adolescent years. For the youth who is lesbian, gay, bisexual, or transgender, self-acceptance and identity formation in the face of a heterosexist society are difficult tasks associated with many risks to physical, emotional, and social health” (Kreiss &amp; Patterson, 1997).</a:t>
            </a:r>
            <a:br>
              <a:rPr lang="en-US" dirty="0"/>
            </a:b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26</a:t>
            </a:fld>
            <a:endParaRPr lang="en-US"/>
          </a:p>
        </p:txBody>
      </p:sp>
    </p:spTree>
    <p:extLst>
      <p:ext uri="{BB962C8B-B14F-4D97-AF65-F5344CB8AC3E}">
        <p14:creationId xmlns:p14="http://schemas.microsoft.com/office/powerpoint/2010/main" val="42720286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Interventions</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27</a:t>
            </a:fld>
            <a:endParaRPr lang="en-US"/>
          </a:p>
        </p:txBody>
      </p:sp>
    </p:spTree>
    <p:extLst>
      <p:ext uri="{BB962C8B-B14F-4D97-AF65-F5344CB8AC3E}">
        <p14:creationId xmlns:p14="http://schemas.microsoft.com/office/powerpoint/2010/main" val="18644278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 spaces</a:t>
            </a:r>
            <a:endParaRPr lang="en-US" dirty="0"/>
          </a:p>
        </p:txBody>
      </p:sp>
      <p:sp>
        <p:nvSpPr>
          <p:cNvPr id="3" name="Content Placeholder 2"/>
          <p:cNvSpPr>
            <a:spLocks noGrp="1"/>
          </p:cNvSpPr>
          <p:nvPr>
            <p:ph idx="1"/>
          </p:nvPr>
        </p:nvSpPr>
        <p:spPr/>
        <p:txBody>
          <a:bodyPr/>
          <a:lstStyle/>
          <a:p>
            <a:pPr marL="342900" lvl="2" indent="-342900"/>
            <a:r>
              <a:rPr lang="en-US" dirty="0"/>
              <a:t>Research suggests that the presence of a GSA in middle school and high school can serve as a protective factor for LGBTQ adolescents. The presence of a GSA is associated with reduced suicide risk for sexual minority youths.</a:t>
            </a:r>
          </a:p>
          <a:p>
            <a:pPr marL="342900" lvl="3" indent="-342900"/>
            <a:r>
              <a:rPr lang="en-US" dirty="0"/>
              <a:t>Creating a safe zone is a means of support for students who are LGBTQ. This can consist of a teacher or counselor with training concerning issues related to these students. Teacher preparation programs and in-service training should emphasize the importance of avoiding anti-biased language, particularly concerning students who are LGBTQ. Using a curricular focus, schools can assist children in becoming more comfortable with diversity in all its human forms. GLSEN proposes the use of early intervention to facilitate acceptance of sexual diversity by targeting elementary school students.</a:t>
            </a:r>
          </a:p>
          <a:p>
            <a:pPr lvl="4"/>
            <a:r>
              <a:rPr lang="en-US" dirty="0"/>
              <a:t>Gender neutral bathrooms are another visual cue for transgender youth that this is a safe zone</a:t>
            </a:r>
          </a:p>
          <a:p>
            <a:pPr lvl="4"/>
            <a:r>
              <a:rPr lang="en-US" dirty="0"/>
              <a:t>Support students in dressing and expressing consistent with their internalized identity</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28</a:t>
            </a:fld>
            <a:endParaRPr lang="en-US"/>
          </a:p>
        </p:txBody>
      </p:sp>
    </p:spTree>
    <p:extLst>
      <p:ext uri="{BB962C8B-B14F-4D97-AF65-F5344CB8AC3E}">
        <p14:creationId xmlns:p14="http://schemas.microsoft.com/office/powerpoint/2010/main" val="10612452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Accommodating and affirming transgender students</a:t>
            </a:r>
            <a:endParaRPr lang="en-US" dirty="0"/>
          </a:p>
        </p:txBody>
      </p:sp>
      <p:sp>
        <p:nvSpPr>
          <p:cNvPr id="3" name="Content Placeholder 2"/>
          <p:cNvSpPr>
            <a:spLocks noGrp="1"/>
          </p:cNvSpPr>
          <p:nvPr>
            <p:ph idx="1"/>
          </p:nvPr>
        </p:nvSpPr>
        <p:spPr/>
        <p:txBody>
          <a:bodyPr>
            <a:normAutofit/>
          </a:bodyPr>
          <a:lstStyle/>
          <a:p>
            <a:r>
              <a:rPr lang="en-US" dirty="0" smtClean="0"/>
              <a:t>Use of preferred name and pronoun</a:t>
            </a:r>
          </a:p>
          <a:p>
            <a:pPr lvl="1"/>
            <a:r>
              <a:rPr lang="en-US" dirty="0" smtClean="0"/>
              <a:t>Schools are required to maintain a student record that lists the student’s legal name</a:t>
            </a:r>
          </a:p>
          <a:p>
            <a:pPr lvl="1"/>
            <a:r>
              <a:rPr lang="en-US" dirty="0" smtClean="0"/>
              <a:t>This requirement does not prevent or prohibit a school from using a student’s preferred name and pronoun</a:t>
            </a:r>
          </a:p>
          <a:p>
            <a:pPr lvl="1"/>
            <a:r>
              <a:rPr lang="en-US" dirty="0" smtClean="0"/>
              <a:t>The school should develop a reliable method of ensuring that a transgender student’s preferred name and pronoun is used that addresses circumstances such as substitute teachers</a:t>
            </a:r>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29</a:t>
            </a:fld>
            <a:endParaRPr lang="en-US"/>
          </a:p>
        </p:txBody>
      </p:sp>
    </p:spTree>
    <p:extLst>
      <p:ext uri="{BB962C8B-B14F-4D97-AF65-F5344CB8AC3E}">
        <p14:creationId xmlns:p14="http://schemas.microsoft.com/office/powerpoint/2010/main" val="415615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 and check-in</a:t>
            </a:r>
            <a:endParaRPr lang="en-US" dirty="0"/>
          </a:p>
        </p:txBody>
      </p:sp>
      <p:sp>
        <p:nvSpPr>
          <p:cNvPr id="3" name="Content Placeholder 2"/>
          <p:cNvSpPr>
            <a:spLocks noGrp="1"/>
          </p:cNvSpPr>
          <p:nvPr>
            <p:ph idx="1"/>
          </p:nvPr>
        </p:nvSpPr>
        <p:spPr/>
        <p:txBody>
          <a:bodyPr/>
          <a:lstStyle/>
          <a:p>
            <a:r>
              <a:rPr lang="en-US" dirty="0"/>
              <a:t>What do you hope to learn and/or gain from this workshop</a:t>
            </a:r>
            <a:r>
              <a:rPr lang="en-US" dirty="0" smtClean="0"/>
              <a:t>?</a:t>
            </a:r>
          </a:p>
          <a:p>
            <a:pPr marL="342900" lvl="1" indent="-342900"/>
            <a:r>
              <a:rPr lang="en-US" dirty="0"/>
              <a:t>W</a:t>
            </a:r>
            <a:r>
              <a:rPr lang="en-US" dirty="0" smtClean="0"/>
              <a:t>hat </a:t>
            </a:r>
            <a:r>
              <a:rPr lang="en-US" dirty="0"/>
              <a:t>part of the state </a:t>
            </a:r>
            <a:r>
              <a:rPr lang="en-US" dirty="0" smtClean="0"/>
              <a:t>do you </a:t>
            </a:r>
            <a:r>
              <a:rPr lang="en-US" dirty="0"/>
              <a:t>work </a:t>
            </a:r>
            <a:r>
              <a:rPr lang="en-US" dirty="0" smtClean="0"/>
              <a:t>in?</a:t>
            </a:r>
          </a:p>
          <a:p>
            <a:pPr marL="342900" lvl="1" indent="-342900"/>
            <a:r>
              <a:rPr lang="en-US" dirty="0" smtClean="0"/>
              <a:t> </a:t>
            </a:r>
            <a:r>
              <a:rPr lang="en-US" dirty="0"/>
              <a:t>W</a:t>
            </a:r>
            <a:r>
              <a:rPr lang="en-US" dirty="0" smtClean="0"/>
              <a:t>hat </a:t>
            </a:r>
            <a:r>
              <a:rPr lang="en-US" dirty="0"/>
              <a:t>age youth </a:t>
            </a:r>
            <a:r>
              <a:rPr lang="en-US" dirty="0" smtClean="0"/>
              <a:t>do you </a:t>
            </a:r>
            <a:r>
              <a:rPr lang="en-US" dirty="0"/>
              <a:t>typically work </a:t>
            </a:r>
            <a:r>
              <a:rPr lang="en-US" dirty="0" smtClean="0"/>
              <a:t>with?</a:t>
            </a:r>
          </a:p>
          <a:p>
            <a:pPr marL="342900" lvl="1" indent="-342900"/>
            <a:r>
              <a:rPr lang="en-US" dirty="0" smtClean="0"/>
              <a:t>Have you attended similar trainings to this one?</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3</a:t>
            </a:fld>
            <a:endParaRPr lang="en-US"/>
          </a:p>
        </p:txBody>
      </p:sp>
    </p:spTree>
    <p:extLst>
      <p:ext uri="{BB962C8B-B14F-4D97-AF65-F5344CB8AC3E}">
        <p14:creationId xmlns:p14="http://schemas.microsoft.com/office/powerpoint/2010/main" val="34441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Accommodating and affirming transgender students</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smtClean="0"/>
          </a:p>
          <a:p>
            <a:r>
              <a:rPr lang="en-US" dirty="0" smtClean="0"/>
              <a:t>Access to gender-affirming bathrooms</a:t>
            </a:r>
          </a:p>
          <a:p>
            <a:pPr lvl="1"/>
            <a:r>
              <a:rPr lang="en-US" dirty="0" smtClean="0"/>
              <a:t>Transgender students should be permitted to use the bathrooms of their affirmed gender</a:t>
            </a:r>
          </a:p>
          <a:p>
            <a:pPr lvl="1"/>
            <a:r>
              <a:rPr lang="en-US" dirty="0" smtClean="0"/>
              <a:t>If a transgender student would prefer access to a gender-neutral or single stall bathroom, that request should be accommodated</a:t>
            </a:r>
          </a:p>
          <a:p>
            <a:r>
              <a:rPr lang="en-US" dirty="0" smtClean="0"/>
              <a:t>Access to locker rooms for physical education</a:t>
            </a:r>
          </a:p>
          <a:p>
            <a:pPr lvl="1"/>
            <a:r>
              <a:rPr lang="en-US" dirty="0" smtClean="0"/>
              <a:t>Arrangements should be made to ensure that transgender students are provided safe and gender-affirming locker room access</a:t>
            </a:r>
          </a:p>
          <a:p>
            <a:r>
              <a:rPr lang="en-US" dirty="0" smtClean="0"/>
              <a:t>A school’s failure to provide accommodations for transgender students may constitute a violation of state or federal anti-discrimination laws.</a:t>
            </a:r>
            <a:endParaRPr lang="en-US" dirty="0"/>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30</a:t>
            </a:fld>
            <a:endParaRPr lang="en-US"/>
          </a:p>
        </p:txBody>
      </p:sp>
    </p:spTree>
    <p:extLst>
      <p:ext uri="{BB962C8B-B14F-4D97-AF65-F5344CB8AC3E}">
        <p14:creationId xmlns:p14="http://schemas.microsoft.com/office/powerpoint/2010/main" val="40331216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laws apply in schools</a:t>
            </a:r>
            <a:endParaRPr lang="en-US" dirty="0"/>
          </a:p>
        </p:txBody>
      </p:sp>
      <p:sp>
        <p:nvSpPr>
          <p:cNvPr id="3" name="Content Placeholder 2"/>
          <p:cNvSpPr>
            <a:spLocks noGrp="1"/>
          </p:cNvSpPr>
          <p:nvPr>
            <p:ph idx="1"/>
          </p:nvPr>
        </p:nvSpPr>
        <p:spPr/>
        <p:txBody>
          <a:bodyPr/>
          <a:lstStyle/>
          <a:p>
            <a:r>
              <a:rPr lang="en-US" dirty="0" smtClean="0"/>
              <a:t>U.S. and state constitutions protect individuals against government, including public and charter schools</a:t>
            </a:r>
          </a:p>
          <a:p>
            <a:r>
              <a:rPr lang="en-US" dirty="0" smtClean="0"/>
              <a:t>Federal, state, and local statutes – public accommodations, school non-discrimination laws – can apply both to government and private </a:t>
            </a:r>
            <a:endParaRPr lang="en-US" dirty="0"/>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31</a:t>
            </a:fld>
            <a:endParaRPr lang="en-US"/>
          </a:p>
        </p:txBody>
      </p:sp>
    </p:spTree>
    <p:extLst>
      <p:ext uri="{BB962C8B-B14F-4D97-AF65-F5344CB8AC3E}">
        <p14:creationId xmlns:p14="http://schemas.microsoft.com/office/powerpoint/2010/main" val="33993565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Protections in schools</a:t>
            </a:r>
            <a:endParaRPr lang="en-US" dirty="0"/>
          </a:p>
        </p:txBody>
      </p:sp>
      <p:sp>
        <p:nvSpPr>
          <p:cNvPr id="3" name="Content Placeholder 2"/>
          <p:cNvSpPr>
            <a:spLocks noGrp="1"/>
          </p:cNvSpPr>
          <p:nvPr>
            <p:ph idx="1"/>
          </p:nvPr>
        </p:nvSpPr>
        <p:spPr>
          <a:xfrm>
            <a:off x="990600" y="1752600"/>
            <a:ext cx="7125112" cy="4410998"/>
          </a:xfrm>
        </p:spPr>
        <p:txBody>
          <a:bodyPr>
            <a:normAutofit fontScale="85000" lnSpcReduction="10000"/>
          </a:bodyPr>
          <a:lstStyle/>
          <a:p>
            <a:r>
              <a:rPr lang="en-US" b="1" dirty="0"/>
              <a:t>Anti-Bullying — </a:t>
            </a:r>
            <a:r>
              <a:rPr lang="en-US" dirty="0"/>
              <a:t>In 2002 the Washington state Legislature </a:t>
            </a:r>
            <a:r>
              <a:rPr lang="en-US" dirty="0">
                <a:hlinkClick r:id="rId2"/>
              </a:rPr>
              <a:t>passed</a:t>
            </a:r>
            <a:r>
              <a:rPr lang="en-US" dirty="0"/>
              <a:t> an anti-bullying law requiring schools to adopt an anti-bullying policy covering all the protected classes in Washington’s hate crimes law, including sexual orientation.  </a:t>
            </a:r>
          </a:p>
          <a:p>
            <a:r>
              <a:rPr lang="en-US" dirty="0" smtClean="0"/>
              <a:t>2007 the </a:t>
            </a:r>
            <a:r>
              <a:rPr lang="en-US" dirty="0"/>
              <a:t>anti-bullying law was </a:t>
            </a:r>
            <a:r>
              <a:rPr lang="en-US" dirty="0">
                <a:hlinkClick r:id="rId3"/>
              </a:rPr>
              <a:t>expanded</a:t>
            </a:r>
            <a:r>
              <a:rPr lang="en-US" dirty="0"/>
              <a:t> to prohibit cyber-</a:t>
            </a:r>
            <a:r>
              <a:rPr lang="en-US" dirty="0" smtClean="0"/>
              <a:t>bullying</a:t>
            </a:r>
          </a:p>
          <a:p>
            <a:r>
              <a:rPr lang="en-US" dirty="0" smtClean="0"/>
              <a:t>In </a:t>
            </a:r>
            <a:r>
              <a:rPr lang="en-US" dirty="0"/>
              <a:t>2009 the definition of sexual orientation was </a:t>
            </a:r>
            <a:r>
              <a:rPr lang="en-US" dirty="0">
                <a:hlinkClick r:id="rId4"/>
              </a:rPr>
              <a:t>amended</a:t>
            </a:r>
            <a:r>
              <a:rPr lang="en-US" dirty="0"/>
              <a:t> to include gender identity and expression.</a:t>
            </a:r>
          </a:p>
          <a:p>
            <a:r>
              <a:rPr lang="en-US" dirty="0"/>
              <a:t>T</a:t>
            </a:r>
            <a:r>
              <a:rPr lang="en-US" dirty="0" smtClean="0"/>
              <a:t>he </a:t>
            </a:r>
            <a:r>
              <a:rPr lang="en-US" dirty="0"/>
              <a:t>legislature commissioned a report to study the effectiveness of the state’s anti-bullying law. </a:t>
            </a:r>
            <a:r>
              <a:rPr lang="en-US" dirty="0" smtClean="0"/>
              <a:t>The 2008</a:t>
            </a:r>
            <a:r>
              <a:rPr lang="en-US" dirty="0"/>
              <a:t> </a:t>
            </a:r>
            <a:r>
              <a:rPr lang="en-US" dirty="0">
                <a:hlinkClick r:id="rId5"/>
              </a:rPr>
              <a:t>Report</a:t>
            </a:r>
            <a:r>
              <a:rPr lang="en-US" dirty="0"/>
              <a:t> </a:t>
            </a:r>
            <a:r>
              <a:rPr lang="en-US" dirty="0" smtClean="0"/>
              <a:t>found </a:t>
            </a:r>
            <a:r>
              <a:rPr lang="en-US" dirty="0"/>
              <a:t>that bullying in Washington Schools had not diminished.  </a:t>
            </a:r>
            <a:endParaRPr lang="en-US" dirty="0" smtClean="0"/>
          </a:p>
          <a:p>
            <a:r>
              <a:rPr lang="en-US" dirty="0" smtClean="0"/>
              <a:t>The </a:t>
            </a:r>
            <a:r>
              <a:rPr lang="en-US" dirty="0"/>
              <a:t>legislature responded in 2010 by unanimously passing </a:t>
            </a:r>
            <a:r>
              <a:rPr lang="en-US" b="1" dirty="0">
                <a:hlinkClick r:id="rId6"/>
              </a:rPr>
              <a:t>HB 2801</a:t>
            </a:r>
            <a:r>
              <a:rPr lang="en-US" b="1" dirty="0"/>
              <a:t>,</a:t>
            </a:r>
            <a:r>
              <a:rPr lang="en-US" dirty="0"/>
              <a:t> “an act relating to anti-harassment strategies in public schools”.  </a:t>
            </a:r>
            <a:endParaRPr lang="en-US" dirty="0" smtClean="0"/>
          </a:p>
          <a:p>
            <a:pPr lvl="1"/>
            <a:r>
              <a:rPr lang="en-US" dirty="0" smtClean="0"/>
              <a:t>Among </a:t>
            </a:r>
            <a:r>
              <a:rPr lang="en-US" dirty="0"/>
              <a:t>its </a:t>
            </a:r>
            <a:r>
              <a:rPr lang="en-US" dirty="0">
                <a:hlinkClick r:id="rId7"/>
              </a:rPr>
              <a:t>provisions</a:t>
            </a:r>
            <a:r>
              <a:rPr lang="en-US" dirty="0"/>
              <a:t>, the new law requires that school districts’ anti-harassment policies and procedures meet minimum standards and be made available to the public</a:t>
            </a:r>
            <a:r>
              <a:rPr lang="en-US" dirty="0" smtClean="0"/>
              <a:t>.</a:t>
            </a:r>
          </a:p>
          <a:p>
            <a:pPr marL="0" indent="0">
              <a:buNone/>
            </a:pPr>
            <a:endParaRPr lang="en-US" dirty="0"/>
          </a:p>
          <a:p>
            <a:endParaRPr lang="en-US" dirty="0"/>
          </a:p>
        </p:txBody>
      </p:sp>
      <p:sp>
        <p:nvSpPr>
          <p:cNvPr id="4" name="TextBox 3"/>
          <p:cNvSpPr txBox="1"/>
          <p:nvPr/>
        </p:nvSpPr>
        <p:spPr>
          <a:xfrm>
            <a:off x="152400" y="6324600"/>
            <a:ext cx="8534400" cy="338554"/>
          </a:xfrm>
          <a:prstGeom prst="rect">
            <a:avLst/>
          </a:prstGeom>
          <a:noFill/>
        </p:spPr>
        <p:txBody>
          <a:bodyPr wrap="square" rtlCol="0">
            <a:spAutoFit/>
          </a:bodyPr>
          <a:lstStyle/>
          <a:p>
            <a:pPr algn="ctr"/>
            <a:r>
              <a:rPr lang="en-US" sz="1600" dirty="0"/>
              <a:t>Source: </a:t>
            </a:r>
            <a:r>
              <a:rPr lang="en-US" sz="1600" dirty="0">
                <a:hlinkClick r:id="rId8"/>
              </a:rPr>
              <a:t>http://www.equalrightswashington.org/?page_id=286</a:t>
            </a:r>
            <a:endParaRPr lang="en-US" sz="16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32</a:t>
            </a:fld>
            <a:endParaRPr lang="en-US"/>
          </a:p>
        </p:txBody>
      </p:sp>
    </p:spTree>
    <p:extLst>
      <p:ext uri="{BB962C8B-B14F-4D97-AF65-F5344CB8AC3E}">
        <p14:creationId xmlns:p14="http://schemas.microsoft.com/office/powerpoint/2010/main" val="19688235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Protections in schools</a:t>
            </a:r>
            <a:endParaRPr lang="en-US" dirty="0"/>
          </a:p>
        </p:txBody>
      </p:sp>
      <p:sp>
        <p:nvSpPr>
          <p:cNvPr id="3" name="Content Placeholder 2"/>
          <p:cNvSpPr>
            <a:spLocks noGrp="1"/>
          </p:cNvSpPr>
          <p:nvPr>
            <p:ph idx="1"/>
          </p:nvPr>
        </p:nvSpPr>
        <p:spPr>
          <a:xfrm>
            <a:off x="990600" y="1447800"/>
            <a:ext cx="7125112" cy="4051437"/>
          </a:xfrm>
        </p:spPr>
        <p:txBody>
          <a:bodyPr>
            <a:normAutofit lnSpcReduction="10000"/>
          </a:bodyPr>
          <a:lstStyle/>
          <a:p>
            <a:r>
              <a:rPr lang="en-US" dirty="0"/>
              <a:t>In 2010, the legislature passed </a:t>
            </a:r>
            <a:r>
              <a:rPr lang="en-US" dirty="0">
                <a:hlinkClick r:id="rId2"/>
              </a:rPr>
              <a:t>HB 3026</a:t>
            </a:r>
            <a:r>
              <a:rPr lang="en-US" b="1" dirty="0"/>
              <a:t>, </a:t>
            </a:r>
            <a:r>
              <a:rPr lang="en-US" dirty="0"/>
              <a:t>giving the Superintendent authority to investigate allegations of </a:t>
            </a:r>
            <a:r>
              <a:rPr lang="en-US" dirty="0" smtClean="0">
                <a:hlinkClick r:id="rId3"/>
              </a:rPr>
              <a:t>all </a:t>
            </a:r>
            <a:r>
              <a:rPr lang="en-US" dirty="0">
                <a:hlinkClick r:id="rId3"/>
              </a:rPr>
              <a:t>kinds of discrimination</a:t>
            </a:r>
            <a:r>
              <a:rPr lang="en-US" dirty="0"/>
              <a:t> and to </a:t>
            </a:r>
            <a:r>
              <a:rPr lang="en-US" dirty="0" smtClean="0"/>
              <a:t>enforce </a:t>
            </a:r>
            <a:r>
              <a:rPr lang="en-US" dirty="0"/>
              <a:t>laws when violations occur. </a:t>
            </a:r>
            <a:endParaRPr lang="en-US" dirty="0" smtClean="0"/>
          </a:p>
          <a:p>
            <a:pPr lvl="1"/>
            <a:r>
              <a:rPr lang="en-US" dirty="0" smtClean="0"/>
              <a:t>We </a:t>
            </a:r>
            <a:r>
              <a:rPr lang="en-US" dirty="0"/>
              <a:t>have taken the opportunity to show all of our students – including students of color and gay, lesbian, bisexual and transgender students – that we will not tolerate any kind of discrimination in our schools</a:t>
            </a:r>
            <a:r>
              <a:rPr lang="en-US" dirty="0" smtClean="0"/>
              <a:t>.</a:t>
            </a:r>
            <a:r>
              <a:rPr lang="en-US" b="1" dirty="0"/>
              <a:t> </a:t>
            </a:r>
            <a:endParaRPr lang="en-US" b="1" dirty="0" smtClean="0"/>
          </a:p>
          <a:p>
            <a:r>
              <a:rPr lang="en-US" b="1" dirty="0" smtClean="0"/>
              <a:t>Compliance </a:t>
            </a:r>
            <a:r>
              <a:rPr lang="en-US" b="1" dirty="0"/>
              <a:t>with Civil Rights Laws</a:t>
            </a:r>
            <a:r>
              <a:rPr lang="en-US" dirty="0"/>
              <a:t> — Washington schools are some of the nation’s most diverse, yet discrimination has remained a persistent problem. </a:t>
            </a:r>
            <a:endParaRPr lang="en-US" dirty="0" smtClean="0"/>
          </a:p>
          <a:p>
            <a:pPr lvl="1"/>
            <a:r>
              <a:rPr lang="en-US" dirty="0" smtClean="0"/>
              <a:t>Under </a:t>
            </a:r>
            <a:r>
              <a:rPr lang="en-US" dirty="0"/>
              <a:t>previous law, the Superintendent of Public Instruction had broad authority to investigate </a:t>
            </a:r>
            <a:r>
              <a:rPr lang="en-US" i="1" dirty="0"/>
              <a:t>only</a:t>
            </a:r>
            <a:r>
              <a:rPr lang="en-US" dirty="0"/>
              <a:t> sex discrimination in school districts. </a:t>
            </a:r>
          </a:p>
        </p:txBody>
      </p:sp>
      <p:sp>
        <p:nvSpPr>
          <p:cNvPr id="4" name="TextBox 3"/>
          <p:cNvSpPr txBox="1"/>
          <p:nvPr/>
        </p:nvSpPr>
        <p:spPr>
          <a:xfrm>
            <a:off x="1066800" y="5943600"/>
            <a:ext cx="6029536" cy="369332"/>
          </a:xfrm>
          <a:prstGeom prst="rect">
            <a:avLst/>
          </a:prstGeom>
          <a:noFill/>
        </p:spPr>
        <p:txBody>
          <a:bodyPr wrap="none" rtlCol="0">
            <a:spAutoFit/>
          </a:bodyPr>
          <a:lstStyle/>
          <a:p>
            <a:r>
              <a:rPr lang="en-US" dirty="0" smtClean="0"/>
              <a:t>Source: </a:t>
            </a:r>
            <a:r>
              <a:rPr lang="en-US" dirty="0" smtClean="0">
                <a:hlinkClick r:id="rId4"/>
              </a:rPr>
              <a:t>http://www.equalrightswashington.org/?page_id=286</a:t>
            </a:r>
            <a:endParaRPr lang="en-US" dirty="0"/>
          </a:p>
        </p:txBody>
      </p:sp>
      <p:sp>
        <p:nvSpPr>
          <p:cNvPr id="5" name="Footer Placeholder 4"/>
          <p:cNvSpPr>
            <a:spLocks noGrp="1"/>
          </p:cNvSpPr>
          <p:nvPr>
            <p:ph type="ftr" sz="quarter" idx="11"/>
          </p:nvPr>
        </p:nvSpPr>
        <p:spPr>
          <a:xfrm>
            <a:off x="3733800" y="6400800"/>
            <a:ext cx="5256399" cy="365125"/>
          </a:xfrm>
        </p:spPr>
        <p:txBody>
          <a:bodyPr/>
          <a:lstStyle/>
          <a:p>
            <a:r>
              <a:rPr lang="en-US" dirty="0" smtClean="0"/>
              <a:t>© 2013 Kathyrn Kemp Chociej for Gender Diversity</a:t>
            </a:r>
            <a:endParaRPr lang="en-US" dirty="0"/>
          </a:p>
        </p:txBody>
      </p:sp>
      <p:sp>
        <p:nvSpPr>
          <p:cNvPr id="6" name="Slide Number Placeholder 5"/>
          <p:cNvSpPr>
            <a:spLocks noGrp="1"/>
          </p:cNvSpPr>
          <p:nvPr>
            <p:ph type="sldNum" sz="quarter" idx="12"/>
          </p:nvPr>
        </p:nvSpPr>
        <p:spPr/>
        <p:txBody>
          <a:bodyPr/>
          <a:lstStyle/>
          <a:p>
            <a:fld id="{4D02C3FE-780A-4933-A992-0C08BC605576}" type="slidenum">
              <a:rPr lang="en-US" smtClean="0"/>
              <a:t>33</a:t>
            </a:fld>
            <a:endParaRPr lang="en-US"/>
          </a:p>
        </p:txBody>
      </p:sp>
    </p:spTree>
    <p:extLst>
      <p:ext uri="{BB962C8B-B14F-4D97-AF65-F5344CB8AC3E}">
        <p14:creationId xmlns:p14="http://schemas.microsoft.com/office/powerpoint/2010/main" val="25695529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6671" t="33427" r="41907" b="7292"/>
          <a:stretch/>
        </p:blipFill>
        <p:spPr bwMode="auto">
          <a:xfrm>
            <a:off x="235526" y="856701"/>
            <a:ext cx="7079673" cy="569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35527" y="304800"/>
            <a:ext cx="7922553" cy="307777"/>
          </a:xfrm>
          <a:prstGeom prst="rect">
            <a:avLst/>
          </a:prstGeom>
          <a:noFill/>
        </p:spPr>
        <p:txBody>
          <a:bodyPr wrap="none" rtlCol="0">
            <a:spAutoFit/>
          </a:bodyPr>
          <a:lstStyle/>
          <a:p>
            <a:r>
              <a:rPr lang="en-US" sz="1400" dirty="0" smtClean="0"/>
              <a:t>Source: </a:t>
            </a:r>
            <a:r>
              <a:rPr lang="en-US" sz="1400" dirty="0" smtClean="0">
                <a:hlinkClick r:id="rId3"/>
              </a:rPr>
              <a:t>http://www.glsen.org/cgi-bin/iowa/all/library/record/2344.html?state=policy</a:t>
            </a:r>
            <a:endParaRPr lang="en-US" sz="1400" dirty="0"/>
          </a:p>
        </p:txBody>
      </p:sp>
    </p:spTree>
    <p:extLst>
      <p:ext uri="{BB962C8B-B14F-4D97-AF65-F5344CB8AC3E}">
        <p14:creationId xmlns:p14="http://schemas.microsoft.com/office/powerpoint/2010/main" val="14097200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5527" y="304800"/>
            <a:ext cx="7922553" cy="307777"/>
          </a:xfrm>
          <a:prstGeom prst="rect">
            <a:avLst/>
          </a:prstGeom>
          <a:noFill/>
        </p:spPr>
        <p:txBody>
          <a:bodyPr wrap="none" rtlCol="0">
            <a:spAutoFit/>
          </a:bodyPr>
          <a:lstStyle/>
          <a:p>
            <a:r>
              <a:rPr lang="en-US" sz="1400" dirty="0" smtClean="0"/>
              <a:t>Source: </a:t>
            </a:r>
            <a:r>
              <a:rPr lang="en-US" sz="1400" dirty="0" smtClean="0">
                <a:hlinkClick r:id="rId2"/>
              </a:rPr>
              <a:t>http://www.glsen.org/cgi-bin/iowa/all/library/record/2344.html?state=policy</a:t>
            </a:r>
            <a:endParaRPr lang="en-US" sz="1400" dirty="0"/>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7291" t="12303" r="41354" b="24801"/>
          <a:stretch/>
        </p:blipFill>
        <p:spPr bwMode="auto">
          <a:xfrm>
            <a:off x="1828800" y="899886"/>
            <a:ext cx="6764900" cy="5784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a:xfrm>
            <a:off x="3810000" y="6492875"/>
            <a:ext cx="5256399" cy="365125"/>
          </a:xfrm>
        </p:spPr>
        <p:txBody>
          <a:bodyPr/>
          <a:lstStyle/>
          <a:p>
            <a:r>
              <a:rPr lang="en-US" dirty="0" smtClean="0"/>
              <a:t>© 2013 Kathyrn Kemp Chociej for Gender Diversity</a:t>
            </a:r>
            <a:endParaRPr lang="en-US" dirty="0"/>
          </a:p>
        </p:txBody>
      </p:sp>
      <p:sp>
        <p:nvSpPr>
          <p:cNvPr id="5" name="Slide Number Placeholder 4"/>
          <p:cNvSpPr>
            <a:spLocks noGrp="1"/>
          </p:cNvSpPr>
          <p:nvPr>
            <p:ph type="sldNum" sz="quarter" idx="12"/>
          </p:nvPr>
        </p:nvSpPr>
        <p:spPr/>
        <p:txBody>
          <a:bodyPr/>
          <a:lstStyle/>
          <a:p>
            <a:fld id="{4D02C3FE-780A-4933-A992-0C08BC605576}" type="slidenum">
              <a:rPr lang="en-US" smtClean="0"/>
              <a:t>35</a:t>
            </a:fld>
            <a:endParaRPr lang="en-US"/>
          </a:p>
        </p:txBody>
      </p:sp>
    </p:spTree>
    <p:extLst>
      <p:ext uri="{BB962C8B-B14F-4D97-AF65-F5344CB8AC3E}">
        <p14:creationId xmlns:p14="http://schemas.microsoft.com/office/powerpoint/2010/main" val="19527828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free expression</a:t>
            </a:r>
            <a:endParaRPr lang="en-US" dirty="0"/>
          </a:p>
        </p:txBody>
      </p:sp>
      <p:sp>
        <p:nvSpPr>
          <p:cNvPr id="3" name="Content Placeholder 2"/>
          <p:cNvSpPr>
            <a:spLocks noGrp="1"/>
          </p:cNvSpPr>
          <p:nvPr>
            <p:ph idx="1"/>
          </p:nvPr>
        </p:nvSpPr>
        <p:spPr/>
        <p:txBody>
          <a:bodyPr/>
          <a:lstStyle/>
          <a:p>
            <a:r>
              <a:rPr lang="en-US" dirty="0" smtClean="0"/>
              <a:t>The First Amendment of the U.S. Constitution protects students’ rights to free speech and expression</a:t>
            </a:r>
          </a:p>
          <a:p>
            <a:r>
              <a:rPr lang="en-US" dirty="0" smtClean="0"/>
              <a:t>The right to free expression has been found to include the following:</a:t>
            </a:r>
          </a:p>
          <a:p>
            <a:pPr lvl="1"/>
            <a:r>
              <a:rPr lang="en-US" dirty="0" smtClean="0"/>
              <a:t>Clothing</a:t>
            </a:r>
          </a:p>
          <a:p>
            <a:pPr lvl="1"/>
            <a:r>
              <a:rPr lang="en-US" dirty="0" smtClean="0"/>
              <a:t>Prom dates</a:t>
            </a:r>
          </a:p>
          <a:p>
            <a:pPr lvl="1"/>
            <a:r>
              <a:rPr lang="en-US" dirty="0" smtClean="0"/>
              <a:t>Senior pictures</a:t>
            </a:r>
          </a:p>
          <a:p>
            <a:r>
              <a:rPr lang="en-US" dirty="0" smtClean="0"/>
              <a:t>Depending on the circumstances, schools may be able to discipline a student for </a:t>
            </a:r>
            <a:r>
              <a:rPr lang="en-US" dirty="0" err="1" smtClean="0"/>
              <a:t>cyberbullying</a:t>
            </a:r>
            <a:r>
              <a:rPr lang="en-US" dirty="0" smtClean="0"/>
              <a:t> as it may not be protected as free speech</a:t>
            </a:r>
          </a:p>
          <a:p>
            <a:pPr marL="0" indent="0">
              <a:buNone/>
            </a:pPr>
            <a:endParaRPr lang="en-US" dirty="0"/>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36</a:t>
            </a:fld>
            <a:endParaRPr lang="en-US"/>
          </a:p>
        </p:txBody>
      </p:sp>
    </p:spTree>
    <p:extLst>
      <p:ext uri="{BB962C8B-B14F-4D97-AF65-F5344CB8AC3E}">
        <p14:creationId xmlns:p14="http://schemas.microsoft.com/office/powerpoint/2010/main" val="24770788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Privacy</a:t>
            </a:r>
            <a:endParaRPr lang="en-US" dirty="0"/>
          </a:p>
        </p:txBody>
      </p:sp>
      <p:sp>
        <p:nvSpPr>
          <p:cNvPr id="3" name="Content Placeholder 2"/>
          <p:cNvSpPr>
            <a:spLocks noGrp="1"/>
          </p:cNvSpPr>
          <p:nvPr>
            <p:ph idx="1"/>
          </p:nvPr>
        </p:nvSpPr>
        <p:spPr/>
        <p:txBody>
          <a:bodyPr/>
          <a:lstStyle/>
          <a:p>
            <a:r>
              <a:rPr lang="en-US" dirty="0" smtClean="0"/>
              <a:t>The right to privacy is protected by the federal and many state constitutions</a:t>
            </a:r>
          </a:p>
          <a:p>
            <a:r>
              <a:rPr lang="en-US" dirty="0" smtClean="0"/>
              <a:t>Students have a right to keep their transgender status private</a:t>
            </a:r>
          </a:p>
          <a:p>
            <a:r>
              <a:rPr lang="en-US" dirty="0" smtClean="0"/>
              <a:t>Just because a student has disclosed in one context does not eliminate their right to privacy as long as they have a “reasonable expectation of privacy”</a:t>
            </a:r>
          </a:p>
          <a:p>
            <a:r>
              <a:rPr lang="en-US" dirty="0" smtClean="0"/>
              <a:t>This right applies to what people say, what people do, and what appears on school records</a:t>
            </a:r>
            <a:endParaRPr lang="en-US" dirty="0"/>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37</a:t>
            </a:fld>
            <a:endParaRPr lang="en-US"/>
          </a:p>
        </p:txBody>
      </p:sp>
    </p:spTree>
    <p:extLst>
      <p:ext uri="{BB962C8B-B14F-4D97-AF65-F5344CB8AC3E}">
        <p14:creationId xmlns:p14="http://schemas.microsoft.com/office/powerpoint/2010/main" val="4029942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Educational Rights &amp; Privacy Act</a:t>
            </a:r>
            <a:endParaRPr lang="en-US" dirty="0"/>
          </a:p>
        </p:txBody>
      </p:sp>
      <p:sp>
        <p:nvSpPr>
          <p:cNvPr id="3" name="Content Placeholder 2"/>
          <p:cNvSpPr>
            <a:spLocks noGrp="1"/>
          </p:cNvSpPr>
          <p:nvPr>
            <p:ph idx="1"/>
          </p:nvPr>
        </p:nvSpPr>
        <p:spPr/>
        <p:txBody>
          <a:bodyPr/>
          <a:lstStyle/>
          <a:p>
            <a:r>
              <a:rPr lang="en-US" dirty="0" smtClean="0"/>
              <a:t>Parents or students over the age of 18 can request to change school records if they believe them to be inaccurate, misleading, or violating student’s rights of privacy</a:t>
            </a:r>
          </a:p>
          <a:p>
            <a:r>
              <a:rPr lang="en-US" dirty="0" smtClean="0"/>
              <a:t>School districts are permitted to deny those requests, but must offer parents or eligible student an opportunity to present evidence at a hearing</a:t>
            </a:r>
          </a:p>
          <a:p>
            <a:endParaRPr lang="en-US" dirty="0"/>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38</a:t>
            </a:fld>
            <a:endParaRPr lang="en-US"/>
          </a:p>
        </p:txBody>
      </p:sp>
    </p:spTree>
    <p:extLst>
      <p:ext uri="{BB962C8B-B14F-4D97-AF65-F5344CB8AC3E}">
        <p14:creationId xmlns:p14="http://schemas.microsoft.com/office/powerpoint/2010/main" val="644552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 to be Free from Harassment: Title IX</a:t>
            </a:r>
            <a:endParaRPr lang="en-US" dirty="0"/>
          </a:p>
        </p:txBody>
      </p:sp>
      <p:sp>
        <p:nvSpPr>
          <p:cNvPr id="3" name="Content Placeholder 2"/>
          <p:cNvSpPr>
            <a:spLocks noGrp="1"/>
          </p:cNvSpPr>
          <p:nvPr>
            <p:ph idx="1"/>
          </p:nvPr>
        </p:nvSpPr>
        <p:spPr/>
        <p:txBody>
          <a:bodyPr/>
          <a:lstStyle/>
          <a:p>
            <a:r>
              <a:rPr lang="en-US" dirty="0" smtClean="0"/>
              <a:t>Title IX of the Education Amendments of 1972 applies to all schools that receive federal funding and prohibits discrimination based on sex</a:t>
            </a:r>
          </a:p>
          <a:p>
            <a:r>
              <a:rPr lang="en-US" dirty="0" smtClean="0"/>
              <a:t>The U.S. department of Education recently issued guidance explaining that sex discrimination includes peer-to-peer harassment and discrimination based on gender stereotyping</a:t>
            </a:r>
            <a:endParaRPr lang="en-US" dirty="0"/>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39</a:t>
            </a:fld>
            <a:endParaRPr lang="en-US"/>
          </a:p>
        </p:txBody>
      </p:sp>
    </p:spTree>
    <p:extLst>
      <p:ext uri="{BB962C8B-B14F-4D97-AF65-F5344CB8AC3E}">
        <p14:creationId xmlns:p14="http://schemas.microsoft.com/office/powerpoint/2010/main" val="1945093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809325"/>
            <a:ext cx="7125113" cy="924475"/>
          </a:xfrm>
        </p:spPr>
        <p:txBody>
          <a:bodyPr/>
          <a:lstStyle/>
          <a:p>
            <a:r>
              <a:rPr lang="en-US" sz="2800" dirty="0"/>
              <a:t>Teachers will gain an understanding of gender identity and expression, learn about and how to support implementation of anti-discrimination laws enacted in the state of Washington; and will gain resources and tools to create safe spaces in school settings for gender-variant youth and support Gay-Straight Alliances in schools.</a:t>
            </a:r>
            <a:r>
              <a:rPr lang="en-US" dirty="0"/>
              <a:t/>
            </a:r>
            <a:br>
              <a:rPr lang="en-US" dirty="0"/>
            </a:br>
            <a:endParaRPr lang="en-US" dirty="0"/>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p:txBody>
          <a:bodyPr/>
          <a:lstStyle/>
          <a:p>
            <a:fld id="{4D02C3FE-780A-4933-A992-0C08BC605576}" type="slidenum">
              <a:rPr lang="en-US" smtClean="0"/>
              <a:t>4</a:t>
            </a:fld>
            <a:endParaRPr lang="en-US"/>
          </a:p>
        </p:txBody>
      </p:sp>
    </p:spTree>
    <p:extLst>
      <p:ext uri="{BB962C8B-B14F-4D97-AF65-F5344CB8AC3E}">
        <p14:creationId xmlns:p14="http://schemas.microsoft.com/office/powerpoint/2010/main" val="24590375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Title IX Claim Based on Harassment</a:t>
            </a:r>
            <a:endParaRPr lang="en-US" dirty="0"/>
          </a:p>
        </p:txBody>
      </p:sp>
      <p:sp>
        <p:nvSpPr>
          <p:cNvPr id="3" name="Content Placeholder 2"/>
          <p:cNvSpPr>
            <a:spLocks noGrp="1"/>
          </p:cNvSpPr>
          <p:nvPr>
            <p:ph idx="1"/>
          </p:nvPr>
        </p:nvSpPr>
        <p:spPr/>
        <p:txBody>
          <a:bodyPr>
            <a:normAutofit lnSpcReduction="10000"/>
          </a:bodyPr>
          <a:lstStyle/>
          <a:p>
            <a:r>
              <a:rPr lang="en-US" dirty="0" smtClean="0"/>
              <a:t>Gender nonconforming and transgender youth fit under Title IX under two theories:</a:t>
            </a:r>
          </a:p>
          <a:p>
            <a:pPr lvl="1"/>
            <a:r>
              <a:rPr lang="en-US" dirty="0" smtClean="0"/>
              <a:t>Failure to meet stereotypes of masculinity and/or femininity</a:t>
            </a:r>
          </a:p>
          <a:p>
            <a:pPr lvl="1"/>
            <a:r>
              <a:rPr lang="en-US" dirty="0" smtClean="0"/>
              <a:t>Change of sex</a:t>
            </a:r>
          </a:p>
          <a:p>
            <a:r>
              <a:rPr lang="en-US" dirty="0" smtClean="0"/>
              <a:t>The standard requires schools to:</a:t>
            </a:r>
          </a:p>
          <a:p>
            <a:pPr lvl="1"/>
            <a:r>
              <a:rPr lang="en-US" dirty="0" smtClean="0"/>
              <a:t>Act on all reports of harassment</a:t>
            </a:r>
          </a:p>
          <a:p>
            <a:pPr lvl="1"/>
            <a:r>
              <a:rPr lang="en-US" dirty="0" smtClean="0"/>
              <a:t>Craft a response that fits the nature of the problem and surrounding circumstances</a:t>
            </a:r>
          </a:p>
          <a:p>
            <a:pPr lvl="1"/>
            <a:r>
              <a:rPr lang="en-US" dirty="0" smtClean="0"/>
              <a:t>Refrain from exacerbating the problem</a:t>
            </a:r>
          </a:p>
          <a:p>
            <a:r>
              <a:rPr lang="en-US" dirty="0" smtClean="0"/>
              <a:t>Mechanisms for enforcing Title IX include:</a:t>
            </a:r>
          </a:p>
          <a:p>
            <a:pPr lvl="1"/>
            <a:r>
              <a:rPr lang="en-US" dirty="0" smtClean="0"/>
              <a:t>File an administrative complaint with OCR and/or DOJ</a:t>
            </a:r>
          </a:p>
          <a:p>
            <a:pPr lvl="1"/>
            <a:r>
              <a:rPr lang="en-US" dirty="0" smtClean="0"/>
              <a:t>File a complaint in state or federal court</a:t>
            </a:r>
            <a:endParaRPr lang="en-US" dirty="0"/>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40</a:t>
            </a:fld>
            <a:endParaRPr lang="en-US"/>
          </a:p>
        </p:txBody>
      </p:sp>
    </p:spTree>
    <p:extLst>
      <p:ext uri="{BB962C8B-B14F-4D97-AF65-F5344CB8AC3E}">
        <p14:creationId xmlns:p14="http://schemas.microsoft.com/office/powerpoint/2010/main" val="29207045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 to Access Sex-Separated Spaces</a:t>
            </a:r>
            <a:endParaRPr lang="en-US" dirty="0"/>
          </a:p>
        </p:txBody>
      </p:sp>
      <p:sp>
        <p:nvSpPr>
          <p:cNvPr id="3" name="Content Placeholder 2"/>
          <p:cNvSpPr>
            <a:spLocks noGrp="1"/>
          </p:cNvSpPr>
          <p:nvPr>
            <p:ph idx="1"/>
          </p:nvPr>
        </p:nvSpPr>
        <p:spPr/>
        <p:txBody>
          <a:bodyPr/>
          <a:lstStyle/>
          <a:p>
            <a:r>
              <a:rPr lang="en-US" dirty="0" smtClean="0"/>
              <a:t>Most states have laws that permit schools to have separate locker rooms, restrooms, and activities for boys and girls</a:t>
            </a:r>
          </a:p>
          <a:p>
            <a:r>
              <a:rPr lang="en-US" dirty="0" smtClean="0"/>
              <a:t>This does not exempt schools from the requirement to not discriminate on the basis of gender identity or sex stereotypes</a:t>
            </a:r>
          </a:p>
          <a:p>
            <a:r>
              <a:rPr lang="en-US" dirty="0" smtClean="0"/>
              <a:t>Several major school districts (SFUSD &amp; LAUSD) already permit students to access sex-separated facilities based on gender identity</a:t>
            </a:r>
            <a:endParaRPr lang="en-US" dirty="0"/>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41</a:t>
            </a:fld>
            <a:endParaRPr lang="en-US"/>
          </a:p>
        </p:txBody>
      </p:sp>
    </p:spTree>
    <p:extLst>
      <p:ext uri="{BB962C8B-B14F-4D97-AF65-F5344CB8AC3E}">
        <p14:creationId xmlns:p14="http://schemas.microsoft.com/office/powerpoint/2010/main" val="39418033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Equal Access Act and Gay-Straight Alliances</a:t>
            </a:r>
            <a:endParaRPr lang="en-US" dirty="0"/>
          </a:p>
        </p:txBody>
      </p:sp>
      <p:sp>
        <p:nvSpPr>
          <p:cNvPr id="3" name="Content Placeholder 2"/>
          <p:cNvSpPr>
            <a:spLocks noGrp="1"/>
          </p:cNvSpPr>
          <p:nvPr>
            <p:ph idx="1"/>
          </p:nvPr>
        </p:nvSpPr>
        <p:spPr/>
        <p:txBody>
          <a:bodyPr/>
          <a:lstStyle/>
          <a:p>
            <a:r>
              <a:rPr lang="en-US" dirty="0" smtClean="0"/>
              <a:t>If a public secondary school that receives federal funding allows any voluntary, non-curricular, student-initiated and student-led group to meet, it must allow all such groups to meet</a:t>
            </a:r>
          </a:p>
          <a:p>
            <a:r>
              <a:rPr lang="en-US" dirty="0" smtClean="0"/>
              <a:t>This law also requires schools to treat all groups equally (equal access to facilities and advertisement </a:t>
            </a:r>
            <a:r>
              <a:rPr lang="en-US" smtClean="0"/>
              <a:t>on campus)</a:t>
            </a:r>
          </a:p>
          <a:p>
            <a:pPr marL="0" indent="0">
              <a:buNone/>
            </a:pPr>
            <a:endParaRPr lang="en-US" dirty="0"/>
          </a:p>
        </p:txBody>
      </p:sp>
      <p:sp>
        <p:nvSpPr>
          <p:cNvPr id="4" name="TextBox 3"/>
          <p:cNvSpPr txBox="1"/>
          <p:nvPr/>
        </p:nvSpPr>
        <p:spPr>
          <a:xfrm>
            <a:off x="1828800" y="6047601"/>
            <a:ext cx="6629400" cy="276999"/>
          </a:xfrm>
          <a:prstGeom prst="rect">
            <a:avLst/>
          </a:prstGeom>
          <a:noFill/>
        </p:spPr>
        <p:txBody>
          <a:bodyPr wrap="square" rtlCol="0">
            <a:spAutoFit/>
          </a:bodyPr>
          <a:lstStyle/>
          <a:p>
            <a:pPr algn="r"/>
            <a:r>
              <a:rPr lang="en-US" sz="1200" dirty="0" smtClean="0"/>
              <a:t>(</a:t>
            </a:r>
            <a:r>
              <a:rPr lang="en-US" sz="1200" dirty="0" err="1" smtClean="0"/>
              <a:t>Asaf</a:t>
            </a:r>
            <a:r>
              <a:rPr lang="en-US" sz="1200" dirty="0" smtClean="0"/>
              <a:t> Orr, National Center for Lesbian Rights, 2012)</a:t>
            </a:r>
            <a:endParaRPr lang="en-US" sz="1200" dirty="0"/>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42</a:t>
            </a:fld>
            <a:endParaRPr lang="en-US"/>
          </a:p>
        </p:txBody>
      </p:sp>
    </p:spTree>
    <p:extLst>
      <p:ext uri="{BB962C8B-B14F-4D97-AF65-F5344CB8AC3E}">
        <p14:creationId xmlns:p14="http://schemas.microsoft.com/office/powerpoint/2010/main" val="12153023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4" algn="r" defTabSz="457200" rtl="0">
              <a:spcBef>
                <a:spcPct val="0"/>
              </a:spcBef>
            </a:pPr>
            <a:r>
              <a:rPr lang="en-US" dirty="0"/>
              <a:t>Office of Superintendent of Public Instruction (OSPI)</a:t>
            </a:r>
            <a:br>
              <a:rPr lang="en-US" dirty="0"/>
            </a:br>
            <a:r>
              <a:rPr lang="en-US" dirty="0" smtClean="0"/>
              <a:t>Policies and Procedures (</a:t>
            </a:r>
            <a:r>
              <a:rPr lang="en-US" dirty="0"/>
              <a:t>F</a:t>
            </a:r>
            <a:r>
              <a:rPr lang="en-US" dirty="0" smtClean="0"/>
              <a:t>ebruary 2012)</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43</a:t>
            </a:fld>
            <a:endParaRPr lang="en-US"/>
          </a:p>
        </p:txBody>
      </p:sp>
    </p:spTree>
    <p:extLst>
      <p:ext uri="{BB962C8B-B14F-4D97-AF65-F5344CB8AC3E}">
        <p14:creationId xmlns:p14="http://schemas.microsoft.com/office/powerpoint/2010/main" val="7473595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44</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3013" y="0"/>
            <a:ext cx="5614987" cy="6771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00852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p:txBody>
          <a:bodyPr/>
          <a:lstStyle/>
          <a:p>
            <a:fld id="{4D02C3FE-780A-4933-A992-0C08BC605576}" type="slidenum">
              <a:rPr lang="en-US" smtClean="0"/>
              <a:t>45</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2551"/>
            <a:ext cx="5325256" cy="653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09699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OSPI Guidelines </a:t>
            </a:r>
            <a:r>
              <a:rPr lang="en-US" dirty="0" smtClean="0"/>
              <a:t>– </a:t>
            </a:r>
            <a:br>
              <a:rPr lang="en-US" dirty="0" smtClean="0"/>
            </a:br>
            <a:r>
              <a:rPr lang="en-US" dirty="0" smtClean="0"/>
              <a:t>Prohibiting </a:t>
            </a:r>
            <a:r>
              <a:rPr lang="en-US" dirty="0"/>
              <a:t>Discrimination in Washington Public Schools (February 2012), </a:t>
            </a:r>
            <a:r>
              <a:rPr lang="en-US" dirty="0" err="1"/>
              <a:t>pp</a:t>
            </a:r>
            <a:r>
              <a:rPr lang="en-US" dirty="0"/>
              <a:t> 28-31. </a:t>
            </a:r>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46</a:t>
            </a:fld>
            <a:endParaRPr lang="en-US"/>
          </a:p>
        </p:txBody>
      </p:sp>
    </p:spTree>
    <p:extLst>
      <p:ext uri="{BB962C8B-B14F-4D97-AF65-F5344CB8AC3E}">
        <p14:creationId xmlns:p14="http://schemas.microsoft.com/office/powerpoint/2010/main" val="13079173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r>
              <a:rPr lang="en-US" b="1" dirty="0"/>
              <a:t>What terms are commonly used to describe gender identity or gender expression? </a:t>
            </a:r>
            <a:endParaRPr lang="en-US" dirty="0"/>
          </a:p>
        </p:txBody>
      </p:sp>
      <p:sp>
        <p:nvSpPr>
          <p:cNvPr id="3" name="Content Placeholder 2"/>
          <p:cNvSpPr>
            <a:spLocks noGrp="1"/>
          </p:cNvSpPr>
          <p:nvPr>
            <p:ph idx="1"/>
          </p:nvPr>
        </p:nvSpPr>
        <p:spPr/>
        <p:txBody>
          <a:bodyPr>
            <a:normAutofit/>
          </a:bodyPr>
          <a:lstStyle/>
          <a:p>
            <a:pPr marL="284163" lvl="7" indent="0"/>
            <a:r>
              <a:rPr lang="en-US" dirty="0"/>
              <a:t>Individuals use a number of words to describe their gendered experiences. Some people may refer to themselves as trans, transsexual, transgender, male-to-female (MTF), female-to-male (FTM), two-spirit, and a variety of other terms. Terminology can differ based on region, language, race, ethnicity, age, culture, and many other factors. Some common terms are defined below.</a:t>
            </a:r>
          </a:p>
          <a:p>
            <a:pPr marL="284163" lvl="8" indent="0"/>
            <a:r>
              <a:rPr lang="en-US" i="1" dirty="0"/>
              <a:t>Gender identity </a:t>
            </a:r>
            <a:r>
              <a:rPr lang="en-US" dirty="0"/>
              <a:t>is a person’s deeply felt internal sense of being male or female, regardless of their sex assigned at birth. </a:t>
            </a:r>
          </a:p>
          <a:p>
            <a:pPr marL="284163" lvl="8" indent="0"/>
            <a:r>
              <a:rPr lang="en-US" i="1" dirty="0"/>
              <a:t>Gender expression </a:t>
            </a:r>
            <a:r>
              <a:rPr lang="en-US" dirty="0"/>
              <a:t>is the manner in which a person represents or expresses gender to others, often through behavior, clothing, hairstyles, activities, voice, or mannerisms. </a:t>
            </a:r>
          </a:p>
          <a:p>
            <a:pPr marL="284163" lvl="8" indent="0"/>
            <a:r>
              <a:rPr lang="en-US" i="1" dirty="0"/>
              <a:t>Transgender </a:t>
            </a:r>
            <a:r>
              <a:rPr lang="en-US" dirty="0"/>
              <a:t>is a general term used to describe a person whose gender identity or expression is different from that traditionally associated with the person’s sex assigned at birth. </a:t>
            </a:r>
          </a:p>
          <a:p>
            <a:pPr marL="284163" lvl="8" indent="0"/>
            <a:r>
              <a:rPr lang="en-US" i="1" dirty="0"/>
              <a:t>Transitioning </a:t>
            </a:r>
            <a:r>
              <a:rPr lang="en-US" dirty="0"/>
              <a:t>is the process in which a person changes their gender expression to better reflect their gender identity. </a:t>
            </a:r>
          </a:p>
          <a:p>
            <a:pPr marL="284163" lvl="8" indent="0"/>
            <a:r>
              <a:rPr lang="en-US" i="1" dirty="0"/>
              <a:t>Gender nonconforming </a:t>
            </a:r>
            <a:r>
              <a:rPr lang="en-US" dirty="0"/>
              <a:t>is a term for people whose gender expression differs from stereotypical expectations about how they should look or act based on the sex they were assigned at birth. This includes people who identify outside traditional gender categories or identify as both genders. </a:t>
            </a:r>
          </a:p>
          <a:p>
            <a:endParaRPr lang="en-US" dirty="0"/>
          </a:p>
        </p:txBody>
      </p:sp>
      <p:sp>
        <p:nvSpPr>
          <p:cNvPr id="4" name="Footer Placeholder 3"/>
          <p:cNvSpPr>
            <a:spLocks noGrp="1"/>
          </p:cNvSpPr>
          <p:nvPr>
            <p:ph type="ftr" sz="quarter" idx="11"/>
          </p:nvPr>
        </p:nvSpPr>
        <p:spPr/>
        <p:txBody>
          <a:bodyPr/>
          <a:lstStyle/>
          <a:p>
            <a:r>
              <a:rPr lang="en-US" dirty="0" smtClean="0"/>
              <a:t>© 2013 Kathyrn Kemp Chociej for Gender Diversity</a:t>
            </a:r>
            <a:endParaRPr lang="en-US" dirty="0"/>
          </a:p>
        </p:txBody>
      </p:sp>
      <p:sp>
        <p:nvSpPr>
          <p:cNvPr id="5" name="Slide Number Placeholder 4"/>
          <p:cNvSpPr>
            <a:spLocks noGrp="1"/>
          </p:cNvSpPr>
          <p:nvPr>
            <p:ph type="sldNum" sz="quarter" idx="12"/>
          </p:nvPr>
        </p:nvSpPr>
        <p:spPr/>
        <p:txBody>
          <a:bodyPr/>
          <a:lstStyle/>
          <a:p>
            <a:fld id="{4D02C3FE-780A-4933-A992-0C08BC605576}" type="slidenum">
              <a:rPr lang="en-US" smtClean="0"/>
              <a:t>47</a:t>
            </a:fld>
            <a:endParaRPr lang="en-US"/>
          </a:p>
        </p:txBody>
      </p:sp>
    </p:spTree>
    <p:extLst>
      <p:ext uri="{BB962C8B-B14F-4D97-AF65-F5344CB8AC3E}">
        <p14:creationId xmlns:p14="http://schemas.microsoft.com/office/powerpoint/2010/main" val="425646989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dirty="0"/>
              <a:t>Alexis was assigned female at birth, but she identifies as gender nonconforming. Alexis prefers to express herself like a tomboy - she enjoys playing sports with boys in her class, and she prefers that her friends call her Alex. While Alex currently uses female pronouns, she is questioning her gender identity and is considering transitioning to a male role. Currently, Alex is consistently presenting as female at school, but that will change if she decides to transition.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48</a:t>
            </a:fld>
            <a:endParaRPr lang="en-US"/>
          </a:p>
        </p:txBody>
      </p:sp>
    </p:spTree>
    <p:extLst>
      <p:ext uri="{BB962C8B-B14F-4D97-AF65-F5344CB8AC3E}">
        <p14:creationId xmlns:p14="http://schemas.microsoft.com/office/powerpoint/2010/main" val="15642289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dirty="0"/>
              <a:t>Although Casey attended kindergarten and first grade as a boy, about midway through first grade, she and her family decided that Casey would transition and begin presenting as a girl. Casey prefers to dress in stereotypically feminine attire such as dresses and skirts. Although she is growing her hair out, it is still in a rather short, typically boyish haircut. Casey, her parents, and school administrators have asked her friends and teachers to use female pronouns to address her. Casey is consistently presenting as female at school.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49</a:t>
            </a:fld>
            <a:endParaRPr lang="en-US"/>
          </a:p>
        </p:txBody>
      </p:sp>
    </p:spTree>
    <p:extLst>
      <p:ext uri="{BB962C8B-B14F-4D97-AF65-F5344CB8AC3E}">
        <p14:creationId xmlns:p14="http://schemas.microsoft.com/office/powerpoint/2010/main" val="35797404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norms and creating a </a:t>
            </a:r>
            <a:br>
              <a:rPr lang="en-US" dirty="0" smtClean="0"/>
            </a:br>
            <a:r>
              <a:rPr lang="en-US" dirty="0" smtClean="0"/>
              <a:t>safe training space</a:t>
            </a:r>
            <a:endParaRPr lang="en-US" dirty="0"/>
          </a:p>
        </p:txBody>
      </p:sp>
      <p:sp>
        <p:nvSpPr>
          <p:cNvPr id="3" name="Content Placeholder 2"/>
          <p:cNvSpPr>
            <a:spLocks noGrp="1"/>
          </p:cNvSpPr>
          <p:nvPr>
            <p:ph idx="1"/>
          </p:nvPr>
        </p:nvSpPr>
        <p:spPr/>
        <p:txBody>
          <a:bodyPr>
            <a:normAutofit fontScale="92500" lnSpcReduction="10000"/>
          </a:bodyPr>
          <a:lstStyle/>
          <a:p>
            <a:r>
              <a:rPr lang="en-US" dirty="0"/>
              <a:t>No interrupting</a:t>
            </a:r>
          </a:p>
          <a:p>
            <a:r>
              <a:rPr lang="en-US" dirty="0" smtClean="0"/>
              <a:t>No </a:t>
            </a:r>
            <a:r>
              <a:rPr lang="en-US" dirty="0"/>
              <a:t>side conversations – cross talk</a:t>
            </a:r>
          </a:p>
          <a:p>
            <a:r>
              <a:rPr lang="en-US" dirty="0"/>
              <a:t>Give the benefit of the doubt – look for learning</a:t>
            </a:r>
          </a:p>
          <a:p>
            <a:r>
              <a:rPr lang="en-US" dirty="0" smtClean="0"/>
              <a:t>No </a:t>
            </a:r>
            <a:r>
              <a:rPr lang="en-US" dirty="0"/>
              <a:t>judgment – we are all in different places</a:t>
            </a:r>
          </a:p>
          <a:p>
            <a:r>
              <a:rPr lang="en-US" dirty="0"/>
              <a:t>Commitment to the process- stay through the hard stuff</a:t>
            </a:r>
          </a:p>
          <a:p>
            <a:r>
              <a:rPr lang="en-US" dirty="0"/>
              <a:t>Own your stuff – apologize</a:t>
            </a:r>
          </a:p>
          <a:p>
            <a:r>
              <a:rPr lang="en-US" dirty="0"/>
              <a:t>“I” statements</a:t>
            </a:r>
          </a:p>
          <a:p>
            <a:r>
              <a:rPr lang="en-US" dirty="0" smtClean="0"/>
              <a:t>Stay </a:t>
            </a:r>
            <a:r>
              <a:rPr lang="en-US" dirty="0"/>
              <a:t>humble</a:t>
            </a:r>
          </a:p>
          <a:p>
            <a:r>
              <a:rPr lang="en-US" dirty="0"/>
              <a:t>Focus is: to explore, to encourage a deeper understanding of complex topics</a:t>
            </a:r>
          </a:p>
          <a:p>
            <a:r>
              <a:rPr lang="en-US" dirty="0"/>
              <a:t>To engage in an analysis of the </a:t>
            </a:r>
            <a:r>
              <a:rPr lang="en-US" dirty="0" smtClean="0"/>
              <a:t>topic</a:t>
            </a:r>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a:t>
            </a:fld>
            <a:endParaRPr lang="en-US"/>
          </a:p>
        </p:txBody>
      </p:sp>
    </p:spTree>
    <p:extLst>
      <p:ext uri="{BB962C8B-B14F-4D97-AF65-F5344CB8AC3E}">
        <p14:creationId xmlns:p14="http://schemas.microsoft.com/office/powerpoint/2010/main" val="27979591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r>
              <a:rPr lang="en-US" sz="3200" kern="1200" dirty="0">
                <a:solidFill>
                  <a:schemeClr val="tx1"/>
                </a:solidFill>
                <a:latin typeface="+mj-lt"/>
                <a:ea typeface="+mj-ea"/>
                <a:cs typeface="Trebuchet MS"/>
              </a:rPr>
              <a:t>Should transgender and gender nonconforming students have the right to express their gender identity in school?</a:t>
            </a:r>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dirty="0"/>
              <a:t>Yes. Washington state law prohibits discrimination in public schools based on gender expression and identity (RCW 28A.642.010). </a:t>
            </a:r>
            <a:endParaRPr lang="en-US" dirty="0" smtClean="0"/>
          </a:p>
          <a:p>
            <a:pPr marL="342900" lvl="7" indent="-342900">
              <a:spcAft>
                <a:spcPts val="600"/>
              </a:spcAft>
              <a:buFont typeface="Wingdings 2" charset="2"/>
              <a:buChar char=""/>
            </a:pPr>
            <a:r>
              <a:rPr lang="en-US" dirty="0" smtClean="0"/>
              <a:t>Students </a:t>
            </a:r>
            <a:r>
              <a:rPr lang="en-US" dirty="0"/>
              <a:t>must be permitted to dress according to the gender in which they consistently identify and should be addressed and treated using the name and pronouns of their choice (i.e., “he” and “him” or “she” and “her”). </a:t>
            </a:r>
            <a:endParaRPr lang="en-US" dirty="0" smtClean="0"/>
          </a:p>
          <a:p>
            <a:pPr marL="342900" lvl="7" indent="-342900">
              <a:spcAft>
                <a:spcPts val="600"/>
              </a:spcAft>
              <a:buFont typeface="Wingdings 2" charset="2"/>
              <a:buChar char=""/>
            </a:pPr>
            <a:r>
              <a:rPr lang="en-US" dirty="0" smtClean="0"/>
              <a:t>School </a:t>
            </a:r>
            <a:r>
              <a:rPr lang="en-US" dirty="0"/>
              <a:t>districts are encouraged to adopt gender-neutral dress codes that do not restrict a student’s clothing choices on the basis of gender. </a:t>
            </a:r>
            <a:endParaRPr lang="en-US" dirty="0" smtClean="0"/>
          </a:p>
          <a:p>
            <a:pPr marL="342900" lvl="7" indent="-342900">
              <a:spcAft>
                <a:spcPts val="600"/>
              </a:spcAft>
              <a:buFont typeface="Wingdings 2" charset="2"/>
              <a:buChar char=""/>
            </a:pPr>
            <a:r>
              <a:rPr lang="en-US" dirty="0" smtClean="0"/>
              <a:t>Dress </a:t>
            </a:r>
            <a:r>
              <a:rPr lang="en-US" dirty="0"/>
              <a:t>codes should be based on educationally relevant considerations, apply consistently to all students, include consistent discipline for violations, and make reasonable accommodations when the situation requires an exception.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50</a:t>
            </a:fld>
            <a:endParaRPr lang="en-US"/>
          </a:p>
        </p:txBody>
      </p:sp>
    </p:spTree>
    <p:extLst>
      <p:ext uri="{BB962C8B-B14F-4D97-AF65-F5344CB8AC3E}">
        <p14:creationId xmlns:p14="http://schemas.microsoft.com/office/powerpoint/2010/main" val="12875388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sz="3200" kern="1200" dirty="0">
                <a:solidFill>
                  <a:schemeClr val="tx1"/>
                </a:solidFill>
                <a:latin typeface="+mj-lt"/>
                <a:ea typeface="+mj-ea"/>
                <a:cs typeface="Trebuchet MS"/>
              </a:rPr>
              <a:t>How should school districts address a student’s name and sex on official records?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dirty="0"/>
              <a:t>School districts maintain permanent student records that include a student’s legal name and legal gender. </a:t>
            </a:r>
            <a:endParaRPr lang="en-US" dirty="0" smtClean="0"/>
          </a:p>
          <a:p>
            <a:pPr marL="342900" lvl="7" indent="-342900">
              <a:spcAft>
                <a:spcPts val="600"/>
              </a:spcAft>
              <a:buFont typeface="Wingdings 2" charset="2"/>
              <a:buChar char=""/>
            </a:pPr>
            <a:r>
              <a:rPr lang="en-US" dirty="0" smtClean="0"/>
              <a:t>To </a:t>
            </a:r>
            <a:r>
              <a:rPr lang="en-US" dirty="0"/>
              <a:t>the extent that the school district is not legally required to use a student’s legal name and gender on school records or documents, the district should use the name and gender by which the student identifies. </a:t>
            </a:r>
            <a:endParaRPr lang="en-US" dirty="0" smtClean="0"/>
          </a:p>
          <a:p>
            <a:pPr marL="342900" lvl="7" indent="-342900">
              <a:spcAft>
                <a:spcPts val="600"/>
              </a:spcAft>
              <a:buFont typeface="Wingdings 2" charset="2"/>
              <a:buChar char=""/>
            </a:pPr>
            <a:r>
              <a:rPr lang="en-US" dirty="0" smtClean="0"/>
              <a:t>School </a:t>
            </a:r>
            <a:r>
              <a:rPr lang="en-US" dirty="0"/>
              <a:t>IDs, for example, are not legal documents and should use the student’s preferred name. </a:t>
            </a:r>
            <a:endParaRPr lang="en-US" dirty="0" smtClean="0"/>
          </a:p>
          <a:p>
            <a:pPr marL="342900" lvl="7" indent="-342900">
              <a:spcAft>
                <a:spcPts val="600"/>
              </a:spcAft>
              <a:buFont typeface="Wingdings 2" charset="2"/>
              <a:buChar char=""/>
            </a:pPr>
            <a:r>
              <a:rPr lang="en-US" dirty="0" smtClean="0"/>
              <a:t>The </a:t>
            </a:r>
            <a:r>
              <a:rPr lang="en-US" dirty="0"/>
              <a:t>school district should change a student’s official record to reflect a change in the student’s legal name or gender upon receipt of documentation that such change has been made pursuant to a court order or through amendment of state- or federally-issued identification. </a:t>
            </a:r>
            <a:endParaRPr lang="en-US" dirty="0" smtClean="0"/>
          </a:p>
          <a:p>
            <a:pPr marL="342900" lvl="7" indent="-342900">
              <a:spcAft>
                <a:spcPts val="600"/>
              </a:spcAft>
              <a:buFont typeface="Wingdings 2" charset="2"/>
              <a:buChar char=""/>
            </a:pPr>
            <a:r>
              <a:rPr lang="en-US" dirty="0" smtClean="0"/>
              <a:t>In </a:t>
            </a:r>
            <a:r>
              <a:rPr lang="en-US" dirty="0"/>
              <a:t>situations where school staff or administrators are required by law to use or report a student’s legal name or gender, such as for standardized testing, school staff should adopt practices to avoid the inadvertent disclosure of such confidential information.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51</a:t>
            </a:fld>
            <a:endParaRPr lang="en-US"/>
          </a:p>
        </p:txBody>
      </p:sp>
    </p:spTree>
    <p:extLst>
      <p:ext uri="{BB962C8B-B14F-4D97-AF65-F5344CB8AC3E}">
        <p14:creationId xmlns:p14="http://schemas.microsoft.com/office/powerpoint/2010/main" val="21601786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sz="3200" kern="1200" dirty="0">
                <a:solidFill>
                  <a:schemeClr val="tx1"/>
                </a:solidFill>
                <a:latin typeface="+mj-lt"/>
                <a:ea typeface="+mj-ea"/>
                <a:cs typeface="Trebuchet MS"/>
              </a:rPr>
              <a:t>Should schools inform staff, students, or parents about a student’s transgender status?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dirty="0"/>
              <a:t>Information about a student’s transgender status, legal name, or gender assigned at birth may constitute confidential medical or education information. </a:t>
            </a:r>
            <a:endParaRPr lang="en-US" dirty="0" smtClean="0"/>
          </a:p>
          <a:p>
            <a:pPr marL="342900" lvl="7" indent="-342900">
              <a:spcAft>
                <a:spcPts val="600"/>
              </a:spcAft>
              <a:buFont typeface="Wingdings 2" charset="2"/>
              <a:buChar char=""/>
            </a:pPr>
            <a:r>
              <a:rPr lang="en-US" dirty="0" smtClean="0"/>
              <a:t>Disclosing </a:t>
            </a:r>
            <a:r>
              <a:rPr lang="en-US" dirty="0"/>
              <a:t>this information to other students, their parents, or other third parties may violate privacy laws, such as the federal Family Educational Rights and Privacy Act (FERPA) (20 U.S.C. § 1232g; 34 C.F.R. Part 99). </a:t>
            </a:r>
            <a:endParaRPr lang="en-US" dirty="0" smtClean="0"/>
          </a:p>
          <a:p>
            <a:pPr marL="342900" lvl="7" indent="-342900">
              <a:spcAft>
                <a:spcPts val="600"/>
              </a:spcAft>
              <a:buFont typeface="Wingdings 2" charset="2"/>
              <a:buChar char=""/>
            </a:pPr>
            <a:r>
              <a:rPr lang="en-US" dirty="0" smtClean="0"/>
              <a:t>School </a:t>
            </a:r>
            <a:r>
              <a:rPr lang="en-US" dirty="0"/>
              <a:t>staff should not disclose information that may reveal a student’s transgender status to others, including parents and other school staff, unless legally required to do so or unless the student has authorized such disclosure.</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52</a:t>
            </a:fld>
            <a:endParaRPr lang="en-US"/>
          </a:p>
        </p:txBody>
      </p:sp>
    </p:spTree>
    <p:extLst>
      <p:ext uri="{BB962C8B-B14F-4D97-AF65-F5344CB8AC3E}">
        <p14:creationId xmlns:p14="http://schemas.microsoft.com/office/powerpoint/2010/main" val="15029841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1056725"/>
            <a:ext cx="7125113" cy="924475"/>
          </a:xfrm>
        </p:spPr>
        <p:txBody>
          <a:bodyPr/>
          <a:lstStyle/>
          <a:p>
            <a:pPr lvl="6" algn="l" defTabSz="457200" rtl="0">
              <a:spcBef>
                <a:spcPct val="0"/>
              </a:spcBef>
            </a:pPr>
            <a:r>
              <a:rPr lang="en-US" sz="3200" kern="1200" dirty="0">
                <a:solidFill>
                  <a:schemeClr val="tx1"/>
                </a:solidFill>
                <a:latin typeface="+mj-lt"/>
                <a:ea typeface="+mj-ea"/>
                <a:cs typeface="Trebuchet MS"/>
              </a:rPr>
              <a:t>Should a school district require proof of medical treatments as a prerequisite for respecting a student’s gender identity or expression?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dirty="0"/>
              <a:t>No. School districts should not require proof of medical treatments in order to respect a student’s gender identity or expression. </a:t>
            </a:r>
            <a:endParaRPr lang="en-US" dirty="0" smtClean="0"/>
          </a:p>
          <a:p>
            <a:pPr marL="342900" lvl="7" indent="-342900">
              <a:spcAft>
                <a:spcPts val="600"/>
              </a:spcAft>
              <a:buFont typeface="Wingdings 2" charset="2"/>
              <a:buChar char=""/>
            </a:pPr>
            <a:r>
              <a:rPr lang="en-US" dirty="0" smtClean="0"/>
              <a:t>If </a:t>
            </a:r>
            <a:r>
              <a:rPr lang="en-US" dirty="0"/>
              <a:t>a school district has an objective basis that would justify questioning whether a student’s asserted gender identity is genuine, it may ask for information to show that the student’s gender identity or expression is sincerely held. </a:t>
            </a:r>
            <a:endParaRPr lang="en-US" dirty="0" smtClean="0"/>
          </a:p>
          <a:p>
            <a:pPr marL="342900" lvl="7" indent="-342900">
              <a:spcAft>
                <a:spcPts val="600"/>
              </a:spcAft>
              <a:buFont typeface="Wingdings 2" charset="2"/>
              <a:buChar char=""/>
            </a:pPr>
            <a:r>
              <a:rPr lang="en-US" dirty="0" smtClean="0"/>
              <a:t>No </a:t>
            </a:r>
            <a:r>
              <a:rPr lang="en-US" dirty="0"/>
              <a:t>particular type of information (such as medical history information) should be specifically required.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53</a:t>
            </a:fld>
            <a:endParaRPr lang="en-US"/>
          </a:p>
        </p:txBody>
      </p:sp>
    </p:spTree>
    <p:extLst>
      <p:ext uri="{BB962C8B-B14F-4D97-AF65-F5344CB8AC3E}">
        <p14:creationId xmlns:p14="http://schemas.microsoft.com/office/powerpoint/2010/main" val="147467037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sz="3200" kern="1200" dirty="0">
                <a:solidFill>
                  <a:schemeClr val="tx1"/>
                </a:solidFill>
                <a:latin typeface="+mj-lt"/>
                <a:ea typeface="+mj-ea"/>
                <a:cs typeface="Trebuchet MS"/>
              </a:rPr>
              <a:t>Should school districts allow transgender students to use the restroom of their choice?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dirty="0"/>
              <a:t>Yes. School districts should allow students to use the restroom that is consistent with their gender identity consistently asserted at school. </a:t>
            </a:r>
            <a:endParaRPr lang="en-US" dirty="0" smtClean="0"/>
          </a:p>
          <a:p>
            <a:pPr marL="342900" lvl="7" indent="-342900">
              <a:spcAft>
                <a:spcPts val="600"/>
              </a:spcAft>
              <a:buFont typeface="Wingdings 2" charset="2"/>
              <a:buChar char=""/>
            </a:pPr>
            <a:r>
              <a:rPr lang="en-US" dirty="0" smtClean="0"/>
              <a:t>Any </a:t>
            </a:r>
            <a:r>
              <a:rPr lang="en-US" dirty="0"/>
              <a:t>student – transgender or not - who has a need or desire for increased privacy, regardless of the underlying reason, should be provided access to an alternative restroom (e.g., staff restroom, health office restroom). </a:t>
            </a:r>
            <a:endParaRPr lang="en-US" dirty="0" smtClean="0"/>
          </a:p>
          <a:p>
            <a:pPr marL="342900" lvl="7" indent="-342900">
              <a:spcAft>
                <a:spcPts val="600"/>
              </a:spcAft>
              <a:buFont typeface="Wingdings 2" charset="2"/>
              <a:buChar char=""/>
            </a:pPr>
            <a:r>
              <a:rPr lang="en-US" dirty="0" smtClean="0"/>
              <a:t>This </a:t>
            </a:r>
            <a:r>
              <a:rPr lang="en-US" dirty="0"/>
              <a:t>allows students who may feel uncomfortable sharing the facility with the transgender student(s) the option to make use of a separate restroom and have their concerns addressed without stigmatizing any individual student. </a:t>
            </a:r>
            <a:endParaRPr lang="en-US" dirty="0" smtClean="0"/>
          </a:p>
          <a:p>
            <a:pPr marL="342900" lvl="7" indent="-342900">
              <a:spcAft>
                <a:spcPts val="600"/>
              </a:spcAft>
              <a:buFont typeface="Wingdings 2" charset="2"/>
              <a:buChar char=""/>
            </a:pPr>
            <a:r>
              <a:rPr lang="en-US" dirty="0" smtClean="0"/>
              <a:t>No </a:t>
            </a:r>
            <a:r>
              <a:rPr lang="en-US" dirty="0"/>
              <a:t>student, however, should be required to use an alternative restroom because they are transgender or gender nonconforming.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54</a:t>
            </a:fld>
            <a:endParaRPr lang="en-US"/>
          </a:p>
        </p:txBody>
      </p:sp>
    </p:spTree>
    <p:extLst>
      <p:ext uri="{BB962C8B-B14F-4D97-AF65-F5344CB8AC3E}">
        <p14:creationId xmlns:p14="http://schemas.microsoft.com/office/powerpoint/2010/main" val="311243698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828125"/>
            <a:ext cx="7125113" cy="924475"/>
          </a:xfrm>
        </p:spPr>
        <p:txBody>
          <a:bodyPr/>
          <a:lstStyle/>
          <a:p>
            <a:pPr lvl="6" algn="l" defTabSz="457200" rtl="0">
              <a:spcBef>
                <a:spcPct val="0"/>
              </a:spcBef>
            </a:pPr>
            <a:r>
              <a:rPr lang="en-US" sz="3200" kern="1200" dirty="0">
                <a:solidFill>
                  <a:schemeClr val="tx1"/>
                </a:solidFill>
                <a:latin typeface="+mj-lt"/>
                <a:ea typeface="+mj-ea"/>
                <a:cs typeface="Trebuchet MS"/>
              </a:rPr>
              <a:t>How should school districts address physical education and athletic participation by transgender students?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dirty="0"/>
              <a:t>School districts should allow students the opportunity to participate in physical education and athletic activities in a manner that is consistent with their gender identity. </a:t>
            </a:r>
            <a:endParaRPr lang="en-US" dirty="0" smtClean="0"/>
          </a:p>
          <a:p>
            <a:pPr marL="342900" lvl="7" indent="-342900">
              <a:spcAft>
                <a:spcPts val="600"/>
              </a:spcAft>
              <a:buFont typeface="Wingdings 2" charset="2"/>
              <a:buChar char=""/>
            </a:pPr>
            <a:r>
              <a:rPr lang="en-US" dirty="0" smtClean="0"/>
              <a:t>For </a:t>
            </a:r>
            <a:r>
              <a:rPr lang="en-US" dirty="0"/>
              <a:t>interscholastic athletics, should any questions arise as to whether a student’s request to participate in a sex-segregated activity consistent with his or her gender identity is bona fide, a student may seek review of his or her eligibility for participation by working through the Gender Identity Participation procedure set forth by the Washington Interscholastic Athletic Association (WIAA), available at </a:t>
            </a:r>
            <a:r>
              <a:rPr lang="en-US" dirty="0">
                <a:hlinkClick r:id="rId2"/>
              </a:rPr>
              <a:t>http://www.wiaa.com/subcontent.aspx?SecID=350</a:t>
            </a:r>
            <a:r>
              <a:rPr lang="en-US" dirty="0" smtClean="0"/>
              <a:t>.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55</a:t>
            </a:fld>
            <a:endParaRPr lang="en-US"/>
          </a:p>
        </p:txBody>
      </p:sp>
    </p:spTree>
    <p:extLst>
      <p:ext uri="{BB962C8B-B14F-4D97-AF65-F5344CB8AC3E}">
        <p14:creationId xmlns:p14="http://schemas.microsoft.com/office/powerpoint/2010/main" val="375170481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sz="3200" kern="1200" dirty="0">
                <a:solidFill>
                  <a:schemeClr val="tx1"/>
                </a:solidFill>
                <a:latin typeface="+mj-lt"/>
                <a:ea typeface="+mj-ea"/>
                <a:cs typeface="Trebuchet MS"/>
              </a:rPr>
              <a:t>Should school districts allow a transgender student to use the locker room of their choice?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dirty="0"/>
              <a:t>The use of locker rooms by transgender students should be assessed on a case-by-case basis, with the goals of maximizing the student’s social integration and equal opportunity to participate in physical education classes and sports, ensuring the student’s safety and comfort, and minimizing the stigmatization of the student. </a:t>
            </a:r>
            <a:endParaRPr lang="en-US" dirty="0" smtClean="0"/>
          </a:p>
          <a:p>
            <a:pPr marL="342900" lvl="7" indent="-342900">
              <a:spcAft>
                <a:spcPts val="600"/>
              </a:spcAft>
              <a:buFont typeface="Wingdings 2" charset="2"/>
              <a:buChar char=""/>
            </a:pPr>
            <a:r>
              <a:rPr lang="en-US" dirty="0" smtClean="0"/>
              <a:t>In </a:t>
            </a:r>
            <a:r>
              <a:rPr lang="en-US" dirty="0"/>
              <a:t>most cases, transgender students should have access to the locker room that corresponds to their gender identity consistently asserted at school. </a:t>
            </a:r>
            <a:endParaRPr lang="en-US" dirty="0" smtClean="0"/>
          </a:p>
          <a:p>
            <a:pPr marL="342900" lvl="7" indent="-342900">
              <a:spcAft>
                <a:spcPts val="600"/>
              </a:spcAft>
              <a:buFont typeface="Wingdings 2" charset="2"/>
              <a:buChar char=""/>
            </a:pPr>
            <a:r>
              <a:rPr lang="en-US" dirty="0" smtClean="0"/>
              <a:t>Any </a:t>
            </a:r>
            <a:r>
              <a:rPr lang="en-US" dirty="0"/>
              <a:t>student who has a need or desire for increased privacy, regardless of the underlying reason, should be provided with a reasonable alternative changing area, such as the use of a private area (e.g., a nearby restroom stall with a door), or a separate changing schedule. Any alternative arrangement should be provided in a way that protects the student’s ability to keep his or her transgender status private. </a:t>
            </a:r>
            <a:endParaRPr lang="en-US" dirty="0" smtClean="0"/>
          </a:p>
          <a:p>
            <a:pPr marL="342900" lvl="7" indent="-342900">
              <a:spcAft>
                <a:spcPts val="600"/>
              </a:spcAft>
              <a:buFont typeface="Wingdings 2" charset="2"/>
              <a:buChar char=""/>
            </a:pPr>
            <a:r>
              <a:rPr lang="en-US" dirty="0" smtClean="0"/>
              <a:t>No </a:t>
            </a:r>
            <a:r>
              <a:rPr lang="en-US" dirty="0"/>
              <a:t>student, however, should be required to use a locker room that conflicts with his or her gender identity.</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56</a:t>
            </a:fld>
            <a:endParaRPr lang="en-US"/>
          </a:p>
        </p:txBody>
      </p:sp>
    </p:spTree>
    <p:extLst>
      <p:ext uri="{BB962C8B-B14F-4D97-AF65-F5344CB8AC3E}">
        <p14:creationId xmlns:p14="http://schemas.microsoft.com/office/powerpoint/2010/main" val="314245659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904325"/>
            <a:ext cx="7125113" cy="924475"/>
          </a:xfrm>
        </p:spPr>
        <p:txBody>
          <a:bodyPr/>
          <a:lstStyle/>
          <a:p>
            <a:r>
              <a:rPr lang="en-US" b="1" dirty="0"/>
              <a:t>Discriminatory Harassment  - Are school districts required to adopt a Harassment, Intimidation, and Bullying policy and procedure? </a:t>
            </a:r>
            <a:endParaRPr lang="en-US" dirty="0"/>
          </a:p>
        </p:txBody>
      </p:sp>
      <p:sp>
        <p:nvSpPr>
          <p:cNvPr id="3" name="Content Placeholder 2"/>
          <p:cNvSpPr>
            <a:spLocks noGrp="1"/>
          </p:cNvSpPr>
          <p:nvPr>
            <p:ph idx="1"/>
          </p:nvPr>
        </p:nvSpPr>
        <p:spPr>
          <a:xfrm>
            <a:off x="1009443" y="2273163"/>
            <a:ext cx="7125112" cy="4051437"/>
          </a:xfrm>
        </p:spPr>
        <p:txBody>
          <a:bodyPr/>
          <a:lstStyle/>
          <a:p>
            <a:r>
              <a:rPr lang="en-US" dirty="0"/>
              <a:t>Yes. Under RCW 28A.300.285, each school district is required to adopt the state’s model Harassment, Intimidation, and Bullying (HIB) policy and procedure, available at </a:t>
            </a:r>
            <a:r>
              <a:rPr lang="en-US" dirty="0">
                <a:hlinkClick r:id="rId2"/>
              </a:rPr>
              <a:t>http://www.k12.wa.us/safetycenter/BullyingHarassment/default.aspx</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57</a:t>
            </a:fld>
            <a:endParaRPr lang="en-US"/>
          </a:p>
        </p:txBody>
      </p:sp>
    </p:spTree>
    <p:extLst>
      <p:ext uri="{BB962C8B-B14F-4D97-AF65-F5344CB8AC3E}">
        <p14:creationId xmlns:p14="http://schemas.microsoft.com/office/powerpoint/2010/main" val="10642908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sz="3200" kern="1200" dirty="0">
                <a:solidFill>
                  <a:schemeClr val="tx1"/>
                </a:solidFill>
                <a:latin typeface="+mj-lt"/>
                <a:ea typeface="+mj-ea"/>
                <a:cs typeface="Trebuchet MS"/>
              </a:rPr>
              <a:t>What is discriminatory harassment?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normAutofit/>
          </a:bodyPr>
          <a:lstStyle/>
          <a:p>
            <a:pPr marL="284163" lvl="8" indent="0"/>
            <a:r>
              <a:rPr lang="en-US" dirty="0"/>
              <a:t>Harassment may be discrimination when it is: </a:t>
            </a:r>
          </a:p>
          <a:p>
            <a:pPr marL="284163" lvl="8" indent="0"/>
            <a:r>
              <a:rPr lang="en-US" dirty="0"/>
              <a:t>Based on sex, race, creed, religion, color, national origin, sexual orientation, gender expression or identity, veteran or military status, disability, or the use of a trained dog guide or service animal; </a:t>
            </a:r>
          </a:p>
          <a:p>
            <a:pPr marL="284163" lvl="8" indent="0"/>
            <a:r>
              <a:rPr lang="en-US" dirty="0"/>
              <a:t>Sufficiently serious to create a hostile environment; and </a:t>
            </a:r>
          </a:p>
          <a:p>
            <a:pPr marL="284163" lvl="8" indent="0"/>
            <a:r>
              <a:rPr lang="en-US" dirty="0"/>
              <a:t>Encouraged, tolerated, ignored, or not adequately addressed by school employees. </a:t>
            </a:r>
          </a:p>
          <a:p>
            <a:pPr marL="284163" lvl="8" indent="0"/>
            <a:r>
              <a:rPr lang="en-US" dirty="0"/>
              <a:t>Harassing conduct may include verbal acts and name-calling, graphic and written statements, or other conduct that may be physically threatening, harmful or humiliating. </a:t>
            </a:r>
            <a:endParaRPr lang="en-US" dirty="0" smtClean="0"/>
          </a:p>
          <a:p>
            <a:pPr marL="284163" lvl="8" indent="0"/>
            <a:r>
              <a:rPr lang="en-US" dirty="0" smtClean="0"/>
              <a:t>Harassment </a:t>
            </a:r>
            <a:r>
              <a:rPr lang="en-US" dirty="0"/>
              <a:t>does not have to include intent to harm, be directed at a specific target, or involve repeated incidents. </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58</a:t>
            </a:fld>
            <a:endParaRPr lang="en-US"/>
          </a:p>
        </p:txBody>
      </p:sp>
    </p:spTree>
    <p:extLst>
      <p:ext uri="{BB962C8B-B14F-4D97-AF65-F5344CB8AC3E}">
        <p14:creationId xmlns:p14="http://schemas.microsoft.com/office/powerpoint/2010/main" val="570123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sz="3200" kern="1200" dirty="0">
                <a:solidFill>
                  <a:schemeClr val="tx1"/>
                </a:solidFill>
                <a:latin typeface="+mj-lt"/>
                <a:ea typeface="+mj-ea"/>
                <a:cs typeface="Trebuchet MS"/>
              </a:rPr>
              <a:t>When does discriminatory harassment create a hostile environment?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8" indent="-342900">
              <a:spcAft>
                <a:spcPts val="600"/>
              </a:spcAft>
              <a:buFont typeface="Wingdings 2" charset="2"/>
              <a:buChar char=""/>
            </a:pPr>
            <a:r>
              <a:rPr lang="en-US" dirty="0"/>
              <a:t>Discriminatory harassment creates a hostile environment when the conduct is sufficiently severe, pervasive, or persistent so as to interfere with or limit a student’s ability to participate in or benefit from the services, activities, or opportunities offered by a school district. </a:t>
            </a: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59</a:t>
            </a:fld>
            <a:endParaRPr lang="en-US"/>
          </a:p>
        </p:txBody>
      </p:sp>
    </p:spTree>
    <p:extLst>
      <p:ext uri="{BB962C8B-B14F-4D97-AF65-F5344CB8AC3E}">
        <p14:creationId xmlns:p14="http://schemas.microsoft.com/office/powerpoint/2010/main" val="3152382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are we first gendered?</a:t>
            </a:r>
            <a:endParaRPr lang="en-US" dirty="0"/>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p:txBody>
          <a:bodyPr/>
          <a:lstStyle/>
          <a:p>
            <a:fld id="{4D02C3FE-780A-4933-A992-0C08BC605576}" type="slidenum">
              <a:rPr lang="en-US" smtClean="0"/>
              <a:t>6</a:t>
            </a:fld>
            <a:endParaRPr lang="en-US"/>
          </a:p>
        </p:txBody>
      </p:sp>
    </p:spTree>
    <p:extLst>
      <p:ext uri="{BB962C8B-B14F-4D97-AF65-F5344CB8AC3E}">
        <p14:creationId xmlns:p14="http://schemas.microsoft.com/office/powerpoint/2010/main" val="416069754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sz="3200" kern="1200" dirty="0">
                <a:solidFill>
                  <a:schemeClr val="tx1"/>
                </a:solidFill>
                <a:latin typeface="+mj-lt"/>
                <a:ea typeface="+mj-ea"/>
                <a:cs typeface="Trebuchet MS"/>
              </a:rPr>
              <a:t>When is a school district responsible for addressing discriminatory harassment?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8" indent="-342900">
              <a:spcAft>
                <a:spcPts val="600"/>
              </a:spcAft>
              <a:buFont typeface="Wingdings 2" charset="2"/>
              <a:buChar char=""/>
            </a:pPr>
            <a:r>
              <a:rPr lang="en-US" dirty="0"/>
              <a:t>A school district is responsible for addressing discriminatory harassment about which it knows or reasonably should have known. </a:t>
            </a:r>
            <a:endParaRPr lang="en-US" dirty="0" smtClean="0"/>
          </a:p>
          <a:p>
            <a:pPr marL="342900" lvl="8" indent="-342900">
              <a:spcAft>
                <a:spcPts val="600"/>
              </a:spcAft>
              <a:buFont typeface="Wingdings 2" charset="2"/>
              <a:buChar char=""/>
            </a:pPr>
            <a:r>
              <a:rPr lang="en-US" dirty="0" smtClean="0"/>
              <a:t>In </a:t>
            </a:r>
            <a:r>
              <a:rPr lang="en-US" dirty="0"/>
              <a:t>some situations, harassment may be in plain sight, widespread, or well‐known to students and staff, such as harassment occurring in hallways, during classes, during extracurricular activities, at recess or lunch, on a school bus, or through graffiti in public areas. </a:t>
            </a:r>
            <a:endParaRPr lang="en-US" dirty="0" smtClean="0"/>
          </a:p>
          <a:p>
            <a:pPr marL="342900" lvl="8" indent="-342900">
              <a:spcAft>
                <a:spcPts val="600"/>
              </a:spcAft>
              <a:buFont typeface="Wingdings 2" charset="2"/>
              <a:buChar char=""/>
            </a:pPr>
            <a:r>
              <a:rPr lang="en-US" dirty="0" smtClean="0"/>
              <a:t>In </a:t>
            </a:r>
            <a:r>
              <a:rPr lang="en-US" dirty="0"/>
              <a:t>these cases, the obvious signs of the harassment are sufficient to put the school district on notice. </a:t>
            </a:r>
            <a:endParaRPr lang="en-US" dirty="0" smtClean="0"/>
          </a:p>
          <a:p>
            <a:pPr marL="342900" lvl="8" indent="-342900">
              <a:spcAft>
                <a:spcPts val="600"/>
              </a:spcAft>
              <a:buFont typeface="Wingdings 2" charset="2"/>
              <a:buChar char=""/>
            </a:pPr>
            <a:r>
              <a:rPr lang="en-US" dirty="0" smtClean="0"/>
              <a:t>In </a:t>
            </a:r>
            <a:r>
              <a:rPr lang="en-US" dirty="0"/>
              <a:t>other situations, the school district may become aware of misconduct, triggering an investigation that could lead to the discovery of additional incidents that, taken together, may constitute a hostile environment.</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60</a:t>
            </a:fld>
            <a:endParaRPr lang="en-US"/>
          </a:p>
        </p:txBody>
      </p:sp>
    </p:spTree>
    <p:extLst>
      <p:ext uri="{BB962C8B-B14F-4D97-AF65-F5344CB8AC3E}">
        <p14:creationId xmlns:p14="http://schemas.microsoft.com/office/powerpoint/2010/main" val="32624744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sz="3200" kern="1200" dirty="0">
                <a:solidFill>
                  <a:schemeClr val="tx1"/>
                </a:solidFill>
                <a:latin typeface="+mj-lt"/>
                <a:ea typeface="+mj-ea"/>
                <a:cs typeface="Trebuchet MS"/>
              </a:rPr>
              <a:t>How should school districts respond to allegations of discriminatory harassment?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8" indent="-342900">
              <a:spcAft>
                <a:spcPts val="600"/>
              </a:spcAft>
              <a:buFont typeface="Wingdings 2" charset="2"/>
              <a:buChar char=""/>
            </a:pPr>
            <a:r>
              <a:rPr lang="en-US" dirty="0"/>
              <a:t>A school district must take prompt and appropriate action to investigate or otherwise determine what occurred. School districts that receive an allegation of discriminatory harassment may need to respond using the discrimination complaint and appeal procedures outlined in WAC 392-190-065, 392-190-070, and 392-190-075 (see page 62). </a:t>
            </a:r>
            <a:endParaRPr lang="en-US" dirty="0" smtClean="0"/>
          </a:p>
          <a:p>
            <a:pPr marL="342900" lvl="8" indent="-342900">
              <a:spcAft>
                <a:spcPts val="600"/>
              </a:spcAft>
              <a:buFont typeface="Wingdings 2" charset="2"/>
              <a:buChar char=""/>
            </a:pPr>
            <a:r>
              <a:rPr lang="en-US" dirty="0" smtClean="0"/>
              <a:t>If </a:t>
            </a:r>
            <a:r>
              <a:rPr lang="en-US" dirty="0"/>
              <a:t>an investigation reveals that discriminatory harassment has occurred, the school district must take prompt and effective steps reasonably calculated to end the harassment, eliminate any hostile environment and its effects, and prevent the harassment from recurring. </a:t>
            </a:r>
            <a:endParaRPr lang="en-US" dirty="0" smtClean="0"/>
          </a:p>
          <a:p>
            <a:pPr marL="342900" lvl="8" indent="-342900">
              <a:spcAft>
                <a:spcPts val="600"/>
              </a:spcAft>
              <a:buFont typeface="Wingdings 2" charset="2"/>
              <a:buChar char=""/>
            </a:pPr>
            <a:r>
              <a:rPr lang="en-US" dirty="0" smtClean="0"/>
              <a:t>These </a:t>
            </a:r>
            <a:r>
              <a:rPr lang="en-US" dirty="0"/>
              <a:t>duties are a school district’s responsibility even if the misconduct is also covered by the school district’s HIB policy, and regardless of whether a student has complained, asked the school district to take action, or identified the harassment as a form of discrimination.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61</a:t>
            </a:fld>
            <a:endParaRPr lang="en-US"/>
          </a:p>
        </p:txBody>
      </p:sp>
    </p:spTree>
    <p:extLst>
      <p:ext uri="{BB962C8B-B14F-4D97-AF65-F5344CB8AC3E}">
        <p14:creationId xmlns:p14="http://schemas.microsoft.com/office/powerpoint/2010/main" val="335397133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sz="3200" kern="1200" dirty="0">
                <a:solidFill>
                  <a:schemeClr val="tx1"/>
                </a:solidFill>
                <a:latin typeface="+mj-lt"/>
                <a:ea typeface="+mj-ea"/>
                <a:cs typeface="Trebuchet MS"/>
              </a:rPr>
              <a:t>What are appropriate steps to end discriminatory harassment?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342900" lvl="8" indent="-342900">
              <a:spcAft>
                <a:spcPts val="600"/>
              </a:spcAft>
              <a:buFont typeface="Wingdings 2" charset="2"/>
              <a:buChar char=""/>
            </a:pPr>
            <a:r>
              <a:rPr lang="en-US" dirty="0"/>
              <a:t>A school district’s responsibility is to eliminate the hostile environment created by the harassment, address its effects, and take steps to ensure that harassment does not recur. </a:t>
            </a:r>
            <a:endParaRPr lang="en-US" dirty="0" smtClean="0"/>
          </a:p>
          <a:p>
            <a:pPr marL="342900" lvl="8" indent="-342900">
              <a:spcAft>
                <a:spcPts val="600"/>
              </a:spcAft>
              <a:buFont typeface="Wingdings 2" charset="2"/>
              <a:buChar char=""/>
            </a:pPr>
            <a:r>
              <a:rPr lang="en-US" dirty="0" smtClean="0"/>
              <a:t>The </a:t>
            </a:r>
            <a:r>
              <a:rPr lang="en-US" dirty="0"/>
              <a:t>unique effects of discriminatory harassment may demand a different response than would other types of bullying. </a:t>
            </a:r>
            <a:endParaRPr lang="en-US" dirty="0" smtClean="0"/>
          </a:p>
          <a:p>
            <a:pPr marL="342900" lvl="8" indent="-342900">
              <a:spcAft>
                <a:spcPts val="600"/>
              </a:spcAft>
              <a:buFont typeface="Wingdings 2" charset="2"/>
              <a:buChar char=""/>
            </a:pPr>
            <a:r>
              <a:rPr lang="en-US" dirty="0" smtClean="0"/>
              <a:t>Appropriate </a:t>
            </a:r>
            <a:r>
              <a:rPr lang="en-US" dirty="0"/>
              <a:t>steps to end harassment may include separating the accused harasser and the target, providing counseling for the target and/or harasser, or taking disciplinary action against the harasser. </a:t>
            </a:r>
            <a:endParaRPr lang="en-US" dirty="0" smtClean="0"/>
          </a:p>
          <a:p>
            <a:pPr marL="342900" lvl="8" indent="-342900">
              <a:spcAft>
                <a:spcPts val="600"/>
              </a:spcAft>
              <a:buFont typeface="Wingdings 2" charset="2"/>
              <a:buChar char=""/>
            </a:pPr>
            <a:r>
              <a:rPr lang="en-US" dirty="0" smtClean="0"/>
              <a:t>These </a:t>
            </a:r>
            <a:r>
              <a:rPr lang="en-US" dirty="0"/>
              <a:t>steps should not penalize the student who was harassed – for example, not requiring the target to change his or her class schedule.</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62</a:t>
            </a:fld>
            <a:endParaRPr lang="en-US"/>
          </a:p>
        </p:txBody>
      </p:sp>
    </p:spTree>
    <p:extLst>
      <p:ext uri="{BB962C8B-B14F-4D97-AF65-F5344CB8AC3E}">
        <p14:creationId xmlns:p14="http://schemas.microsoft.com/office/powerpoint/2010/main" val="413817301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steps needed</a:t>
            </a:r>
            <a:endParaRPr lang="en-US" dirty="0"/>
          </a:p>
        </p:txBody>
      </p:sp>
      <p:sp>
        <p:nvSpPr>
          <p:cNvPr id="3" name="Content Placeholder 2"/>
          <p:cNvSpPr>
            <a:spLocks noGrp="1"/>
          </p:cNvSpPr>
          <p:nvPr>
            <p:ph idx="1"/>
          </p:nvPr>
        </p:nvSpPr>
        <p:spPr/>
        <p:txBody>
          <a:bodyPr/>
          <a:lstStyle/>
          <a:p>
            <a:pPr marL="342900" lvl="8" indent="-342900">
              <a:spcAft>
                <a:spcPts val="600"/>
              </a:spcAft>
              <a:buFont typeface="Wingdings 2" charset="2"/>
              <a:buChar char=""/>
            </a:pPr>
            <a:r>
              <a:rPr lang="en-US" dirty="0" smtClean="0"/>
              <a:t>A </a:t>
            </a:r>
            <a:r>
              <a:rPr lang="en-US" dirty="0"/>
              <a:t>school district may also be required to provide additional services to the student who was harassed in order to address the effects of the harassment, particularly if the school initially delays in responding or responds inappropriately or inadequately to information about harassment. </a:t>
            </a:r>
            <a:endParaRPr lang="en-US" dirty="0" smtClean="0"/>
          </a:p>
          <a:p>
            <a:pPr marL="342900" lvl="8" indent="-342900">
              <a:spcAft>
                <a:spcPts val="600"/>
              </a:spcAft>
              <a:buFont typeface="Wingdings 2" charset="2"/>
              <a:buChar char=""/>
            </a:pPr>
            <a:r>
              <a:rPr lang="en-US" dirty="0" smtClean="0"/>
              <a:t>An </a:t>
            </a:r>
            <a:r>
              <a:rPr lang="en-US" dirty="0"/>
              <a:t>effective response may include revising the procedures by which students, parents, and employees may report allegations of harassment (or wide dissemination of existing policies and procedures), as well as wide distribution of the contact information for the school district’s compliance coordinator.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63</a:t>
            </a:fld>
            <a:endParaRPr lang="en-US"/>
          </a:p>
        </p:txBody>
      </p:sp>
    </p:spTree>
    <p:extLst>
      <p:ext uri="{BB962C8B-B14F-4D97-AF65-F5344CB8AC3E}">
        <p14:creationId xmlns:p14="http://schemas.microsoft.com/office/powerpoint/2010/main" val="87995924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828125"/>
            <a:ext cx="7125113" cy="924475"/>
          </a:xfrm>
        </p:spPr>
        <p:txBody>
          <a:bodyPr/>
          <a:lstStyle/>
          <a:p>
            <a:pPr lvl="6" algn="l" defTabSz="457200" rtl="0">
              <a:spcBef>
                <a:spcPct val="0"/>
              </a:spcBef>
            </a:pPr>
            <a:r>
              <a:rPr lang="en-US" sz="3200" kern="1200" dirty="0">
                <a:solidFill>
                  <a:schemeClr val="tx1"/>
                </a:solidFill>
                <a:latin typeface="+mj-lt"/>
                <a:ea typeface="+mj-ea"/>
                <a:cs typeface="Trebuchet MS"/>
              </a:rPr>
              <a:t>What steps should a school district take to stop future harassment and prevent retaliation? </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230188" lvl="8" indent="0"/>
            <a:r>
              <a:rPr lang="en-US" dirty="0" smtClean="0"/>
              <a:t> A </a:t>
            </a:r>
            <a:r>
              <a:rPr lang="en-US" dirty="0"/>
              <a:t>school district should take steps to stop further harassment and prevent any retaliation against the person who made the complaint (or was the subject of the harassment) or against those who provided information as witnesses. </a:t>
            </a:r>
            <a:endParaRPr lang="en-US" dirty="0" smtClean="0"/>
          </a:p>
          <a:p>
            <a:pPr marL="230188" lvl="8" indent="0"/>
            <a:r>
              <a:rPr lang="en-US" dirty="0" smtClean="0"/>
              <a:t> At </a:t>
            </a:r>
            <a:r>
              <a:rPr lang="en-US" dirty="0"/>
              <a:t>a minimum, the school district’s responsibilities include making sure that the harassed students and their families know how to report any subsequent problems, conducting follow‐up inquiries to discover if there have been any new incidents or any instances of retaliation, and responding promptly and appropriately to address continuing or new problems.</a:t>
            </a:r>
            <a:endParaRPr lang="en-US" sz="1400" dirty="0"/>
          </a:p>
          <a:p>
            <a:pPr marL="230188" lvl="8" indent="0"/>
            <a:r>
              <a:rPr lang="en-US" dirty="0" smtClean="0"/>
              <a:t> This law </a:t>
            </a:r>
            <a:r>
              <a:rPr lang="en-US" dirty="0"/>
              <a:t>falls under sexual orientation, although sexual orientation and gender identity are two separate aspects for a person’s identity.</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64</a:t>
            </a:fld>
            <a:endParaRPr lang="en-US"/>
          </a:p>
        </p:txBody>
      </p:sp>
    </p:spTree>
    <p:extLst>
      <p:ext uri="{BB962C8B-B14F-4D97-AF65-F5344CB8AC3E}">
        <p14:creationId xmlns:p14="http://schemas.microsoft.com/office/powerpoint/2010/main" val="272862876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6" algn="l" defTabSz="457200" rtl="0">
              <a:spcBef>
                <a:spcPct val="0"/>
              </a:spcBef>
            </a:pPr>
            <a:r>
              <a:rPr lang="en-US" b="1" dirty="0"/>
              <a:t>EXAMPLE – SEXUAL ORIENTATION (AS MISLABELED BY STATE)</a:t>
            </a:r>
            <a:r>
              <a:rPr lang="en-US" sz="2000" dirty="0"/>
              <a:t/>
            </a:r>
            <a:br>
              <a:rPr lang="en-US" sz="2000" dirty="0"/>
            </a:br>
            <a:endParaRPr lang="en-US" dirty="0"/>
          </a:p>
        </p:txBody>
      </p:sp>
      <p:sp>
        <p:nvSpPr>
          <p:cNvPr id="3" name="Content Placeholder 2"/>
          <p:cNvSpPr>
            <a:spLocks noGrp="1"/>
          </p:cNvSpPr>
          <p:nvPr>
            <p:ph idx="1"/>
          </p:nvPr>
        </p:nvSpPr>
        <p:spPr/>
        <p:txBody>
          <a:bodyPr/>
          <a:lstStyle/>
          <a:p>
            <a:pPr marL="342900" lvl="7" indent="-342900">
              <a:spcAft>
                <a:spcPts val="600"/>
              </a:spcAft>
              <a:buFont typeface="Wingdings 2" charset="2"/>
              <a:buChar char=""/>
            </a:pPr>
            <a:r>
              <a:rPr lang="en-US" i="1" dirty="0"/>
              <a:t>Over the course of a school year, a gay high school student was called names (including anti-gay slurs and sexual comments), physically assaulted, threatened, and ridiculed because he did not conform to stereotypical notions of how teenage boys are expected to act and appear. As a result, the student missed school to avoid further harassment. The school did not recognize that the misconduct was discriminatory harassment. The school responded to complaints from the student by reprimanding the perpetrators consistent with its HIB policy. The reprimands of the identified perpetrators stopped the harassment by those individuals. It did not, however, stop others from undertaking similar harassment of the student. </a:t>
            </a:r>
            <a:endParaRPr lang="en-US" sz="1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65</a:t>
            </a:fld>
            <a:endParaRPr lang="en-US"/>
          </a:p>
        </p:txBody>
      </p:sp>
    </p:spTree>
    <p:extLst>
      <p:ext uri="{BB962C8B-B14F-4D97-AF65-F5344CB8AC3E}">
        <p14:creationId xmlns:p14="http://schemas.microsoft.com/office/powerpoint/2010/main" val="149333840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125113" cy="924475"/>
          </a:xfrm>
        </p:spPr>
        <p:txBody>
          <a:bodyPr/>
          <a:lstStyle/>
          <a:p>
            <a:pPr lvl="1" algn="l" defTabSz="457200" rtl="0">
              <a:spcBef>
                <a:spcPct val="0"/>
              </a:spcBef>
            </a:pPr>
            <a:r>
              <a:rPr lang="en-US" sz="3200" kern="1200" dirty="0">
                <a:solidFill>
                  <a:schemeClr val="tx1"/>
                </a:solidFill>
                <a:latin typeface="+mj-lt"/>
                <a:ea typeface="+mj-ea"/>
                <a:cs typeface="Trebuchet MS"/>
              </a:rPr>
              <a:t>Bullying prevention strategies and policies include:</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normAutofit fontScale="77500" lnSpcReduction="20000"/>
          </a:bodyPr>
          <a:lstStyle/>
          <a:p>
            <a:pPr lvl="2"/>
            <a:r>
              <a:rPr lang="en-US" dirty="0"/>
              <a:t>Conduct a survey to determine the nature and extent of bullying problems</a:t>
            </a:r>
          </a:p>
          <a:p>
            <a:pPr lvl="2"/>
            <a:r>
              <a:rPr lang="en-US" dirty="0"/>
              <a:t>Establish school rules that prevent bullying, and enforce them</a:t>
            </a:r>
          </a:p>
          <a:p>
            <a:pPr lvl="2"/>
            <a:r>
              <a:rPr lang="en-US" dirty="0"/>
              <a:t>Use a confidential message box to report incidents of bullying</a:t>
            </a:r>
          </a:p>
          <a:p>
            <a:pPr lvl="2"/>
            <a:r>
              <a:rPr lang="en-US" dirty="0"/>
              <a:t>Hold meetings with students to discuss bullying incidents</a:t>
            </a:r>
          </a:p>
          <a:p>
            <a:pPr lvl="2"/>
            <a:r>
              <a:rPr lang="en-US" dirty="0"/>
              <a:t>Identify locations where bullying is likely to occur and increase supervision in those areas</a:t>
            </a:r>
          </a:p>
          <a:p>
            <a:pPr lvl="2"/>
            <a:r>
              <a:rPr lang="en-US" dirty="0"/>
              <a:t>Model respectful behavior toward others</a:t>
            </a:r>
          </a:p>
          <a:p>
            <a:pPr lvl="2"/>
            <a:r>
              <a:rPr lang="en-US" dirty="0"/>
              <a:t>Create a school environment that does not tolerate bullying and have students make “No Bullying Zone” posters</a:t>
            </a:r>
          </a:p>
          <a:p>
            <a:pPr lvl="2"/>
            <a:r>
              <a:rPr lang="en-US" dirty="0"/>
              <a:t>Confront and discipline bullying quickly and firmly by addressing inappropriate behavior and using the situation to teach pro-social behaviors</a:t>
            </a:r>
          </a:p>
          <a:p>
            <a:pPr lvl="2"/>
            <a:r>
              <a:rPr lang="en-US" dirty="0"/>
              <a:t>Address victims of bullying by being supportive</a:t>
            </a:r>
          </a:p>
          <a:p>
            <a:pPr lvl="2"/>
            <a:r>
              <a:rPr lang="en-US" dirty="0"/>
              <a:t>Refer bullies and their victims for counseling and other appropriate services</a:t>
            </a:r>
          </a:p>
          <a:p>
            <a:pPr lvl="2"/>
            <a:r>
              <a:rPr lang="en-US" dirty="0"/>
              <a:t>Foster communication among and between teachers and families</a:t>
            </a:r>
          </a:p>
          <a:p>
            <a:pPr lvl="2"/>
            <a:r>
              <a:rPr lang="en-US" dirty="0"/>
              <a:t>Help bullies develop empathy for others</a:t>
            </a:r>
          </a:p>
          <a:p>
            <a:pPr marL="0" indent="0">
              <a:buNone/>
            </a:pPr>
            <a:r>
              <a:rPr lang="en-US" dirty="0" smtClean="0"/>
              <a:t>(Spencer, 2005)</a:t>
            </a:r>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66</a:t>
            </a:fld>
            <a:endParaRPr lang="en-US"/>
          </a:p>
        </p:txBody>
      </p:sp>
    </p:spTree>
    <p:extLst>
      <p:ext uri="{BB962C8B-B14F-4D97-AF65-F5344CB8AC3E}">
        <p14:creationId xmlns:p14="http://schemas.microsoft.com/office/powerpoint/2010/main" val="420450079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defTabSz="457200" rtl="0">
              <a:spcBef>
                <a:spcPct val="0"/>
              </a:spcBef>
            </a:pPr>
            <a:r>
              <a:rPr lang="en-US" sz="3200" kern="1200" dirty="0">
                <a:solidFill>
                  <a:schemeClr val="tx1"/>
                </a:solidFill>
                <a:latin typeface="+mj-lt"/>
                <a:ea typeface="+mj-ea"/>
                <a:cs typeface="Trebuchet MS"/>
              </a:rPr>
              <a:t>Simple steps schools can take:</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normAutofit fontScale="92500" lnSpcReduction="20000"/>
          </a:bodyPr>
          <a:lstStyle/>
          <a:p>
            <a:pPr lvl="2"/>
            <a:r>
              <a:rPr lang="en-US" dirty="0"/>
              <a:t>Include sexual orientation and gender identity in school administration policies</a:t>
            </a:r>
          </a:p>
          <a:p>
            <a:pPr lvl="2"/>
            <a:r>
              <a:rPr lang="en-US" dirty="0"/>
              <a:t>Provide diversity training to students and faculty</a:t>
            </a:r>
          </a:p>
          <a:p>
            <a:pPr lvl="2"/>
            <a:r>
              <a:rPr lang="en-US" dirty="0"/>
              <a:t>Designate a liaison at each school in each school district to be available to LGBTQ students and to the committee</a:t>
            </a:r>
          </a:p>
          <a:p>
            <a:pPr lvl="2"/>
            <a:r>
              <a:rPr lang="en-US" dirty="0"/>
              <a:t>Designate a “safe zone” for LGBTQ students at each school</a:t>
            </a:r>
          </a:p>
          <a:p>
            <a:pPr lvl="1"/>
            <a:r>
              <a:rPr lang="en-US" dirty="0"/>
              <a:t>Demonstrate your support with visual cues</a:t>
            </a:r>
          </a:p>
          <a:p>
            <a:pPr lvl="2"/>
            <a:r>
              <a:rPr lang="en-US" dirty="0"/>
              <a:t>Hang a rainbow flag</a:t>
            </a:r>
          </a:p>
          <a:p>
            <a:pPr lvl="2"/>
            <a:r>
              <a:rPr lang="en-US" dirty="0"/>
              <a:t>Safe space signs or stickers</a:t>
            </a:r>
          </a:p>
          <a:p>
            <a:pPr lvl="2"/>
            <a:r>
              <a:rPr lang="en-US" dirty="0"/>
              <a:t>Have books or magazines in your library pertaining to anti-oppression and LGBTQ issues</a:t>
            </a:r>
          </a:p>
          <a:p>
            <a:pPr lvl="2"/>
            <a:r>
              <a:rPr lang="en-US" dirty="0"/>
              <a:t>Advocate for gender neutral bathrooms</a:t>
            </a:r>
          </a:p>
          <a:p>
            <a:pPr lvl="2"/>
            <a:r>
              <a:rPr lang="en-US" dirty="0"/>
              <a:t>Have a policy that everyone who comes into your office or classroom is asked what gender pronouns they prefer</a:t>
            </a:r>
          </a:p>
          <a:p>
            <a:pPr lvl="2"/>
            <a:r>
              <a:rPr lang="en-US" dirty="0"/>
              <a:t>Request anti-oppression trainings for yourself and your colleagues</a:t>
            </a:r>
          </a:p>
          <a:p>
            <a:pPr lvl="2"/>
            <a:r>
              <a:rPr lang="en-US" dirty="0"/>
              <a:t>If your school does not have a GSA, create one!</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67</a:t>
            </a:fld>
            <a:endParaRPr lang="en-US"/>
          </a:p>
        </p:txBody>
      </p:sp>
    </p:spTree>
    <p:extLst>
      <p:ext uri="{BB962C8B-B14F-4D97-AF65-F5344CB8AC3E}">
        <p14:creationId xmlns:p14="http://schemas.microsoft.com/office/powerpoint/2010/main" val="24778501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your action plan</a:t>
            </a:r>
            <a:endParaRPr lang="en-US" dirty="0"/>
          </a:p>
        </p:txBody>
      </p:sp>
      <p:sp>
        <p:nvSpPr>
          <p:cNvPr id="3" name="Content Placeholder 2"/>
          <p:cNvSpPr>
            <a:spLocks noGrp="1"/>
          </p:cNvSpPr>
          <p:nvPr>
            <p:ph idx="1"/>
          </p:nvPr>
        </p:nvSpPr>
        <p:spPr/>
        <p:txBody>
          <a:bodyPr/>
          <a:lstStyle/>
          <a:p>
            <a:pPr lvl="2"/>
            <a:r>
              <a:rPr lang="en-US" dirty="0"/>
              <a:t>What can I do to support gender-variant students?</a:t>
            </a:r>
          </a:p>
          <a:p>
            <a:pPr lvl="2"/>
            <a:r>
              <a:rPr lang="en-US" dirty="0"/>
              <a:t>What can I do to educate students and school staff?</a:t>
            </a:r>
          </a:p>
          <a:p>
            <a:pPr lvl="2"/>
            <a:r>
              <a:rPr lang="en-US" dirty="0"/>
              <a:t>What can I do to advocate for changes within the school?</a:t>
            </a:r>
          </a:p>
          <a:p>
            <a:r>
              <a:rPr lang="en-US" dirty="0"/>
              <a:t>What further resources, information, or help do I need?</a:t>
            </a: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68</a:t>
            </a:fld>
            <a:endParaRPr lang="en-US"/>
          </a:p>
        </p:txBody>
      </p:sp>
    </p:spTree>
    <p:extLst>
      <p:ext uri="{BB962C8B-B14F-4D97-AF65-F5344CB8AC3E}">
        <p14:creationId xmlns:p14="http://schemas.microsoft.com/office/powerpoint/2010/main" val="167658841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a:bodyPr>
          <a:lstStyle/>
          <a:p>
            <a:pPr lvl="2"/>
            <a:r>
              <a:rPr lang="en-US" dirty="0"/>
              <a:t>Dear Colleague Letter (October 26, 2010) - Harassment and Bullying (U.S. Department of Education): </a:t>
            </a:r>
            <a:r>
              <a:rPr lang="en-US" dirty="0">
                <a:hlinkClick r:id="rId2"/>
              </a:rPr>
              <a:t>http://</a:t>
            </a:r>
            <a:r>
              <a:rPr lang="en-US" dirty="0" smtClean="0">
                <a:hlinkClick r:id="rId2"/>
              </a:rPr>
              <a:t>www2.ed.gov/about/offices/list/ocr/letters/colleague-201010.html</a:t>
            </a:r>
            <a:r>
              <a:rPr lang="en-US" dirty="0" smtClean="0"/>
              <a:t>  </a:t>
            </a:r>
            <a:endParaRPr lang="en-US" dirty="0"/>
          </a:p>
          <a:p>
            <a:pPr lvl="2"/>
            <a:r>
              <a:rPr lang="en-US" dirty="0" smtClean="0"/>
              <a:t>Cis-gender </a:t>
            </a:r>
            <a:r>
              <a:rPr lang="en-US" dirty="0"/>
              <a:t>privilege checklist</a:t>
            </a:r>
          </a:p>
          <a:p>
            <a:pPr lvl="2"/>
            <a:r>
              <a:rPr lang="en-US" dirty="0"/>
              <a:t>List of LGBTQ youth centers</a:t>
            </a:r>
          </a:p>
          <a:p>
            <a:pPr lvl="2"/>
            <a:r>
              <a:rPr lang="en-US" dirty="0"/>
              <a:t>List of transgender books </a:t>
            </a:r>
            <a:r>
              <a:rPr lang="en-US" u="sng" dirty="0">
                <a:hlinkClick r:id="rId3"/>
              </a:rPr>
              <a:t>www.glsen.org/booklink</a:t>
            </a:r>
            <a:r>
              <a:rPr lang="en-US" dirty="0"/>
              <a:t> </a:t>
            </a:r>
          </a:p>
          <a:p>
            <a:pPr lvl="2"/>
            <a:r>
              <a:rPr lang="en-US" dirty="0"/>
              <a:t>Support groups and advocacy organizations</a:t>
            </a:r>
          </a:p>
          <a:p>
            <a:pPr lvl="2"/>
            <a:r>
              <a:rPr lang="en-US" dirty="0"/>
              <a:t>Safe Schools Coalition </a:t>
            </a:r>
            <a:r>
              <a:rPr lang="en-US" u="sng" dirty="0">
                <a:hlinkClick r:id="rId4"/>
              </a:rPr>
              <a:t>www.safeschoolscoalition.org</a:t>
            </a:r>
            <a:r>
              <a:rPr lang="en-US" dirty="0"/>
              <a:t> </a:t>
            </a:r>
          </a:p>
          <a:p>
            <a:pPr lvl="2"/>
            <a:r>
              <a:rPr lang="en-US" u="sng" dirty="0">
                <a:hlinkClick r:id="rId5"/>
              </a:rPr>
              <a:t>www.glsen.org/educator</a:t>
            </a:r>
            <a:r>
              <a:rPr lang="en-US" dirty="0"/>
              <a:t> </a:t>
            </a:r>
          </a:p>
          <a:p>
            <a:pPr lvl="2"/>
            <a:r>
              <a:rPr lang="en-US" dirty="0"/>
              <a:t>Jump-start guide for GSAs </a:t>
            </a:r>
            <a:r>
              <a:rPr lang="en-US" u="sng" dirty="0">
                <a:hlinkClick r:id="rId6"/>
              </a:rPr>
              <a:t>www.glsen.org/jumpstart</a:t>
            </a:r>
            <a:r>
              <a:rPr lang="en-US" dirty="0"/>
              <a:t> </a:t>
            </a:r>
          </a:p>
          <a:p>
            <a:pPr lvl="2"/>
            <a:r>
              <a:rPr lang="en-US" dirty="0"/>
              <a:t>Educators Allies Network </a:t>
            </a:r>
            <a:r>
              <a:rPr lang="en-US" u="sng" dirty="0">
                <a:hlinkClick r:id="rId7"/>
              </a:rPr>
              <a:t>http://edallies.ning.com</a:t>
            </a:r>
            <a:r>
              <a:rPr lang="en-US" dirty="0"/>
              <a:t> </a:t>
            </a:r>
          </a:p>
          <a:p>
            <a:pPr lvl="2"/>
            <a:r>
              <a:rPr lang="en-US" dirty="0"/>
              <a:t>WPATH Standards of Care</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69</a:t>
            </a:fld>
            <a:endParaRPr lang="en-US"/>
          </a:p>
        </p:txBody>
      </p:sp>
    </p:spTree>
    <p:extLst>
      <p:ext uri="{BB962C8B-B14F-4D97-AF65-F5344CB8AC3E}">
        <p14:creationId xmlns:p14="http://schemas.microsoft.com/office/powerpoint/2010/main" val="2676480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sz="half" idx="1"/>
          </p:nvPr>
        </p:nvSpPr>
        <p:spPr>
          <a:xfrm>
            <a:off x="457200" y="1371600"/>
            <a:ext cx="4114800" cy="5486400"/>
          </a:xfrm>
        </p:spPr>
        <p:txBody>
          <a:bodyPr>
            <a:normAutofit/>
          </a:bodyPr>
          <a:lstStyle/>
          <a:p>
            <a:pPr eaLnBrk="1" hangingPunct="1">
              <a:lnSpc>
                <a:spcPct val="90000"/>
              </a:lnSpc>
            </a:pPr>
            <a:r>
              <a:rPr lang="en-US" sz="2400" dirty="0" smtClean="0"/>
              <a:t>TRANSGENDER</a:t>
            </a:r>
          </a:p>
          <a:p>
            <a:pPr lvl="1" eaLnBrk="1" hangingPunct="1">
              <a:lnSpc>
                <a:spcPct val="90000"/>
              </a:lnSpc>
            </a:pPr>
            <a:r>
              <a:rPr lang="en-US" sz="2000" dirty="0" smtClean="0"/>
              <a:t>A person whose internal sense of gender doesn’t match the gender identity that society expects of them based on their anatomy</a:t>
            </a:r>
          </a:p>
          <a:p>
            <a:pPr eaLnBrk="1" hangingPunct="1"/>
            <a:r>
              <a:rPr lang="en-US" sz="2400" dirty="0" smtClean="0"/>
              <a:t>GENDER IDENTITY</a:t>
            </a:r>
          </a:p>
          <a:p>
            <a:pPr lvl="1" eaLnBrk="1" hangingPunct="1"/>
            <a:r>
              <a:rPr lang="en-US" sz="2000" dirty="0" smtClean="0"/>
              <a:t>A person’s internal, deeply-felt sense of being either male, female, something other, or in between</a:t>
            </a:r>
          </a:p>
          <a:p>
            <a:pPr eaLnBrk="1" hangingPunct="1">
              <a:lnSpc>
                <a:spcPct val="90000"/>
              </a:lnSpc>
            </a:pPr>
            <a:endParaRPr lang="en-US" sz="2000" dirty="0" smtClean="0"/>
          </a:p>
          <a:p>
            <a:pPr lvl="1" eaLnBrk="1" hangingPunct="1">
              <a:lnSpc>
                <a:spcPct val="90000"/>
              </a:lnSpc>
            </a:pPr>
            <a:endParaRPr lang="en-US" sz="2000" dirty="0" smtClean="0"/>
          </a:p>
          <a:p>
            <a:pPr eaLnBrk="1" hangingPunct="1">
              <a:lnSpc>
                <a:spcPct val="90000"/>
              </a:lnSpc>
              <a:buFont typeface="Arial" charset="0"/>
              <a:buNone/>
            </a:pPr>
            <a:endParaRPr lang="en-US" sz="2400" dirty="0" smtClean="0"/>
          </a:p>
        </p:txBody>
      </p:sp>
      <p:pic>
        <p:nvPicPr>
          <p:cNvPr id="16387" name="Content Placeholder 1"/>
          <p:cNvPicPr>
            <a:picLocks noGrp="1" noChangeAspect="1"/>
          </p:cNvPicPr>
          <p:nvPr>
            <p:ph sz="half" idx="2"/>
          </p:nvPr>
        </p:nvPicPr>
        <p:blipFill>
          <a:blip r:embed="rId2" cstate="print"/>
          <a:srcRect/>
          <a:stretch>
            <a:fillRect/>
          </a:stretch>
        </p:blipFill>
        <p:spPr>
          <a:xfrm>
            <a:off x="4495800" y="1295400"/>
            <a:ext cx="4038600" cy="2973388"/>
          </a:xfrm>
        </p:spPr>
      </p:pic>
      <p:sp>
        <p:nvSpPr>
          <p:cNvPr id="2" name="Footer Placeholder 1"/>
          <p:cNvSpPr>
            <a:spLocks noGrp="1"/>
          </p:cNvSpPr>
          <p:nvPr>
            <p:ph type="ftr" sz="quarter" idx="11"/>
          </p:nvPr>
        </p:nvSpPr>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p:txBody>
          <a:bodyPr/>
          <a:lstStyle/>
          <a:p>
            <a:fld id="{4D02C3FE-780A-4933-A992-0C08BC605576}" type="slidenum">
              <a:rPr lang="en-US" smtClean="0"/>
              <a:t>7</a:t>
            </a:fld>
            <a:endParaRPr lang="en-US"/>
          </a:p>
        </p:txBody>
      </p:sp>
    </p:spTree>
    <p:extLst>
      <p:ext uri="{BB962C8B-B14F-4D97-AF65-F5344CB8AC3E}">
        <p14:creationId xmlns:p14="http://schemas.microsoft.com/office/powerpoint/2010/main" val="16106720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p:txBody>
          <a:bodyPr/>
          <a:lstStyle/>
          <a:p>
            <a:fld id="{4D02C3FE-780A-4933-A992-0C08BC605576}" type="slidenum">
              <a:rPr lang="en-US" smtClean="0"/>
              <a:t>70</a:t>
            </a:fld>
            <a:endParaRPr lang="en-US"/>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3200400"/>
            <a:ext cx="3546696" cy="35270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90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868366" y="6096000"/>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p:txBody>
          <a:bodyPr/>
          <a:lstStyle/>
          <a:p>
            <a:fld id="{4D02C3FE-780A-4933-A992-0C08BC605576}" type="slidenum">
              <a:rPr lang="en-US" smtClean="0"/>
              <a:t>71</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4695825"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047135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Text Placeholder 2"/>
          <p:cNvSpPr>
            <a:spLocks noGrp="1"/>
          </p:cNvSpPr>
          <p:nvPr>
            <p:ph type="body" idx="1"/>
          </p:nvPr>
        </p:nvSpPr>
        <p:spPr/>
        <p:txBody>
          <a:bodyPr/>
          <a:lstStyle/>
          <a:p>
            <a:r>
              <a:rPr lang="en-US" dirty="0" smtClean="0"/>
              <a:t>Any questions or comments?</a:t>
            </a:r>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72</a:t>
            </a:fld>
            <a:endParaRPr lang="en-US"/>
          </a:p>
        </p:txBody>
      </p:sp>
    </p:spTree>
    <p:extLst>
      <p:ext uri="{BB962C8B-B14F-4D97-AF65-F5344CB8AC3E}">
        <p14:creationId xmlns:p14="http://schemas.microsoft.com/office/powerpoint/2010/main" val="73353492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Survey</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73</a:t>
            </a:fld>
            <a:endParaRPr lang="en-US"/>
          </a:p>
        </p:txBody>
      </p:sp>
    </p:spTree>
    <p:extLst>
      <p:ext uri="{BB962C8B-B14F-4D97-AF65-F5344CB8AC3E}">
        <p14:creationId xmlns:p14="http://schemas.microsoft.com/office/powerpoint/2010/main" val="31144993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r>
              <a:rPr lang="en-US" dirty="0"/>
              <a:t>Subscribe to the Gender Odyssey mailing list to learn about training events, such as professional Day: </a:t>
            </a:r>
            <a:r>
              <a:rPr lang="en-US" u="sng" dirty="0">
                <a:hlinkClick r:id="rId2"/>
              </a:rPr>
              <a:t>https://app.e2ma.net/app2/audience/signup/28753/17074/?</a:t>
            </a:r>
            <a:r>
              <a:rPr lang="en-US" u="sng" dirty="0" smtClean="0">
                <a:hlinkClick r:id="rId2"/>
              </a:rPr>
              <a:t>v=a</a:t>
            </a:r>
            <a:r>
              <a:rPr lang="en-US" u="sng" dirty="0" smtClean="0"/>
              <a:t/>
            </a:r>
            <a:br>
              <a:rPr lang="en-US" u="sng" dirty="0" smtClean="0"/>
            </a:br>
            <a:r>
              <a:rPr lang="en-US" dirty="0"/>
              <a:t/>
            </a:r>
            <a:br>
              <a:rPr lang="en-US" dirty="0"/>
            </a:br>
            <a:r>
              <a:rPr lang="en-US" dirty="0"/>
              <a:t>Register for more in-depth training at Gender Odyssey’s annual Professional Day: </a:t>
            </a:r>
            <a:r>
              <a:rPr lang="en-US" u="sng" dirty="0">
                <a:hlinkClick r:id="rId3"/>
              </a:rPr>
              <a:t>http://www.genderdiversity.org/event-registration/?ee=2</a:t>
            </a:r>
            <a:r>
              <a:rPr lang="en-US" dirty="0"/>
              <a:t/>
            </a:r>
            <a:br>
              <a:rPr lang="en-US" dirty="0"/>
            </a:b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74</a:t>
            </a:fld>
            <a:endParaRPr lang="en-US"/>
          </a:p>
        </p:txBody>
      </p:sp>
    </p:spTree>
    <p:extLst>
      <p:ext uri="{BB962C8B-B14F-4D97-AF65-F5344CB8AC3E}">
        <p14:creationId xmlns:p14="http://schemas.microsoft.com/office/powerpoint/2010/main" val="10652663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sz="half" idx="4294967295"/>
          </p:nvPr>
        </p:nvSpPr>
        <p:spPr>
          <a:xfrm>
            <a:off x="457200" y="1295400"/>
            <a:ext cx="4038600" cy="5257800"/>
          </a:xfrm>
        </p:spPr>
        <p:txBody>
          <a:bodyPr>
            <a:normAutofit fontScale="85000" lnSpcReduction="10000"/>
          </a:bodyPr>
          <a:lstStyle/>
          <a:p>
            <a:pPr eaLnBrk="1" hangingPunct="1">
              <a:lnSpc>
                <a:spcPct val="90000"/>
              </a:lnSpc>
            </a:pPr>
            <a:r>
              <a:rPr lang="en-US" sz="2400" dirty="0" smtClean="0"/>
              <a:t>GENDER EXPRESSION</a:t>
            </a:r>
          </a:p>
          <a:p>
            <a:pPr lvl="1" eaLnBrk="1" hangingPunct="1">
              <a:lnSpc>
                <a:spcPct val="80000"/>
              </a:lnSpc>
            </a:pPr>
            <a:r>
              <a:rPr lang="en-US" sz="2000" dirty="0" smtClean="0"/>
              <a:t>An individual’s characteristics and behaviors such as appearance, dress, mannerisms, speech patterns, and social interactions that are perceived as masculine or feminine, or neither.</a:t>
            </a:r>
          </a:p>
          <a:p>
            <a:pPr eaLnBrk="1" hangingPunct="1">
              <a:lnSpc>
                <a:spcPct val="90000"/>
              </a:lnSpc>
            </a:pPr>
            <a:r>
              <a:rPr lang="en-US" sz="2400" dirty="0" smtClean="0"/>
              <a:t>Affirmed male or affirmed female</a:t>
            </a:r>
          </a:p>
          <a:p>
            <a:pPr lvl="1" eaLnBrk="1" hangingPunct="1">
              <a:lnSpc>
                <a:spcPct val="90000"/>
              </a:lnSpc>
            </a:pPr>
            <a:r>
              <a:rPr lang="en-US" sz="2000" dirty="0" smtClean="0"/>
              <a:t>Someone who transitions from one gender to another</a:t>
            </a:r>
          </a:p>
          <a:p>
            <a:pPr lvl="2" eaLnBrk="1" hangingPunct="1">
              <a:lnSpc>
                <a:spcPct val="90000"/>
              </a:lnSpc>
            </a:pPr>
            <a:r>
              <a:rPr lang="en-US" sz="1700" dirty="0" smtClean="0"/>
              <a:t>Change in style of dress</a:t>
            </a:r>
          </a:p>
          <a:p>
            <a:pPr lvl="2" eaLnBrk="1" hangingPunct="1">
              <a:lnSpc>
                <a:spcPct val="90000"/>
              </a:lnSpc>
            </a:pPr>
            <a:r>
              <a:rPr lang="en-US" sz="1700" dirty="0" smtClean="0"/>
              <a:t>New name and new pronouns</a:t>
            </a:r>
          </a:p>
          <a:p>
            <a:pPr lvl="2" eaLnBrk="1" hangingPunct="1">
              <a:lnSpc>
                <a:spcPct val="90000"/>
              </a:lnSpc>
            </a:pPr>
            <a:r>
              <a:rPr lang="en-US" sz="1700" dirty="0" smtClean="0"/>
              <a:t>May or may not include hormone therapy, counseling, and/or surgery</a:t>
            </a:r>
          </a:p>
          <a:p>
            <a:pPr lvl="2" eaLnBrk="1" hangingPunct="1">
              <a:lnSpc>
                <a:spcPct val="90000"/>
              </a:lnSpc>
            </a:pPr>
            <a:r>
              <a:rPr lang="en-US" sz="1700" dirty="0" smtClean="0"/>
              <a:t>MTF (male to female)</a:t>
            </a:r>
          </a:p>
          <a:p>
            <a:pPr lvl="2" eaLnBrk="1" hangingPunct="1">
              <a:lnSpc>
                <a:spcPct val="90000"/>
              </a:lnSpc>
            </a:pPr>
            <a:r>
              <a:rPr lang="en-US" sz="1700" dirty="0" smtClean="0"/>
              <a:t>FTM (female to male)</a:t>
            </a:r>
          </a:p>
          <a:p>
            <a:pPr eaLnBrk="1" hangingPunct="1">
              <a:lnSpc>
                <a:spcPct val="90000"/>
              </a:lnSpc>
            </a:pPr>
            <a:endParaRPr lang="en-US" sz="2400" dirty="0" smtClean="0"/>
          </a:p>
          <a:p>
            <a:pPr lvl="1" eaLnBrk="1" hangingPunct="1">
              <a:lnSpc>
                <a:spcPct val="90000"/>
              </a:lnSpc>
            </a:pPr>
            <a:endParaRPr lang="en-US" sz="2000" dirty="0" smtClean="0"/>
          </a:p>
          <a:p>
            <a:pPr eaLnBrk="1" hangingPunct="1">
              <a:lnSpc>
                <a:spcPct val="90000"/>
              </a:lnSpc>
              <a:buFont typeface="Arial" charset="0"/>
              <a:buNone/>
            </a:pPr>
            <a:endParaRPr lang="en-US" sz="2400" dirty="0" smtClean="0"/>
          </a:p>
        </p:txBody>
      </p:sp>
      <p:pic>
        <p:nvPicPr>
          <p:cNvPr id="17411" name="Content Placeholder 1"/>
          <p:cNvPicPr>
            <a:picLocks noGrp="1" noChangeAspect="1"/>
          </p:cNvPicPr>
          <p:nvPr>
            <p:ph sz="half" idx="4294967295"/>
          </p:nvPr>
        </p:nvPicPr>
        <p:blipFill>
          <a:blip r:embed="rId2" cstate="print"/>
          <a:srcRect t="-5995" b="5995"/>
          <a:stretch>
            <a:fillRect/>
          </a:stretch>
        </p:blipFill>
        <p:spPr>
          <a:xfrm>
            <a:off x="4648200" y="990600"/>
            <a:ext cx="2436813" cy="2916238"/>
          </a:xfrm>
        </p:spPr>
      </p:pic>
      <p:pic>
        <p:nvPicPr>
          <p:cNvPr id="17412" name="Picture 2" descr="PHOTO Transgender model Lea T is making headlines as the muse of Givenchy's creative director Riccardo Tisci and the star of the label's new ad campaign"/>
          <p:cNvPicPr>
            <a:picLocks noChangeAspect="1" noChangeArrowheads="1"/>
          </p:cNvPicPr>
          <p:nvPr/>
        </p:nvPicPr>
        <p:blipFill>
          <a:blip r:embed="rId3" cstate="print"/>
          <a:srcRect/>
          <a:stretch>
            <a:fillRect/>
          </a:stretch>
        </p:blipFill>
        <p:spPr bwMode="auto">
          <a:xfrm>
            <a:off x="5791200" y="4038600"/>
            <a:ext cx="3048000" cy="2286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p:txBody>
          <a:bodyPr/>
          <a:lstStyle/>
          <a:p>
            <a:fld id="{4D02C3FE-780A-4933-A992-0C08BC605576}" type="slidenum">
              <a:rPr lang="en-US" smtClean="0"/>
              <a:t>8</a:t>
            </a:fld>
            <a:endParaRPr lang="en-US"/>
          </a:p>
        </p:txBody>
      </p:sp>
    </p:spTree>
    <p:extLst>
      <p:ext uri="{BB962C8B-B14F-4D97-AF65-F5344CB8AC3E}">
        <p14:creationId xmlns:p14="http://schemas.microsoft.com/office/powerpoint/2010/main" val="2482994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sz="half" idx="4294967295"/>
          </p:nvPr>
        </p:nvSpPr>
        <p:spPr>
          <a:xfrm>
            <a:off x="228600" y="1676400"/>
            <a:ext cx="5334000" cy="4525963"/>
          </a:xfrm>
        </p:spPr>
        <p:txBody>
          <a:bodyPr>
            <a:normAutofit/>
          </a:bodyPr>
          <a:lstStyle/>
          <a:p>
            <a:pPr eaLnBrk="1" hangingPunct="1">
              <a:lnSpc>
                <a:spcPct val="80000"/>
              </a:lnSpc>
            </a:pPr>
            <a:r>
              <a:rPr lang="en-US" sz="2600" dirty="0" smtClean="0"/>
              <a:t>GENDER NON-CONFORMING</a:t>
            </a:r>
          </a:p>
          <a:p>
            <a:pPr lvl="1" eaLnBrk="1" hangingPunct="1">
              <a:lnSpc>
                <a:spcPct val="80000"/>
              </a:lnSpc>
            </a:pPr>
            <a:r>
              <a:rPr lang="en-US" sz="2200" dirty="0" smtClean="0"/>
              <a:t>A person who is or is perceived to have gender characteristics and/or behaviors that do not conform to traditional or societal expectations.</a:t>
            </a:r>
          </a:p>
          <a:p>
            <a:pPr eaLnBrk="1" hangingPunct="1">
              <a:lnSpc>
                <a:spcPct val="90000"/>
              </a:lnSpc>
            </a:pPr>
            <a:endParaRPr lang="en-US" sz="2800" dirty="0" smtClean="0"/>
          </a:p>
          <a:p>
            <a:pPr eaLnBrk="1" hangingPunct="1">
              <a:lnSpc>
                <a:spcPct val="90000"/>
              </a:lnSpc>
            </a:pPr>
            <a:endParaRPr lang="en-US" sz="2800" dirty="0" smtClean="0"/>
          </a:p>
          <a:p>
            <a:pPr lvl="1" eaLnBrk="1" hangingPunct="1">
              <a:lnSpc>
                <a:spcPct val="90000"/>
              </a:lnSpc>
            </a:pPr>
            <a:endParaRPr lang="en-US" sz="2400" dirty="0" smtClean="0"/>
          </a:p>
        </p:txBody>
      </p:sp>
      <p:pic>
        <p:nvPicPr>
          <p:cNvPr id="18435" name="Picture 2" descr="http://www.crimethinc.com/tools/posters/gender_big.gif"/>
          <p:cNvPicPr>
            <a:picLocks noChangeAspect="1" noChangeArrowheads="1"/>
          </p:cNvPicPr>
          <p:nvPr/>
        </p:nvPicPr>
        <p:blipFill>
          <a:blip r:embed="rId3" cstate="print"/>
          <a:srcRect/>
          <a:stretch>
            <a:fillRect/>
          </a:stretch>
        </p:blipFill>
        <p:spPr bwMode="auto">
          <a:xfrm>
            <a:off x="5562600" y="1447800"/>
            <a:ext cx="2876550" cy="4746625"/>
          </a:xfrm>
          <a:prstGeom prst="rect">
            <a:avLst/>
          </a:prstGeom>
          <a:noFill/>
          <a:ln w="9525">
            <a:noFill/>
            <a:miter lim="800000"/>
            <a:headEnd/>
            <a:tailEnd/>
          </a:ln>
        </p:spPr>
      </p:pic>
      <p:sp>
        <p:nvSpPr>
          <p:cNvPr id="2" name="Footer Placeholder 1"/>
          <p:cNvSpPr>
            <a:spLocks noGrp="1"/>
          </p:cNvSpPr>
          <p:nvPr>
            <p:ph type="ftr" sz="quarter" idx="11"/>
          </p:nvPr>
        </p:nvSpPr>
        <p:spPr>
          <a:xfrm>
            <a:off x="3887601" y="6492875"/>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p:txBody>
          <a:bodyPr/>
          <a:lstStyle/>
          <a:p>
            <a:fld id="{4D02C3FE-780A-4933-A992-0C08BC605576}" type="slidenum">
              <a:rPr lang="en-US" smtClean="0"/>
              <a:t>9</a:t>
            </a:fld>
            <a:endParaRPr lang="en-US"/>
          </a:p>
        </p:txBody>
      </p:sp>
      <p:sp>
        <p:nvSpPr>
          <p:cNvPr id="7" name="TextBox 6"/>
          <p:cNvSpPr txBox="1"/>
          <p:nvPr/>
        </p:nvSpPr>
        <p:spPr>
          <a:xfrm>
            <a:off x="838200" y="4419600"/>
            <a:ext cx="4114800" cy="2308324"/>
          </a:xfrm>
          <a:prstGeom prst="rect">
            <a:avLst/>
          </a:prstGeom>
          <a:noFill/>
        </p:spPr>
        <p:txBody>
          <a:bodyPr wrap="square" rtlCol="0">
            <a:spAutoFit/>
          </a:bodyPr>
          <a:lstStyle/>
          <a:p>
            <a:pPr marL="0" lvl="2"/>
            <a:r>
              <a:rPr lang="en-US" dirty="0"/>
              <a:t>“The discrimination in society toward children who do not behave or look the way we expect them to look and behave according to their gender can be even more extreme than anti-gay discrimination” (Baker, 2002).</a:t>
            </a:r>
          </a:p>
          <a:p>
            <a:endParaRPr lang="en-US" dirty="0"/>
          </a:p>
        </p:txBody>
      </p:sp>
    </p:spTree>
    <p:extLst>
      <p:ext uri="{BB962C8B-B14F-4D97-AF65-F5344CB8AC3E}">
        <p14:creationId xmlns:p14="http://schemas.microsoft.com/office/powerpoint/2010/main" val="3253943473"/>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2" ma:contentTypeDescription="Create a new document." ma:contentTypeScope="" ma:versionID="5f3a5719ddafa2ce19543402012f839f">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f80f338179bfc78b782adab248fa029e"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DD854BF-6D2A-4EDD-B721-D48CEE87B68D}"/>
</file>

<file path=customXml/itemProps2.xml><?xml version="1.0" encoding="utf-8"?>
<ds:datastoreItem xmlns:ds="http://schemas.openxmlformats.org/officeDocument/2006/customXml" ds:itemID="{DC8E9728-82D3-4284-91B2-2D6E81D4AF6B}"/>
</file>

<file path=customXml/itemProps3.xml><?xml version="1.0" encoding="utf-8"?>
<ds:datastoreItem xmlns:ds="http://schemas.openxmlformats.org/officeDocument/2006/customXml" ds:itemID="{EFF6F2D4-3411-4383-9EA7-EAD5E857D878}"/>
</file>

<file path=docProps/app.xml><?xml version="1.0" encoding="utf-8"?>
<Properties xmlns="http://schemas.openxmlformats.org/officeDocument/2006/extended-properties" xmlns:vt="http://schemas.openxmlformats.org/officeDocument/2006/docPropsVTypes">
  <Template/>
  <TotalTime>914</TotalTime>
  <Words>7087</Words>
  <Application>Microsoft Office PowerPoint</Application>
  <PresentationFormat>On-screen Show (4:3)</PresentationFormat>
  <Paragraphs>532</Paragraphs>
  <Slides>74</Slides>
  <Notes>17</Notes>
  <HiddenSlides>0</HiddenSlides>
  <MMClips>0</MMClips>
  <ScaleCrop>false</ScaleCrop>
  <HeadingPairs>
    <vt:vector size="4" baseType="variant">
      <vt:variant>
        <vt:lpstr>Theme</vt:lpstr>
      </vt:variant>
      <vt:variant>
        <vt:i4>1</vt:i4>
      </vt:variant>
      <vt:variant>
        <vt:lpstr>Slide Titles</vt:lpstr>
      </vt:variant>
      <vt:variant>
        <vt:i4>74</vt:i4>
      </vt:variant>
    </vt:vector>
  </HeadingPairs>
  <TitlesOfParts>
    <vt:vector size="75" baseType="lpstr">
      <vt:lpstr>Summer</vt:lpstr>
      <vt:lpstr>Best Practices for Teachers and Providers: A Cross Systems Training to Support Gender-Variant Youth</vt:lpstr>
      <vt:lpstr>Module I</vt:lpstr>
      <vt:lpstr>Introductions and check-in</vt:lpstr>
      <vt:lpstr>Teachers will gain an understanding of gender identity and expression, learn about and how to support implementation of anti-discrimination laws enacted in the state of Washington; and will gain resources and tools to create safe spaces in school settings for gender-variant youth and support Gay-Straight Alliances in schools. </vt:lpstr>
      <vt:lpstr>Group norms and creating a  safe training space</vt:lpstr>
      <vt:lpstr>When are we first gendered?</vt:lpstr>
      <vt:lpstr>PowerPoint Presentation</vt:lpstr>
      <vt:lpstr>PowerPoint Presentation</vt:lpstr>
      <vt:lpstr>PowerPoint Presentation</vt:lpstr>
      <vt:lpstr>PowerPoint Presentation</vt:lpstr>
      <vt:lpstr>PowerPoint Presentation</vt:lpstr>
      <vt:lpstr>PowerPoint Presentation</vt:lpstr>
      <vt:lpstr>Statistics – they aren’t just numbers!</vt:lpstr>
      <vt:lpstr>Risk factors</vt:lpstr>
      <vt:lpstr>Risk factors</vt:lpstr>
      <vt:lpstr>Protective factors include:</vt:lpstr>
      <vt:lpstr>Protective factors</vt:lpstr>
      <vt:lpstr>Supporting families in supporting their child</vt:lpstr>
      <vt:lpstr>School protective factors</vt:lpstr>
      <vt:lpstr>“Most social service providers, schools, and families are ill-equipped to help transgender youth and many remain hidden to be accepted” (Grossman, D’Augelli, Howell &amp; Hubbard, 2005). </vt:lpstr>
      <vt:lpstr>Entering the Discomfort Zone</vt:lpstr>
      <vt:lpstr>Confronting Biases</vt:lpstr>
      <vt:lpstr>Confronting Biases</vt:lpstr>
      <vt:lpstr>Know your resources</vt:lpstr>
      <vt:lpstr>Developmental stages</vt:lpstr>
      <vt:lpstr>“The passage through puberty, peer group acceptance, and the establishment of a personal identity are all developmental tasks of the adolescent years. For the youth who is lesbian, gay, bisexual, or transgender, self-acceptance and identity formation in the face of a heterosexist society are difficult tasks associated with many risks to physical, emotional, and social health” (Kreiss &amp; Patterson, 1997). </vt:lpstr>
      <vt:lpstr>Interventions</vt:lpstr>
      <vt:lpstr>Safe spaces</vt:lpstr>
      <vt:lpstr>Accommodating and affirming transgender students</vt:lpstr>
      <vt:lpstr>Accommodating and affirming transgender students</vt:lpstr>
      <vt:lpstr>What laws apply in schools</vt:lpstr>
      <vt:lpstr>Protections in schools</vt:lpstr>
      <vt:lpstr>Protections in schools</vt:lpstr>
      <vt:lpstr>PowerPoint Presentation</vt:lpstr>
      <vt:lpstr>PowerPoint Presentation</vt:lpstr>
      <vt:lpstr>The right to free expression</vt:lpstr>
      <vt:lpstr>The Right to Privacy</vt:lpstr>
      <vt:lpstr>Family Educational Rights &amp; Privacy Act</vt:lpstr>
      <vt:lpstr>Right to be Free from Harassment: Title IX</vt:lpstr>
      <vt:lpstr>The Title IX Claim Based on Harassment</vt:lpstr>
      <vt:lpstr>Right to Access Sex-Separated Spaces</vt:lpstr>
      <vt:lpstr>The Equal Access Act and Gay-Straight Alliances</vt:lpstr>
      <vt:lpstr>Office of Superintendent of Public Instruction (OSPI) Policies and Procedures (February 2012)</vt:lpstr>
      <vt:lpstr>PowerPoint Presentation</vt:lpstr>
      <vt:lpstr>PowerPoint Presentation</vt:lpstr>
      <vt:lpstr>OSPI Guidelines –  Prohibiting Discrimination in Washington Public Schools (February 2012), pp 28-31. </vt:lpstr>
      <vt:lpstr>What terms are commonly used to describe gender identity or gender expression? </vt:lpstr>
      <vt:lpstr>Example 1</vt:lpstr>
      <vt:lpstr>Example 2</vt:lpstr>
      <vt:lpstr>Should transgender and gender nonconforming students have the right to express their gender identity in school?</vt:lpstr>
      <vt:lpstr>How should school districts address a student’s name and sex on official records?  </vt:lpstr>
      <vt:lpstr>Should schools inform staff, students, or parents about a student’s transgender status?  </vt:lpstr>
      <vt:lpstr>Should a school district require proof of medical treatments as a prerequisite for respecting a student’s gender identity or expression?  </vt:lpstr>
      <vt:lpstr>Should school districts allow transgender students to use the restroom of their choice?  </vt:lpstr>
      <vt:lpstr>How should school districts address physical education and athletic participation by transgender students?  </vt:lpstr>
      <vt:lpstr>Should school districts allow a transgender student to use the locker room of their choice?  </vt:lpstr>
      <vt:lpstr>Discriminatory Harassment  - Are school districts required to adopt a Harassment, Intimidation, and Bullying policy and procedure? </vt:lpstr>
      <vt:lpstr>What is discriminatory harassment?  </vt:lpstr>
      <vt:lpstr>When does discriminatory harassment create a hostile environment?  </vt:lpstr>
      <vt:lpstr>When is a school district responsible for addressing discriminatory harassment?  </vt:lpstr>
      <vt:lpstr>How should school districts respond to allegations of discriminatory harassment?  </vt:lpstr>
      <vt:lpstr>What are appropriate steps to end discriminatory harassment?  </vt:lpstr>
      <vt:lpstr>Additional steps needed</vt:lpstr>
      <vt:lpstr>What steps should a school district take to stop future harassment and prevent retaliation?  </vt:lpstr>
      <vt:lpstr>EXAMPLE – SEXUAL ORIENTATION (AS MISLABELED BY STATE) </vt:lpstr>
      <vt:lpstr>Bullying prevention strategies and policies include: </vt:lpstr>
      <vt:lpstr>Simple steps schools can take: </vt:lpstr>
      <vt:lpstr>Make your action plan</vt:lpstr>
      <vt:lpstr>Resources</vt:lpstr>
      <vt:lpstr>PowerPoint Presentation</vt:lpstr>
      <vt:lpstr>PowerPoint Presentation</vt:lpstr>
      <vt:lpstr>Thank you!</vt:lpstr>
      <vt:lpstr>Complete Survey</vt:lpstr>
      <vt:lpstr>Subscribe to the Gender Odyssey mailing list to learn about training events, such as professional Day: https://app.e2ma.net/app2/audience/signup/28753/17074/?v=a  Register for more in-depth training at Gender Odyssey’s annual Professional Day: http://www.genderdiversity.org/event-registration/?ee=2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Gender</dc:title>
  <dc:creator>KathyrnUW</dc:creator>
  <cp:lastModifiedBy>KathyrnUW</cp:lastModifiedBy>
  <cp:revision>57</cp:revision>
  <dcterms:created xsi:type="dcterms:W3CDTF">2013-01-27T23:06:52Z</dcterms:created>
  <dcterms:modified xsi:type="dcterms:W3CDTF">2013-03-05T22:00:04Z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ContentTypeId">
    <vt:lpwstr>0x01010025FE2D001CF2D344AB637DEDC91790A9</vt:lpwstr>
  </property>
  <property fmtid="{D5CDD505-2E9C-101B-9397-08002B2CF9AE}" pid="4" name="CreatedDateTime_Client">
    <vt:filetime>2017-11-30T00:19:44Z</vt:filetime>
  </property>
  <property fmtid="{D5CDD505-2E9C-101B-9397-08002B2CF9AE}" pid="5" name="LastModifiedDateTime_Client">
    <vt:filetime>2017-11-30T00:19:44Z</vt:filetime>
  </property>
  <property fmtid="{D5CDD505-2E9C-101B-9397-08002B2CF9AE}" pid="6" name="MediaServiceImageTags">
    <vt:lpwstr/>
  </property>
</Properties>
</file>