
<file path=[Content_Types].xml><?xml version="1.0" encoding="utf-8"?>
<Types xmlns="http://schemas.openxmlformats.org/package/2006/content-types">
  <Default Extension="bin" ContentType="application/vnd.openxmlformats-officedocument.presentationml.printerSetting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1.xml" ContentType="application/vnd.openxmlformats-officedocument.presentationml.slide+xml"/>
  <Override PartName="/ppt/slides/slide5.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6.xml" ContentType="application/vnd.openxmlformats-officedocument.presentationml.slide+xml"/>
  <Override PartName="/ppt/notesSlides/notesSlide6.xml" ContentType="application/vnd.openxmlformats-officedocument.presentationml.notesSlide+xml"/>
  <Override PartName="/ppt/notesSlides/notesSlide5.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slideMasters/slideMaster1.xml" ContentType="application/vnd.openxmlformats-officedocument.presentationml.slideMaster+xml"/>
  <Override PartName="/ppt/notesSlides/notesSlide4.xml" ContentType="application/vnd.openxmlformats-officedocument.presentationml.notesSlide+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3.xml" ContentType="application/vnd.openxmlformats-officedocument.presentationml.notesSlide+xml"/>
  <Override PartName="/ppt/notesSlides/notesSlide2.xml" ContentType="application/vnd.openxmlformats-officedocument.presentationml.notesSlide+xml"/>
  <Override PartName="/ppt/notesSlides/notesSlide1.xml" ContentType="application/vnd.openxmlformats-officedocument.presentationml.notes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1.xml" ContentType="application/vnd.openxmlformats-officedocument.theme+xml"/>
  <Override PartName="/ppt/notesMasters/notesMaster1.xml" ContentType="application/vnd.openxmlformats-officedocument.presentationml.notesMaster+xml"/>
  <Override PartName="/ppt/theme/theme2.xml" ContentType="application/vnd.openxmlformats-officedocument.theme+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0"/>
  </p:notesMasterIdLst>
  <p:sldIdLst>
    <p:sldId id="256" r:id="rId2"/>
    <p:sldId id="257" r:id="rId3"/>
    <p:sldId id="259" r:id="rId4"/>
    <p:sldId id="261" r:id="rId5"/>
    <p:sldId id="262" r:id="rId6"/>
    <p:sldId id="263" r:id="rId7"/>
    <p:sldId id="258" r:id="rId8"/>
    <p:sldId id="260"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DCA87"/>
    <a:srgbClr val="FF998B"/>
    <a:srgbClr val="FFC390"/>
    <a:srgbClr val="88702B"/>
    <a:srgbClr val="9BA4FF"/>
    <a:srgbClr val="DC9E43"/>
    <a:srgbClr val="CDD672"/>
    <a:srgbClr val="FFAB1C"/>
    <a:srgbClr val="ABCFFF"/>
    <a:srgbClr val="AED5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85" d="100"/>
          <a:sy n="85" d="100"/>
        </p:scale>
        <p:origin x="-1120" y="6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viewProps" Target="viewProps.xml"/><Relationship Id="rId8" Type="http://schemas.openxmlformats.org/officeDocument/2006/relationships/slide" Target="slides/slide7.xml"/><Relationship Id="rId18" Type="http://schemas.openxmlformats.org/officeDocument/2006/relationships/customXml" Target="../customXml/item3.xml"/><Relationship Id="rId3" Type="http://schemas.openxmlformats.org/officeDocument/2006/relationships/slide" Target="slides/slide2.xml"/><Relationship Id="rId12" Type="http://schemas.openxmlformats.org/officeDocument/2006/relationships/presProps" Target="presProps.xml"/><Relationship Id="rId7" Type="http://schemas.openxmlformats.org/officeDocument/2006/relationships/slide" Target="slides/slide6.xml"/><Relationship Id="rId17" Type="http://schemas.openxmlformats.org/officeDocument/2006/relationships/customXml" Target="../customXml/item2.xml"/><Relationship Id="rId2" Type="http://schemas.openxmlformats.org/officeDocument/2006/relationships/slide" Target="slides/slide1.xml"/><Relationship Id="rId16" Type="http://schemas.openxmlformats.org/officeDocument/2006/relationships/customXml" Target="../customXml/item1.xml"/><Relationship Id="rId11" Type="http://schemas.openxmlformats.org/officeDocument/2006/relationships/printerSettings" Target="printerSettings/printerSettings1.bin"/><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notesMaster" Target="notesMasters/notesMaster1.xml"/><Relationship Id="rId1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B9D5675-4C33-7849-8719-B6F100A3E316}" type="datetimeFigureOut">
              <a:rPr lang="en-US" smtClean="0"/>
              <a:t>2/27/18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D4F02D7-E723-E345-AA9A-1956A85B1F8E}" type="slidenum">
              <a:rPr lang="en-US" smtClean="0"/>
              <a:t>‹#›</a:t>
            </a:fld>
            <a:endParaRPr lang="en-US"/>
          </a:p>
        </p:txBody>
      </p:sp>
    </p:spTree>
    <p:extLst>
      <p:ext uri="{BB962C8B-B14F-4D97-AF65-F5344CB8AC3E}">
        <p14:creationId xmlns:p14="http://schemas.microsoft.com/office/powerpoint/2010/main" val="408727007"/>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Image</a:t>
            </a:r>
            <a:r>
              <a:rPr lang="en-US" baseline="0" dirty="0" smtClean="0"/>
              <a:t> from Google</a:t>
            </a:r>
            <a:endParaRPr lang="en-US" dirty="0"/>
          </a:p>
        </p:txBody>
      </p:sp>
      <p:sp>
        <p:nvSpPr>
          <p:cNvPr id="4" name="Slide Number Placeholder 3"/>
          <p:cNvSpPr>
            <a:spLocks noGrp="1"/>
          </p:cNvSpPr>
          <p:nvPr>
            <p:ph type="sldNum" sz="quarter" idx="10"/>
          </p:nvPr>
        </p:nvSpPr>
        <p:spPr/>
        <p:txBody>
          <a:bodyPr/>
          <a:lstStyle/>
          <a:p>
            <a:fld id="{FD4F02D7-E723-E345-AA9A-1956A85B1F8E}" type="slidenum">
              <a:rPr lang="en-US" smtClean="0"/>
              <a:t>1</a:t>
            </a:fld>
            <a:endParaRPr lang="en-US"/>
          </a:p>
        </p:txBody>
      </p:sp>
    </p:spTree>
    <p:extLst>
      <p:ext uri="{BB962C8B-B14F-4D97-AF65-F5344CB8AC3E}">
        <p14:creationId xmlns:p14="http://schemas.microsoft.com/office/powerpoint/2010/main" val="29305857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Images</a:t>
            </a:r>
            <a:r>
              <a:rPr lang="en-US" baseline="0" dirty="0" smtClean="0"/>
              <a:t> from Google</a:t>
            </a:r>
            <a:endParaRPr lang="en-US" dirty="0"/>
          </a:p>
        </p:txBody>
      </p:sp>
      <p:sp>
        <p:nvSpPr>
          <p:cNvPr id="4" name="Slide Number Placeholder 3"/>
          <p:cNvSpPr>
            <a:spLocks noGrp="1"/>
          </p:cNvSpPr>
          <p:nvPr>
            <p:ph type="sldNum" sz="quarter" idx="10"/>
          </p:nvPr>
        </p:nvSpPr>
        <p:spPr/>
        <p:txBody>
          <a:bodyPr/>
          <a:lstStyle/>
          <a:p>
            <a:fld id="{FD4F02D7-E723-E345-AA9A-1956A85B1F8E}" type="slidenum">
              <a:rPr lang="en-US" smtClean="0"/>
              <a:t>2</a:t>
            </a:fld>
            <a:endParaRPr lang="en-US"/>
          </a:p>
        </p:txBody>
      </p:sp>
    </p:spTree>
    <p:extLst>
      <p:ext uri="{BB962C8B-B14F-4D97-AF65-F5344CB8AC3E}">
        <p14:creationId xmlns:p14="http://schemas.microsoft.com/office/powerpoint/2010/main" val="6603186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Images</a:t>
            </a:r>
            <a:r>
              <a:rPr lang="en-US" baseline="0" dirty="0" smtClean="0"/>
              <a:t> from : https://</a:t>
            </a:r>
            <a:r>
              <a:rPr lang="en-US" baseline="0" dirty="0" err="1" smtClean="0"/>
              <a:t>www.today.com</a:t>
            </a:r>
            <a:r>
              <a:rPr lang="en-US" baseline="0" dirty="0" smtClean="0"/>
              <a:t>/style/watch-8-year-old-explain-what-s-wrong-most-kids-t103565 and https://</a:t>
            </a:r>
            <a:r>
              <a:rPr lang="en-US" baseline="0" dirty="0" err="1" smtClean="0"/>
              <a:t>www.care.com</a:t>
            </a:r>
            <a:r>
              <a:rPr lang="en-US" baseline="0" dirty="0" smtClean="0"/>
              <a:t>/c/stories/9925/little-girl-pens-letter-to-gap-about-pink-an/</a:t>
            </a:r>
            <a:endParaRPr lang="en-US" dirty="0"/>
          </a:p>
        </p:txBody>
      </p:sp>
      <p:sp>
        <p:nvSpPr>
          <p:cNvPr id="4" name="Slide Number Placeholder 3"/>
          <p:cNvSpPr>
            <a:spLocks noGrp="1"/>
          </p:cNvSpPr>
          <p:nvPr>
            <p:ph type="sldNum" sz="quarter" idx="10"/>
          </p:nvPr>
        </p:nvSpPr>
        <p:spPr/>
        <p:txBody>
          <a:bodyPr/>
          <a:lstStyle/>
          <a:p>
            <a:fld id="{FD4F02D7-E723-E345-AA9A-1956A85B1F8E}" type="slidenum">
              <a:rPr lang="en-US" smtClean="0"/>
              <a:t>3</a:t>
            </a:fld>
            <a:endParaRPr lang="en-US"/>
          </a:p>
        </p:txBody>
      </p:sp>
    </p:spTree>
    <p:extLst>
      <p:ext uri="{BB962C8B-B14F-4D97-AF65-F5344CB8AC3E}">
        <p14:creationId xmlns:p14="http://schemas.microsoft.com/office/powerpoint/2010/main" val="25747925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Images from</a:t>
            </a:r>
            <a:r>
              <a:rPr lang="en-US" baseline="0" dirty="0" smtClean="0"/>
              <a:t> Google</a:t>
            </a:r>
            <a:endParaRPr lang="en-US" dirty="0"/>
          </a:p>
        </p:txBody>
      </p:sp>
      <p:sp>
        <p:nvSpPr>
          <p:cNvPr id="4" name="Slide Number Placeholder 3"/>
          <p:cNvSpPr>
            <a:spLocks noGrp="1"/>
          </p:cNvSpPr>
          <p:nvPr>
            <p:ph type="sldNum" sz="quarter" idx="10"/>
          </p:nvPr>
        </p:nvSpPr>
        <p:spPr/>
        <p:txBody>
          <a:bodyPr/>
          <a:lstStyle/>
          <a:p>
            <a:fld id="{FD4F02D7-E723-E345-AA9A-1956A85B1F8E}" type="slidenum">
              <a:rPr lang="en-US" smtClean="0"/>
              <a:t>4</a:t>
            </a:fld>
            <a:endParaRPr lang="en-US"/>
          </a:p>
        </p:txBody>
      </p:sp>
    </p:spTree>
    <p:extLst>
      <p:ext uri="{BB962C8B-B14F-4D97-AF65-F5344CB8AC3E}">
        <p14:creationId xmlns:p14="http://schemas.microsoft.com/office/powerpoint/2010/main" val="35520877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Image</a:t>
            </a:r>
            <a:r>
              <a:rPr lang="en-US" baseline="0" dirty="0" smtClean="0"/>
              <a:t> from Google</a:t>
            </a:r>
            <a:endParaRPr lang="en-US" dirty="0"/>
          </a:p>
        </p:txBody>
      </p:sp>
      <p:sp>
        <p:nvSpPr>
          <p:cNvPr id="4" name="Slide Number Placeholder 3"/>
          <p:cNvSpPr>
            <a:spLocks noGrp="1"/>
          </p:cNvSpPr>
          <p:nvPr>
            <p:ph type="sldNum" sz="quarter" idx="10"/>
          </p:nvPr>
        </p:nvSpPr>
        <p:spPr/>
        <p:txBody>
          <a:bodyPr/>
          <a:lstStyle/>
          <a:p>
            <a:fld id="{FD4F02D7-E723-E345-AA9A-1956A85B1F8E}" type="slidenum">
              <a:rPr lang="en-US" smtClean="0"/>
              <a:t>5</a:t>
            </a:fld>
            <a:endParaRPr lang="en-US"/>
          </a:p>
        </p:txBody>
      </p:sp>
    </p:spTree>
    <p:extLst>
      <p:ext uri="{BB962C8B-B14F-4D97-AF65-F5344CB8AC3E}">
        <p14:creationId xmlns:p14="http://schemas.microsoft.com/office/powerpoint/2010/main" val="28554442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Images</a:t>
            </a:r>
            <a:r>
              <a:rPr lang="en-US" baseline="0" dirty="0" smtClean="0"/>
              <a:t> </a:t>
            </a:r>
            <a:r>
              <a:rPr lang="en-US" baseline="0" smtClean="0"/>
              <a:t>from Google</a:t>
            </a:r>
            <a:endParaRPr lang="en-US"/>
          </a:p>
        </p:txBody>
      </p:sp>
      <p:sp>
        <p:nvSpPr>
          <p:cNvPr id="4" name="Slide Number Placeholder 3"/>
          <p:cNvSpPr>
            <a:spLocks noGrp="1"/>
          </p:cNvSpPr>
          <p:nvPr>
            <p:ph type="sldNum" sz="quarter" idx="10"/>
          </p:nvPr>
        </p:nvSpPr>
        <p:spPr/>
        <p:txBody>
          <a:bodyPr/>
          <a:lstStyle/>
          <a:p>
            <a:fld id="{FD4F02D7-E723-E345-AA9A-1956A85B1F8E}" type="slidenum">
              <a:rPr lang="en-US" smtClean="0"/>
              <a:t>6</a:t>
            </a:fld>
            <a:endParaRPr lang="en-US"/>
          </a:p>
        </p:txBody>
      </p:sp>
    </p:spTree>
    <p:extLst>
      <p:ext uri="{BB962C8B-B14F-4D97-AF65-F5344CB8AC3E}">
        <p14:creationId xmlns:p14="http://schemas.microsoft.com/office/powerpoint/2010/main" val="32874171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Images from : http://</a:t>
            </a:r>
            <a:r>
              <a:rPr lang="en-US" dirty="0" err="1" smtClean="0"/>
              <a:t>www.independent.co.uk</a:t>
            </a:r>
            <a:r>
              <a:rPr lang="en-US" dirty="0" smtClean="0"/>
              <a:t>/extras/</a:t>
            </a:r>
            <a:r>
              <a:rPr lang="en-US" dirty="0" err="1" smtClean="0"/>
              <a:t>indybest</a:t>
            </a:r>
            <a:r>
              <a:rPr lang="en-US" dirty="0" smtClean="0"/>
              <a:t>/kids/clothing-footwear/best-gender-neutral-clothing-babies-baby-clothes-place-for-to-buy-kids-a7952641.html</a:t>
            </a:r>
            <a:endParaRPr lang="en-US" dirty="0"/>
          </a:p>
        </p:txBody>
      </p:sp>
      <p:sp>
        <p:nvSpPr>
          <p:cNvPr id="4" name="Slide Number Placeholder 3"/>
          <p:cNvSpPr>
            <a:spLocks noGrp="1"/>
          </p:cNvSpPr>
          <p:nvPr>
            <p:ph type="sldNum" sz="quarter" idx="10"/>
          </p:nvPr>
        </p:nvSpPr>
        <p:spPr/>
        <p:txBody>
          <a:bodyPr/>
          <a:lstStyle/>
          <a:p>
            <a:fld id="{FD4F02D7-E723-E345-AA9A-1956A85B1F8E}" type="slidenum">
              <a:rPr lang="en-US" smtClean="0"/>
              <a:t>7</a:t>
            </a:fld>
            <a:endParaRPr lang="en-US"/>
          </a:p>
        </p:txBody>
      </p:sp>
    </p:spTree>
    <p:extLst>
      <p:ext uri="{BB962C8B-B14F-4D97-AF65-F5344CB8AC3E}">
        <p14:creationId xmlns:p14="http://schemas.microsoft.com/office/powerpoint/2010/main" val="12631329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Images and</a:t>
            </a:r>
            <a:r>
              <a:rPr lang="en-US" baseline="0" dirty="0" smtClean="0"/>
              <a:t> quotes from: https://</a:t>
            </a:r>
            <a:r>
              <a:rPr lang="en-US" baseline="0" dirty="0" err="1" smtClean="0"/>
              <a:t>www.romper.com</a:t>
            </a:r>
            <a:r>
              <a:rPr lang="en-US" baseline="0" smtClean="0"/>
              <a:t>/p/this-new-childrens-clothing-at-target-is-going-to-make-a-huge-difference-for-kids-70101</a:t>
            </a:r>
            <a:endParaRPr lang="en-US"/>
          </a:p>
        </p:txBody>
      </p:sp>
      <p:sp>
        <p:nvSpPr>
          <p:cNvPr id="4" name="Slide Number Placeholder 3"/>
          <p:cNvSpPr>
            <a:spLocks noGrp="1"/>
          </p:cNvSpPr>
          <p:nvPr>
            <p:ph type="sldNum" sz="quarter" idx="10"/>
          </p:nvPr>
        </p:nvSpPr>
        <p:spPr/>
        <p:txBody>
          <a:bodyPr/>
          <a:lstStyle/>
          <a:p>
            <a:fld id="{FD4F02D7-E723-E345-AA9A-1956A85B1F8E}" type="slidenum">
              <a:rPr lang="en-US" smtClean="0"/>
              <a:t>8</a:t>
            </a:fld>
            <a:endParaRPr lang="en-US"/>
          </a:p>
        </p:txBody>
      </p:sp>
    </p:spTree>
    <p:extLst>
      <p:ext uri="{BB962C8B-B14F-4D97-AF65-F5344CB8AC3E}">
        <p14:creationId xmlns:p14="http://schemas.microsoft.com/office/powerpoint/2010/main" val="23514952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89FF258-8FBA-F849-AF34-A5D2C3112D62}" type="datetimeFigureOut">
              <a:rPr lang="en-US" smtClean="0"/>
              <a:t>2/27/18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CB8373-7528-7040-9882-0E9257D75934}" type="slidenum">
              <a:rPr lang="en-US" smtClean="0"/>
              <a:t>‹#›</a:t>
            </a:fld>
            <a:endParaRPr lang="en-US"/>
          </a:p>
        </p:txBody>
      </p:sp>
    </p:spTree>
    <p:extLst>
      <p:ext uri="{BB962C8B-B14F-4D97-AF65-F5344CB8AC3E}">
        <p14:creationId xmlns:p14="http://schemas.microsoft.com/office/powerpoint/2010/main" val="724709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89FF258-8FBA-F849-AF34-A5D2C3112D62}" type="datetimeFigureOut">
              <a:rPr lang="en-US" smtClean="0"/>
              <a:t>2/27/18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CB8373-7528-7040-9882-0E9257D75934}" type="slidenum">
              <a:rPr lang="en-US" smtClean="0"/>
              <a:t>‹#›</a:t>
            </a:fld>
            <a:endParaRPr lang="en-US"/>
          </a:p>
        </p:txBody>
      </p:sp>
    </p:spTree>
    <p:extLst>
      <p:ext uri="{BB962C8B-B14F-4D97-AF65-F5344CB8AC3E}">
        <p14:creationId xmlns:p14="http://schemas.microsoft.com/office/powerpoint/2010/main" val="33130913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89FF258-8FBA-F849-AF34-A5D2C3112D62}" type="datetimeFigureOut">
              <a:rPr lang="en-US" smtClean="0"/>
              <a:t>2/27/18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CB8373-7528-7040-9882-0E9257D75934}" type="slidenum">
              <a:rPr lang="en-US" smtClean="0"/>
              <a:t>‹#›</a:t>
            </a:fld>
            <a:endParaRPr lang="en-US"/>
          </a:p>
        </p:txBody>
      </p:sp>
    </p:spTree>
    <p:extLst>
      <p:ext uri="{BB962C8B-B14F-4D97-AF65-F5344CB8AC3E}">
        <p14:creationId xmlns:p14="http://schemas.microsoft.com/office/powerpoint/2010/main" val="5703365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89FF258-8FBA-F849-AF34-A5D2C3112D62}" type="datetimeFigureOut">
              <a:rPr lang="en-US" smtClean="0"/>
              <a:t>2/27/18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CB8373-7528-7040-9882-0E9257D75934}" type="slidenum">
              <a:rPr lang="en-US" smtClean="0"/>
              <a:t>‹#›</a:t>
            </a:fld>
            <a:endParaRPr lang="en-US"/>
          </a:p>
        </p:txBody>
      </p:sp>
    </p:spTree>
    <p:extLst>
      <p:ext uri="{BB962C8B-B14F-4D97-AF65-F5344CB8AC3E}">
        <p14:creationId xmlns:p14="http://schemas.microsoft.com/office/powerpoint/2010/main" val="15943039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89FF258-8FBA-F849-AF34-A5D2C3112D62}" type="datetimeFigureOut">
              <a:rPr lang="en-US" smtClean="0"/>
              <a:t>2/27/18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CB8373-7528-7040-9882-0E9257D75934}" type="slidenum">
              <a:rPr lang="en-US" smtClean="0"/>
              <a:t>‹#›</a:t>
            </a:fld>
            <a:endParaRPr lang="en-US"/>
          </a:p>
        </p:txBody>
      </p:sp>
    </p:spTree>
    <p:extLst>
      <p:ext uri="{BB962C8B-B14F-4D97-AF65-F5344CB8AC3E}">
        <p14:creationId xmlns:p14="http://schemas.microsoft.com/office/powerpoint/2010/main" val="21492403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89FF258-8FBA-F849-AF34-A5D2C3112D62}" type="datetimeFigureOut">
              <a:rPr lang="en-US" smtClean="0"/>
              <a:t>2/27/18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CB8373-7528-7040-9882-0E9257D75934}" type="slidenum">
              <a:rPr lang="en-US" smtClean="0"/>
              <a:t>‹#›</a:t>
            </a:fld>
            <a:endParaRPr lang="en-US"/>
          </a:p>
        </p:txBody>
      </p:sp>
    </p:spTree>
    <p:extLst>
      <p:ext uri="{BB962C8B-B14F-4D97-AF65-F5344CB8AC3E}">
        <p14:creationId xmlns:p14="http://schemas.microsoft.com/office/powerpoint/2010/main" val="30867253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89FF258-8FBA-F849-AF34-A5D2C3112D62}" type="datetimeFigureOut">
              <a:rPr lang="en-US" smtClean="0"/>
              <a:t>2/27/18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5CB8373-7528-7040-9882-0E9257D75934}" type="slidenum">
              <a:rPr lang="en-US" smtClean="0"/>
              <a:t>‹#›</a:t>
            </a:fld>
            <a:endParaRPr lang="en-US"/>
          </a:p>
        </p:txBody>
      </p:sp>
    </p:spTree>
    <p:extLst>
      <p:ext uri="{BB962C8B-B14F-4D97-AF65-F5344CB8AC3E}">
        <p14:creationId xmlns:p14="http://schemas.microsoft.com/office/powerpoint/2010/main" val="7197889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89FF258-8FBA-F849-AF34-A5D2C3112D62}" type="datetimeFigureOut">
              <a:rPr lang="en-US" smtClean="0"/>
              <a:t>2/27/18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5CB8373-7528-7040-9882-0E9257D75934}" type="slidenum">
              <a:rPr lang="en-US" smtClean="0"/>
              <a:t>‹#›</a:t>
            </a:fld>
            <a:endParaRPr lang="en-US"/>
          </a:p>
        </p:txBody>
      </p:sp>
    </p:spTree>
    <p:extLst>
      <p:ext uri="{BB962C8B-B14F-4D97-AF65-F5344CB8AC3E}">
        <p14:creationId xmlns:p14="http://schemas.microsoft.com/office/powerpoint/2010/main" val="448884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89FF258-8FBA-F849-AF34-A5D2C3112D62}" type="datetimeFigureOut">
              <a:rPr lang="en-US" smtClean="0"/>
              <a:t>2/27/18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5CB8373-7528-7040-9882-0E9257D75934}" type="slidenum">
              <a:rPr lang="en-US" smtClean="0"/>
              <a:t>‹#›</a:t>
            </a:fld>
            <a:endParaRPr lang="en-US"/>
          </a:p>
        </p:txBody>
      </p:sp>
    </p:spTree>
    <p:extLst>
      <p:ext uri="{BB962C8B-B14F-4D97-AF65-F5344CB8AC3E}">
        <p14:creationId xmlns:p14="http://schemas.microsoft.com/office/powerpoint/2010/main" val="25529816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89FF258-8FBA-F849-AF34-A5D2C3112D62}" type="datetimeFigureOut">
              <a:rPr lang="en-US" smtClean="0"/>
              <a:t>2/27/18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CB8373-7528-7040-9882-0E9257D75934}" type="slidenum">
              <a:rPr lang="en-US" smtClean="0"/>
              <a:t>‹#›</a:t>
            </a:fld>
            <a:endParaRPr lang="en-US"/>
          </a:p>
        </p:txBody>
      </p:sp>
    </p:spTree>
    <p:extLst>
      <p:ext uri="{BB962C8B-B14F-4D97-AF65-F5344CB8AC3E}">
        <p14:creationId xmlns:p14="http://schemas.microsoft.com/office/powerpoint/2010/main" val="38264973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89FF258-8FBA-F849-AF34-A5D2C3112D62}" type="datetimeFigureOut">
              <a:rPr lang="en-US" smtClean="0"/>
              <a:t>2/27/18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CB8373-7528-7040-9882-0E9257D75934}" type="slidenum">
              <a:rPr lang="en-US" smtClean="0"/>
              <a:t>‹#›</a:t>
            </a:fld>
            <a:endParaRPr lang="en-US"/>
          </a:p>
        </p:txBody>
      </p:sp>
    </p:spTree>
    <p:extLst>
      <p:ext uri="{BB962C8B-B14F-4D97-AF65-F5344CB8AC3E}">
        <p14:creationId xmlns:p14="http://schemas.microsoft.com/office/powerpoint/2010/main" val="261920145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89FF258-8FBA-F849-AF34-A5D2C3112D62}" type="datetimeFigureOut">
              <a:rPr lang="en-US" smtClean="0"/>
              <a:t>2/27/18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5CB8373-7528-7040-9882-0E9257D75934}" type="slidenum">
              <a:rPr lang="en-US" smtClean="0"/>
              <a:t>‹#›</a:t>
            </a:fld>
            <a:endParaRPr lang="en-US"/>
          </a:p>
        </p:txBody>
      </p:sp>
    </p:spTree>
    <p:extLst>
      <p:ext uri="{BB962C8B-B14F-4D97-AF65-F5344CB8AC3E}">
        <p14:creationId xmlns:p14="http://schemas.microsoft.com/office/powerpoint/2010/main" val="2627252653"/>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4" Type="http://schemas.openxmlformats.org/officeDocument/2006/relationships/image" Target="../media/image3.jp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4" Type="http://schemas.openxmlformats.org/officeDocument/2006/relationships/image" Target="../media/image7.jp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8.jp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jpg"/><Relationship Id="rId5" Type="http://schemas.openxmlformats.org/officeDocument/2006/relationships/image" Target="../media/image11.jp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13.png"/><Relationship Id="rId5" Type="http://schemas.openxmlformats.org/officeDocument/2006/relationships/image" Target="../media/image14.png"/><Relationship Id="rId6" Type="http://schemas.openxmlformats.org/officeDocument/2006/relationships/image" Target="../media/image15.png"/><Relationship Id="rId7" Type="http://schemas.openxmlformats.org/officeDocument/2006/relationships/image" Target="../media/image16.png"/><Relationship Id="rId8" Type="http://schemas.openxmlformats.org/officeDocument/2006/relationships/image" Target="../media/image17.pn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4" Type="http://schemas.openxmlformats.org/officeDocument/2006/relationships/image" Target="../media/image19.png"/><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oc5.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8" name="Oval Callout 7"/>
          <p:cNvSpPr/>
          <p:nvPr/>
        </p:nvSpPr>
        <p:spPr>
          <a:xfrm flipH="1">
            <a:off x="1" y="0"/>
            <a:ext cx="2002118" cy="1643529"/>
          </a:xfrm>
          <a:prstGeom prst="wedgeEllipseCallout">
            <a:avLst/>
          </a:prstGeom>
          <a:solidFill>
            <a:srgbClr val="EAA4B2"/>
          </a:solidFill>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9" name="TextBox 8"/>
          <p:cNvSpPr txBox="1"/>
          <p:nvPr/>
        </p:nvSpPr>
        <p:spPr>
          <a:xfrm>
            <a:off x="313765" y="44824"/>
            <a:ext cx="1374588" cy="1569660"/>
          </a:xfrm>
          <a:prstGeom prst="rect">
            <a:avLst/>
          </a:prstGeom>
          <a:noFill/>
        </p:spPr>
        <p:txBody>
          <a:bodyPr wrap="square" rtlCol="0">
            <a:spAutoFit/>
          </a:bodyPr>
          <a:lstStyle/>
          <a:p>
            <a:r>
              <a:rPr lang="en-US" sz="2400" b="1" dirty="0" smtClean="0">
                <a:latin typeface="Rockwell"/>
                <a:cs typeface="Rockwell"/>
              </a:rPr>
              <a:t>Let clothes be clothes!</a:t>
            </a:r>
            <a:endParaRPr lang="en-US" sz="2400" b="1" dirty="0">
              <a:latin typeface="Rockwell"/>
              <a:cs typeface="Rockwell"/>
            </a:endParaRPr>
          </a:p>
        </p:txBody>
      </p:sp>
      <p:sp>
        <p:nvSpPr>
          <p:cNvPr id="11" name="Cloud Callout 10"/>
          <p:cNvSpPr/>
          <p:nvPr/>
        </p:nvSpPr>
        <p:spPr>
          <a:xfrm>
            <a:off x="5946588" y="1151924"/>
            <a:ext cx="3003176" cy="1344706"/>
          </a:xfrm>
          <a:prstGeom prst="cloudCallou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ABCFFF"/>
              </a:solidFill>
            </a:endParaRPr>
          </a:p>
        </p:txBody>
      </p:sp>
      <p:sp>
        <p:nvSpPr>
          <p:cNvPr id="12" name="TextBox 11"/>
          <p:cNvSpPr txBox="1"/>
          <p:nvPr/>
        </p:nvSpPr>
        <p:spPr>
          <a:xfrm>
            <a:off x="5946588" y="1389529"/>
            <a:ext cx="3287059" cy="830997"/>
          </a:xfrm>
          <a:prstGeom prst="rect">
            <a:avLst/>
          </a:prstGeom>
          <a:noFill/>
        </p:spPr>
        <p:txBody>
          <a:bodyPr wrap="square" rtlCol="0">
            <a:spAutoFit/>
          </a:bodyPr>
          <a:lstStyle/>
          <a:p>
            <a:pPr algn="ctr"/>
            <a:r>
              <a:rPr lang="en-US" sz="2400" b="1" dirty="0" smtClean="0">
                <a:latin typeface="Rockwell"/>
                <a:cs typeface="Rockwell"/>
              </a:rPr>
              <a:t>Stop the gender pushing!</a:t>
            </a:r>
            <a:endParaRPr lang="en-US" sz="2400" b="1" dirty="0">
              <a:latin typeface="Rockwell"/>
              <a:cs typeface="Rockwell"/>
            </a:endParaRPr>
          </a:p>
        </p:txBody>
      </p:sp>
      <p:sp>
        <p:nvSpPr>
          <p:cNvPr id="13" name="TextBox 12"/>
          <p:cNvSpPr txBox="1"/>
          <p:nvPr/>
        </p:nvSpPr>
        <p:spPr>
          <a:xfrm>
            <a:off x="5692588" y="6211669"/>
            <a:ext cx="3451412" cy="646331"/>
          </a:xfrm>
          <a:prstGeom prst="rect">
            <a:avLst/>
          </a:prstGeom>
          <a:noFill/>
        </p:spPr>
        <p:txBody>
          <a:bodyPr wrap="square" rtlCol="0">
            <a:spAutoFit/>
          </a:bodyPr>
          <a:lstStyle/>
          <a:p>
            <a:r>
              <a:rPr lang="en-US" dirty="0" smtClean="0">
                <a:latin typeface="Rockwell"/>
                <a:cs typeface="Rockwell"/>
              </a:rPr>
              <a:t>Ashlee Shelton</a:t>
            </a:r>
          </a:p>
          <a:p>
            <a:r>
              <a:rPr lang="en-US" dirty="0" smtClean="0">
                <a:latin typeface="Rockwell"/>
                <a:cs typeface="Rockwell"/>
              </a:rPr>
              <a:t>TSOC 455 Winter 2017-2018</a:t>
            </a:r>
            <a:endParaRPr lang="en-US" dirty="0">
              <a:latin typeface="Rockwell"/>
              <a:cs typeface="Rockwell"/>
            </a:endParaRPr>
          </a:p>
        </p:txBody>
      </p:sp>
      <p:sp>
        <p:nvSpPr>
          <p:cNvPr id="2" name="TextBox 1"/>
          <p:cNvSpPr txBox="1"/>
          <p:nvPr/>
        </p:nvSpPr>
        <p:spPr>
          <a:xfrm>
            <a:off x="1" y="6514353"/>
            <a:ext cx="1494117" cy="369332"/>
          </a:xfrm>
          <a:prstGeom prst="rect">
            <a:avLst/>
          </a:prstGeom>
          <a:noFill/>
        </p:spPr>
        <p:txBody>
          <a:bodyPr wrap="square" rtlCol="0">
            <a:spAutoFit/>
          </a:bodyPr>
          <a:lstStyle/>
          <a:p>
            <a:r>
              <a:rPr lang="en-US" dirty="0" smtClean="0"/>
              <a:t>Page 1 of 8</a:t>
            </a:r>
            <a:endParaRPr lang="en-US" dirty="0"/>
          </a:p>
        </p:txBody>
      </p:sp>
    </p:spTree>
    <p:extLst>
      <p:ext uri="{BB962C8B-B14F-4D97-AF65-F5344CB8AC3E}">
        <p14:creationId xmlns:p14="http://schemas.microsoft.com/office/powerpoint/2010/main" val="4049084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DC9E43"/>
        </a:solidFill>
        <a:effectLst/>
      </p:bgPr>
    </p:bg>
    <p:spTree>
      <p:nvGrpSpPr>
        <p:cNvPr id="1" name=""/>
        <p:cNvGrpSpPr/>
        <p:nvPr/>
      </p:nvGrpSpPr>
      <p:grpSpPr>
        <a:xfrm>
          <a:off x="0" y="0"/>
          <a:ext cx="0" cy="0"/>
          <a:chOff x="0" y="0"/>
          <a:chExt cx="0" cy="0"/>
        </a:xfrm>
      </p:grpSpPr>
      <p:pic>
        <p:nvPicPr>
          <p:cNvPr id="6" name="Picture 5" descr="soc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46857" y="3237317"/>
            <a:ext cx="5597143" cy="3620683"/>
          </a:xfrm>
          <a:prstGeom prst="rect">
            <a:avLst/>
          </a:prstGeom>
        </p:spPr>
      </p:pic>
      <p:pic>
        <p:nvPicPr>
          <p:cNvPr id="7" name="Picture 6" descr="soc3.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5304117" cy="3237317"/>
          </a:xfrm>
          <a:prstGeom prst="rect">
            <a:avLst/>
          </a:prstGeom>
        </p:spPr>
      </p:pic>
      <p:sp>
        <p:nvSpPr>
          <p:cNvPr id="10" name="TextBox 9"/>
          <p:cNvSpPr txBox="1"/>
          <p:nvPr/>
        </p:nvSpPr>
        <p:spPr>
          <a:xfrm>
            <a:off x="5188635" y="0"/>
            <a:ext cx="3955365" cy="3393237"/>
          </a:xfrm>
          <a:prstGeom prst="rect">
            <a:avLst/>
          </a:prstGeom>
          <a:noFill/>
        </p:spPr>
        <p:txBody>
          <a:bodyPr wrap="square" rtlCol="0">
            <a:spAutoFit/>
          </a:bodyPr>
          <a:lstStyle/>
          <a:p>
            <a:pPr algn="ctr"/>
            <a:r>
              <a:rPr lang="en-US" sz="1600" dirty="0" smtClean="0">
                <a:latin typeface="Rockwell"/>
                <a:cs typeface="Rockwell"/>
              </a:rPr>
              <a:t>The issue with kids’ clothing is that it sends the wrong message to kids that makes them think they have to live up to the expectations that the clothes reflect. Designers are able to use a basic necessity as a means for gender socialization and implementing stereotypes into the brains of innocent beings. The clothing also tends to only represent two and only two genders, “boy” and “girl”. What about the kids who do not identify with either? Where does this leave them with?</a:t>
            </a:r>
            <a:endParaRPr lang="en-US" sz="1600" dirty="0">
              <a:latin typeface="Rockwell"/>
              <a:cs typeface="Rockwell"/>
            </a:endParaRPr>
          </a:p>
        </p:txBody>
      </p:sp>
      <p:sp>
        <p:nvSpPr>
          <p:cNvPr id="12" name="TextBox 11"/>
          <p:cNvSpPr txBox="1"/>
          <p:nvPr/>
        </p:nvSpPr>
        <p:spPr>
          <a:xfrm>
            <a:off x="0" y="3139321"/>
            <a:ext cx="3546857" cy="3785652"/>
          </a:xfrm>
          <a:prstGeom prst="rect">
            <a:avLst/>
          </a:prstGeom>
          <a:noFill/>
        </p:spPr>
        <p:txBody>
          <a:bodyPr wrap="square" rtlCol="0">
            <a:spAutoFit/>
          </a:bodyPr>
          <a:lstStyle/>
          <a:p>
            <a:pPr algn="ctr"/>
            <a:r>
              <a:rPr lang="en-US" sz="1600" dirty="0" smtClean="0">
                <a:latin typeface="Rockwell"/>
                <a:cs typeface="Rockwell"/>
              </a:rPr>
              <a:t>Girls are made to think that their purpose is to be pretty and that they cannot be smart because only the boys can be. Boys are made to think that they are superior and should only show affection to girls who fit society’s image of “pretty”. Both boys and girls at are risk of believing these stereotypes and acting on them. As early as age 6, girls start believing these stereotypes.  The gendered clothing also leaves little to no room for kids who do not necessarily align themselves with a specific gender.</a:t>
            </a:r>
            <a:endParaRPr lang="en-US" sz="1600" dirty="0">
              <a:latin typeface="Rockwell"/>
              <a:cs typeface="Rockwell"/>
            </a:endParaRPr>
          </a:p>
        </p:txBody>
      </p:sp>
      <p:sp>
        <p:nvSpPr>
          <p:cNvPr id="2" name="TextBox 1"/>
          <p:cNvSpPr txBox="1"/>
          <p:nvPr/>
        </p:nvSpPr>
        <p:spPr>
          <a:xfrm>
            <a:off x="0" y="-122404"/>
            <a:ext cx="1374588" cy="369332"/>
          </a:xfrm>
          <a:prstGeom prst="rect">
            <a:avLst/>
          </a:prstGeom>
          <a:noFill/>
        </p:spPr>
        <p:txBody>
          <a:bodyPr wrap="square" rtlCol="0">
            <a:spAutoFit/>
          </a:bodyPr>
          <a:lstStyle/>
          <a:p>
            <a:r>
              <a:rPr lang="en-US" dirty="0" smtClean="0">
                <a:solidFill>
                  <a:srgbClr val="000000"/>
                </a:solidFill>
              </a:rPr>
              <a:t>Page 2 of 8</a:t>
            </a:r>
            <a:endParaRPr lang="en-US" dirty="0">
              <a:solidFill>
                <a:srgbClr val="000000"/>
              </a:solidFill>
            </a:endParaRPr>
          </a:p>
        </p:txBody>
      </p:sp>
    </p:spTree>
    <p:extLst>
      <p:ext uri="{BB962C8B-B14F-4D97-AF65-F5344CB8AC3E}">
        <p14:creationId xmlns:p14="http://schemas.microsoft.com/office/powerpoint/2010/main" val="1779801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5">
            <a:lumMod val="50000"/>
          </a:schemeClr>
        </a:solidFill>
        <a:effectLst/>
      </p:bgPr>
    </p:bg>
    <p:spTree>
      <p:nvGrpSpPr>
        <p:cNvPr id="1" name=""/>
        <p:cNvGrpSpPr/>
        <p:nvPr/>
      </p:nvGrpSpPr>
      <p:grpSpPr>
        <a:xfrm>
          <a:off x="0" y="0"/>
          <a:ext cx="0" cy="0"/>
          <a:chOff x="0" y="0"/>
          <a:chExt cx="0" cy="0"/>
        </a:xfrm>
      </p:grpSpPr>
      <p:pic>
        <p:nvPicPr>
          <p:cNvPr id="4" name="Picture 3" descr="Screen Shot 2018-02-03 at 9.21.53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5768250" cy="4063999"/>
          </a:xfrm>
          <a:prstGeom prst="rect">
            <a:avLst/>
          </a:prstGeom>
        </p:spPr>
      </p:pic>
      <p:sp>
        <p:nvSpPr>
          <p:cNvPr id="5" name="TextBox 4"/>
          <p:cNvSpPr txBox="1"/>
          <p:nvPr/>
        </p:nvSpPr>
        <p:spPr>
          <a:xfrm>
            <a:off x="5916592" y="32127"/>
            <a:ext cx="3227408" cy="4031873"/>
          </a:xfrm>
          <a:prstGeom prst="rect">
            <a:avLst/>
          </a:prstGeom>
          <a:noFill/>
        </p:spPr>
        <p:txBody>
          <a:bodyPr wrap="square" rtlCol="0">
            <a:spAutoFit/>
          </a:bodyPr>
          <a:lstStyle/>
          <a:p>
            <a:pPr algn="ctr"/>
            <a:r>
              <a:rPr lang="en-US" sz="3200" dirty="0" smtClean="0">
                <a:latin typeface="Rockwell"/>
                <a:cs typeface="Rockwell"/>
              </a:rPr>
              <a:t>There is hope however. Here are a couple of examples of two girls who are fed up with the stereotypical “girl’s clothes”.</a:t>
            </a:r>
            <a:endParaRPr lang="en-US" sz="3200" dirty="0">
              <a:latin typeface="Rockwell"/>
              <a:cs typeface="Rockwell"/>
            </a:endParaRPr>
          </a:p>
        </p:txBody>
      </p:sp>
      <p:pic>
        <p:nvPicPr>
          <p:cNvPr id="2" name="Picture 1" descr="Screen Shot 2018-02-08 at 6.27.33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4063999"/>
            <a:ext cx="9144000" cy="2794000"/>
          </a:xfrm>
          <a:prstGeom prst="rect">
            <a:avLst/>
          </a:prstGeom>
        </p:spPr>
      </p:pic>
      <p:sp>
        <p:nvSpPr>
          <p:cNvPr id="3" name="TextBox 2"/>
          <p:cNvSpPr txBox="1"/>
          <p:nvPr/>
        </p:nvSpPr>
        <p:spPr>
          <a:xfrm>
            <a:off x="7903883" y="6503609"/>
            <a:ext cx="1673412" cy="369332"/>
          </a:xfrm>
          <a:prstGeom prst="rect">
            <a:avLst/>
          </a:prstGeom>
          <a:noFill/>
        </p:spPr>
        <p:txBody>
          <a:bodyPr wrap="square" rtlCol="0">
            <a:spAutoFit/>
          </a:bodyPr>
          <a:lstStyle/>
          <a:p>
            <a:r>
              <a:rPr lang="en-US" dirty="0" smtClean="0">
                <a:solidFill>
                  <a:schemeClr val="accent5">
                    <a:lumMod val="50000"/>
                  </a:schemeClr>
                </a:solidFill>
              </a:rPr>
              <a:t>Page 3 of 8</a:t>
            </a:r>
            <a:endParaRPr lang="en-US" dirty="0">
              <a:solidFill>
                <a:schemeClr val="accent5">
                  <a:lumMod val="50000"/>
                </a:schemeClr>
              </a:solidFill>
            </a:endParaRPr>
          </a:p>
        </p:txBody>
      </p:sp>
    </p:spTree>
    <p:extLst>
      <p:ext uri="{BB962C8B-B14F-4D97-AF65-F5344CB8AC3E}">
        <p14:creationId xmlns:p14="http://schemas.microsoft.com/office/powerpoint/2010/main" val="42671742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2">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40899"/>
            <a:ext cx="8229600" cy="1143000"/>
          </a:xfrm>
        </p:spPr>
        <p:txBody>
          <a:bodyPr>
            <a:normAutofit fontScale="90000"/>
          </a:bodyPr>
          <a:lstStyle/>
          <a:p>
            <a:r>
              <a:rPr lang="en-US" dirty="0" smtClean="0">
                <a:latin typeface="Rockwell"/>
                <a:cs typeface="Rockwell"/>
              </a:rPr>
              <a:t>Imagine walking into a store and seeing this…</a:t>
            </a:r>
            <a:endParaRPr lang="en-US" dirty="0">
              <a:latin typeface="Rockwell"/>
              <a:cs typeface="Rockwell"/>
            </a:endParaRPr>
          </a:p>
        </p:txBody>
      </p:sp>
      <p:pic>
        <p:nvPicPr>
          <p:cNvPr id="4" name="Picture 3" descr="soccc.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66235" y="1255059"/>
            <a:ext cx="4377765" cy="3744728"/>
          </a:xfrm>
          <a:prstGeom prst="rect">
            <a:avLst/>
          </a:prstGeom>
        </p:spPr>
      </p:pic>
      <p:pic>
        <p:nvPicPr>
          <p:cNvPr id="5" name="Picture 4" descr="socccc.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1255059"/>
            <a:ext cx="4586941" cy="3744726"/>
          </a:xfrm>
          <a:prstGeom prst="rect">
            <a:avLst/>
          </a:prstGeom>
        </p:spPr>
      </p:pic>
      <p:sp>
        <p:nvSpPr>
          <p:cNvPr id="6" name="TextBox 5"/>
          <p:cNvSpPr txBox="1"/>
          <p:nvPr/>
        </p:nvSpPr>
        <p:spPr>
          <a:xfrm>
            <a:off x="0" y="4999786"/>
            <a:ext cx="9143999" cy="1869743"/>
          </a:xfrm>
          <a:prstGeom prst="rect">
            <a:avLst/>
          </a:prstGeom>
          <a:noFill/>
        </p:spPr>
        <p:txBody>
          <a:bodyPr wrap="square" rtlCol="0">
            <a:spAutoFit/>
          </a:bodyPr>
          <a:lstStyle/>
          <a:p>
            <a:pPr algn="ctr"/>
            <a:r>
              <a:rPr lang="en-US" sz="1650" dirty="0" smtClean="0">
                <a:latin typeface="Rockwell"/>
                <a:cs typeface="Rockwell"/>
              </a:rPr>
              <a:t>What if you feel as if you “look” and “feel”  like a girl, but do not like the clothes in that section? Maybe you prefer blue or green clothes or something with superheroes on it. What if you feel as if you “look” and “feel” like a boy, but do not care for the clothes you see in that section? Maybe you like the color pink or purple and want something with sweet sayings on it. Imagine being a kid and having all of these conflicting and confusing situations. As adults we may not be intimated to wander into a different clothing section, but as children they are typically only given a “girl’s” and “boy’s” section. </a:t>
            </a:r>
            <a:endParaRPr lang="en-US" sz="1650" dirty="0">
              <a:latin typeface="Rockwell"/>
              <a:cs typeface="Rockwell"/>
            </a:endParaRPr>
          </a:p>
        </p:txBody>
      </p:sp>
      <p:sp>
        <p:nvSpPr>
          <p:cNvPr id="3" name="TextBox 2"/>
          <p:cNvSpPr txBox="1"/>
          <p:nvPr/>
        </p:nvSpPr>
        <p:spPr>
          <a:xfrm>
            <a:off x="-1" y="-40899"/>
            <a:ext cx="762000" cy="646331"/>
          </a:xfrm>
          <a:prstGeom prst="rect">
            <a:avLst/>
          </a:prstGeom>
          <a:noFill/>
        </p:spPr>
        <p:txBody>
          <a:bodyPr wrap="square" rtlCol="0">
            <a:spAutoFit/>
          </a:bodyPr>
          <a:lstStyle/>
          <a:p>
            <a:r>
              <a:rPr lang="en-US" dirty="0" smtClean="0">
                <a:solidFill>
                  <a:srgbClr val="000000"/>
                </a:solidFill>
              </a:rPr>
              <a:t>Page 4 of 8</a:t>
            </a:r>
            <a:endParaRPr lang="en-US" dirty="0">
              <a:solidFill>
                <a:srgbClr val="000000"/>
              </a:solidFill>
            </a:endParaRPr>
          </a:p>
        </p:txBody>
      </p:sp>
    </p:spTree>
    <p:extLst>
      <p:ext uri="{BB962C8B-B14F-4D97-AF65-F5344CB8AC3E}">
        <p14:creationId xmlns:p14="http://schemas.microsoft.com/office/powerpoint/2010/main" val="2236934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6DCA87"/>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127001"/>
            <a:ext cx="8229600" cy="1143000"/>
          </a:xfrm>
        </p:spPr>
        <p:txBody>
          <a:bodyPr>
            <a:normAutofit/>
          </a:bodyPr>
          <a:lstStyle/>
          <a:p>
            <a:r>
              <a:rPr lang="en-US" sz="3200" dirty="0" smtClean="0">
                <a:latin typeface="Rockwell"/>
                <a:cs typeface="Rockwell"/>
              </a:rPr>
              <a:t>Some may wish for a section that was more neutral…Something like this maybe…</a:t>
            </a:r>
            <a:endParaRPr lang="en-US" sz="3200" dirty="0">
              <a:latin typeface="Rockwell"/>
              <a:cs typeface="Rockwell"/>
            </a:endParaRPr>
          </a:p>
        </p:txBody>
      </p:sp>
      <p:pic>
        <p:nvPicPr>
          <p:cNvPr id="4" name="Picture 3" descr="soc.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015999"/>
            <a:ext cx="5797176" cy="5154415"/>
          </a:xfrm>
          <a:prstGeom prst="rect">
            <a:avLst/>
          </a:prstGeom>
        </p:spPr>
      </p:pic>
      <p:sp>
        <p:nvSpPr>
          <p:cNvPr id="5" name="TextBox 4"/>
          <p:cNvSpPr txBox="1"/>
          <p:nvPr/>
        </p:nvSpPr>
        <p:spPr>
          <a:xfrm>
            <a:off x="1" y="6196728"/>
            <a:ext cx="5797176" cy="646331"/>
          </a:xfrm>
          <a:prstGeom prst="rect">
            <a:avLst/>
          </a:prstGeom>
          <a:noFill/>
        </p:spPr>
        <p:txBody>
          <a:bodyPr wrap="square" rtlCol="0">
            <a:spAutoFit/>
          </a:bodyPr>
          <a:lstStyle/>
          <a:p>
            <a:pPr algn="ctr"/>
            <a:r>
              <a:rPr lang="en-US" dirty="0" smtClean="0">
                <a:latin typeface="Rockwell"/>
                <a:cs typeface="Rockwell"/>
              </a:rPr>
              <a:t>There is no division of gender sections, just a variety of colors and options!</a:t>
            </a:r>
            <a:endParaRPr lang="en-US" dirty="0">
              <a:latin typeface="Rockwell"/>
              <a:cs typeface="Rockwell"/>
            </a:endParaRPr>
          </a:p>
        </p:txBody>
      </p:sp>
      <p:sp>
        <p:nvSpPr>
          <p:cNvPr id="6" name="TextBox 5"/>
          <p:cNvSpPr txBox="1"/>
          <p:nvPr/>
        </p:nvSpPr>
        <p:spPr>
          <a:xfrm>
            <a:off x="5797177" y="925608"/>
            <a:ext cx="3197411" cy="5932392"/>
          </a:xfrm>
          <a:prstGeom prst="rect">
            <a:avLst/>
          </a:prstGeom>
          <a:noFill/>
        </p:spPr>
        <p:txBody>
          <a:bodyPr wrap="square" rtlCol="0">
            <a:spAutoFit/>
          </a:bodyPr>
          <a:lstStyle/>
          <a:p>
            <a:pPr algn="ctr"/>
            <a:r>
              <a:rPr lang="en-US" sz="1650" dirty="0" smtClean="0">
                <a:latin typeface="Rockwell"/>
                <a:cs typeface="Rockwell"/>
              </a:rPr>
              <a:t>This type of clothing section provides a variety of options for all kids. There are no obvious signs of gender and this gets rid of the stress of gender socialization. A good thing about this type of clothing section is that for kids who identify as transgender and maybe have not yet started the transition, do not have to feel pressure to go into a specific section to avoid uncomfortable stares and whispers. These options allow room for children to be children and find their own unique and individual style without feeling the pressure of gender socialization. Every child deserves the right to create their own style of identity.</a:t>
            </a:r>
            <a:endParaRPr lang="en-US" sz="1650" dirty="0">
              <a:latin typeface="Rockwell"/>
              <a:cs typeface="Rockwell"/>
            </a:endParaRPr>
          </a:p>
        </p:txBody>
      </p:sp>
      <p:sp>
        <p:nvSpPr>
          <p:cNvPr id="3" name="TextBox 2"/>
          <p:cNvSpPr txBox="1"/>
          <p:nvPr/>
        </p:nvSpPr>
        <p:spPr>
          <a:xfrm>
            <a:off x="7993529" y="6473727"/>
            <a:ext cx="1404471" cy="369332"/>
          </a:xfrm>
          <a:prstGeom prst="rect">
            <a:avLst/>
          </a:prstGeom>
          <a:noFill/>
        </p:spPr>
        <p:txBody>
          <a:bodyPr wrap="square" rtlCol="0">
            <a:spAutoFit/>
          </a:bodyPr>
          <a:lstStyle/>
          <a:p>
            <a:r>
              <a:rPr lang="en-US" dirty="0" smtClean="0">
                <a:solidFill>
                  <a:schemeClr val="bg1"/>
                </a:solidFill>
              </a:rPr>
              <a:t>Page 5 of 8</a:t>
            </a:r>
            <a:endParaRPr lang="en-US" dirty="0">
              <a:solidFill>
                <a:schemeClr val="bg1"/>
              </a:solidFill>
            </a:endParaRPr>
          </a:p>
        </p:txBody>
      </p:sp>
    </p:spTree>
    <p:extLst>
      <p:ext uri="{BB962C8B-B14F-4D97-AF65-F5344CB8AC3E}">
        <p14:creationId xmlns:p14="http://schemas.microsoft.com/office/powerpoint/2010/main" val="11198231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57200" y="1648013"/>
            <a:ext cx="8229600" cy="2956859"/>
          </a:xfrm>
        </p:spPr>
        <p:txBody>
          <a:bodyPr>
            <a:normAutofit lnSpcReduction="10000"/>
          </a:bodyPr>
          <a:lstStyle/>
          <a:p>
            <a:pPr marL="0" indent="0" algn="ctr">
              <a:buNone/>
            </a:pPr>
            <a:r>
              <a:rPr lang="en-US" dirty="0" smtClean="0">
                <a:solidFill>
                  <a:srgbClr val="88702B"/>
                </a:solidFill>
                <a:latin typeface="Rockwell"/>
                <a:cs typeface="Rockwell"/>
              </a:rPr>
              <a:t>John Lewis, a U.K. retailer, announced that he will be removing gender labels from his clothing. He wants to eliminate the gender stereotyping on clothing and provide a variety of clothing for parents and children to choose from.</a:t>
            </a:r>
            <a:endParaRPr lang="en-US" dirty="0">
              <a:solidFill>
                <a:srgbClr val="88702B"/>
              </a:solidFill>
              <a:latin typeface="Rockwell"/>
              <a:cs typeface="Rockwell"/>
            </a:endParaRPr>
          </a:p>
        </p:txBody>
      </p:sp>
      <p:pic>
        <p:nvPicPr>
          <p:cNvPr id="6" name="Picture 5" descr="Screen Shot 2018-02-08 at 6.05.42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1600200"/>
          </a:xfrm>
          <a:prstGeom prst="rect">
            <a:avLst/>
          </a:prstGeom>
        </p:spPr>
      </p:pic>
      <p:pic>
        <p:nvPicPr>
          <p:cNvPr id="7" name="Picture 6" descr="soc.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4497294"/>
            <a:ext cx="4671608" cy="2360706"/>
          </a:xfrm>
          <a:prstGeom prst="rect">
            <a:avLst/>
          </a:prstGeom>
        </p:spPr>
      </p:pic>
      <p:pic>
        <p:nvPicPr>
          <p:cNvPr id="8" name="Picture 7" descr="socc.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71608" y="4497294"/>
            <a:ext cx="4472392" cy="2360706"/>
          </a:xfrm>
          <a:prstGeom prst="rect">
            <a:avLst/>
          </a:prstGeom>
        </p:spPr>
      </p:pic>
      <p:sp>
        <p:nvSpPr>
          <p:cNvPr id="2" name="TextBox 1"/>
          <p:cNvSpPr txBox="1"/>
          <p:nvPr/>
        </p:nvSpPr>
        <p:spPr>
          <a:xfrm>
            <a:off x="0" y="6488668"/>
            <a:ext cx="1255059" cy="369332"/>
          </a:xfrm>
          <a:prstGeom prst="rect">
            <a:avLst/>
          </a:prstGeom>
          <a:noFill/>
        </p:spPr>
        <p:txBody>
          <a:bodyPr wrap="square" rtlCol="0">
            <a:spAutoFit/>
          </a:bodyPr>
          <a:lstStyle/>
          <a:p>
            <a:r>
              <a:rPr lang="en-US" dirty="0" smtClean="0"/>
              <a:t>Page 6 of 8</a:t>
            </a:r>
            <a:endParaRPr lang="en-US" dirty="0"/>
          </a:p>
        </p:txBody>
      </p:sp>
    </p:spTree>
    <p:extLst>
      <p:ext uri="{BB962C8B-B14F-4D97-AF65-F5344CB8AC3E}">
        <p14:creationId xmlns:p14="http://schemas.microsoft.com/office/powerpoint/2010/main" val="14079099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0461" y="0"/>
            <a:ext cx="8229600" cy="1143000"/>
          </a:xfrm>
        </p:spPr>
        <p:txBody>
          <a:bodyPr>
            <a:noAutofit/>
          </a:bodyPr>
          <a:lstStyle/>
          <a:p>
            <a:r>
              <a:rPr lang="en-US" sz="3200" dirty="0" smtClean="0">
                <a:latin typeface="Rockwell"/>
                <a:cs typeface="Rockwell"/>
              </a:rPr>
              <a:t>Good news! There are even brands providing gender neutral clothing options!</a:t>
            </a:r>
            <a:endParaRPr lang="en-US" sz="3200" dirty="0">
              <a:latin typeface="Rockwell"/>
              <a:cs typeface="Rockwell"/>
            </a:endParaRPr>
          </a:p>
        </p:txBody>
      </p:sp>
      <p:pic>
        <p:nvPicPr>
          <p:cNvPr id="7" name="Picture 6" descr="Screen Shot 2018-02-03 at 9.27.34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779449"/>
            <a:ext cx="2608582" cy="3078550"/>
          </a:xfrm>
          <a:prstGeom prst="rect">
            <a:avLst/>
          </a:prstGeom>
        </p:spPr>
      </p:pic>
      <p:pic>
        <p:nvPicPr>
          <p:cNvPr id="8" name="Picture 7" descr="Screen Shot 2018-02-03 at 9.27.44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42118" y="3779448"/>
            <a:ext cx="2207854" cy="3078551"/>
          </a:xfrm>
          <a:prstGeom prst="rect">
            <a:avLst/>
          </a:prstGeom>
        </p:spPr>
      </p:pic>
      <p:pic>
        <p:nvPicPr>
          <p:cNvPr id="10" name="Picture 9" descr="Screen Shot 2018-02-03 at 9.32.31 P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 y="1260016"/>
            <a:ext cx="2438210" cy="2639630"/>
          </a:xfrm>
          <a:prstGeom prst="rect">
            <a:avLst/>
          </a:prstGeom>
        </p:spPr>
      </p:pic>
      <p:pic>
        <p:nvPicPr>
          <p:cNvPr id="11" name="Picture 10" descr="Screen Shot 2018-02-03 at 9.32.27 PM.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348005" y="1260016"/>
            <a:ext cx="2441536" cy="2519433"/>
          </a:xfrm>
          <a:prstGeom prst="rect">
            <a:avLst/>
          </a:prstGeom>
        </p:spPr>
      </p:pic>
      <p:pic>
        <p:nvPicPr>
          <p:cNvPr id="12" name="Picture 11" descr="Screen Shot 2018-02-03 at 9.32.00 PM.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665635" y="1260015"/>
            <a:ext cx="2084338" cy="2639631"/>
          </a:xfrm>
          <a:prstGeom prst="rect">
            <a:avLst/>
          </a:prstGeom>
        </p:spPr>
      </p:pic>
      <p:pic>
        <p:nvPicPr>
          <p:cNvPr id="14" name="Picture 13" descr="Screen Shot 2018-02-03 at 9.32.12 PM.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504994" y="3615766"/>
            <a:ext cx="2160641" cy="3242232"/>
          </a:xfrm>
          <a:prstGeom prst="rect">
            <a:avLst/>
          </a:prstGeom>
        </p:spPr>
      </p:pic>
      <p:sp>
        <p:nvSpPr>
          <p:cNvPr id="15" name="TextBox 14"/>
          <p:cNvSpPr txBox="1"/>
          <p:nvPr/>
        </p:nvSpPr>
        <p:spPr>
          <a:xfrm>
            <a:off x="6600562" y="1683401"/>
            <a:ext cx="2543438" cy="1569660"/>
          </a:xfrm>
          <a:prstGeom prst="rect">
            <a:avLst/>
          </a:prstGeom>
          <a:noFill/>
        </p:spPr>
        <p:txBody>
          <a:bodyPr wrap="square" rtlCol="0">
            <a:spAutoFit/>
          </a:bodyPr>
          <a:lstStyle/>
          <a:p>
            <a:pPr algn="ctr"/>
            <a:r>
              <a:rPr lang="en-US" sz="2400" dirty="0" smtClean="0">
                <a:latin typeface="Rockwell"/>
                <a:cs typeface="Rockwell"/>
              </a:rPr>
              <a:t> -“Is this boy’s or girl’s?”</a:t>
            </a:r>
          </a:p>
          <a:p>
            <a:pPr algn="ctr"/>
            <a:endParaRPr lang="en-US" sz="2400" dirty="0" smtClean="0">
              <a:latin typeface="Rockwell"/>
              <a:cs typeface="Rockwell"/>
            </a:endParaRPr>
          </a:p>
          <a:p>
            <a:r>
              <a:rPr lang="en-US" sz="2400" dirty="0" smtClean="0">
                <a:latin typeface="Rockwell"/>
                <a:cs typeface="Rockwell"/>
              </a:rPr>
              <a:t> -”Neither!”</a:t>
            </a:r>
            <a:endParaRPr lang="en-US" sz="2400" dirty="0">
              <a:latin typeface="Rockwell"/>
              <a:cs typeface="Rockwell"/>
            </a:endParaRPr>
          </a:p>
        </p:txBody>
      </p:sp>
      <p:sp>
        <p:nvSpPr>
          <p:cNvPr id="16" name="TextBox 15"/>
          <p:cNvSpPr txBox="1"/>
          <p:nvPr/>
        </p:nvSpPr>
        <p:spPr>
          <a:xfrm>
            <a:off x="6749973" y="3913918"/>
            <a:ext cx="2394028" cy="2677656"/>
          </a:xfrm>
          <a:prstGeom prst="rect">
            <a:avLst/>
          </a:prstGeom>
          <a:noFill/>
        </p:spPr>
        <p:txBody>
          <a:bodyPr wrap="square" rtlCol="0">
            <a:spAutoFit/>
          </a:bodyPr>
          <a:lstStyle/>
          <a:p>
            <a:r>
              <a:rPr lang="en-US" sz="2400" dirty="0" smtClean="0">
                <a:latin typeface="Rockwell"/>
                <a:cs typeface="Rockwell"/>
              </a:rPr>
              <a:t>-”Now my kid can finally be an individual”</a:t>
            </a:r>
          </a:p>
          <a:p>
            <a:endParaRPr lang="en-US" sz="2400" dirty="0">
              <a:latin typeface="Rockwell"/>
              <a:cs typeface="Rockwell"/>
            </a:endParaRPr>
          </a:p>
          <a:p>
            <a:r>
              <a:rPr lang="en-US" sz="2400" dirty="0" smtClean="0">
                <a:latin typeface="Rockwell"/>
                <a:cs typeface="Rockwell"/>
              </a:rPr>
              <a:t>-”Yeah! No more pink and blue. Finally!”</a:t>
            </a:r>
            <a:endParaRPr lang="en-US" sz="2400" dirty="0">
              <a:latin typeface="Rockwell"/>
              <a:cs typeface="Rockwell"/>
            </a:endParaRPr>
          </a:p>
        </p:txBody>
      </p:sp>
      <p:sp>
        <p:nvSpPr>
          <p:cNvPr id="3" name="TextBox 2"/>
          <p:cNvSpPr txBox="1"/>
          <p:nvPr/>
        </p:nvSpPr>
        <p:spPr>
          <a:xfrm>
            <a:off x="1" y="6488668"/>
            <a:ext cx="1269999" cy="369332"/>
          </a:xfrm>
          <a:prstGeom prst="rect">
            <a:avLst/>
          </a:prstGeom>
          <a:noFill/>
        </p:spPr>
        <p:txBody>
          <a:bodyPr wrap="square" rtlCol="0">
            <a:spAutoFit/>
          </a:bodyPr>
          <a:lstStyle/>
          <a:p>
            <a:r>
              <a:rPr lang="en-US" dirty="0" smtClean="0">
                <a:solidFill>
                  <a:srgbClr val="000000"/>
                </a:solidFill>
              </a:rPr>
              <a:t>Page 7 of 8</a:t>
            </a:r>
            <a:endParaRPr lang="en-US" dirty="0">
              <a:solidFill>
                <a:srgbClr val="000000"/>
              </a:solidFill>
            </a:endParaRPr>
          </a:p>
        </p:txBody>
      </p:sp>
    </p:spTree>
    <p:extLst>
      <p:ext uri="{BB962C8B-B14F-4D97-AF65-F5344CB8AC3E}">
        <p14:creationId xmlns:p14="http://schemas.microsoft.com/office/powerpoint/2010/main" val="24018448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9BA4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82177"/>
            <a:ext cx="8229600" cy="941294"/>
          </a:xfrm>
        </p:spPr>
        <p:txBody>
          <a:bodyPr>
            <a:normAutofit fontScale="90000"/>
          </a:bodyPr>
          <a:lstStyle/>
          <a:p>
            <a:r>
              <a:rPr lang="en-US" dirty="0" smtClean="0">
                <a:latin typeface="Rockwell"/>
                <a:cs typeface="Rockwell"/>
              </a:rPr>
              <a:t>Even Target is introducing gender neutral clothing.</a:t>
            </a:r>
            <a:endParaRPr lang="en-US" dirty="0">
              <a:latin typeface="Rockwell"/>
              <a:cs typeface="Rockwell"/>
            </a:endParaRPr>
          </a:p>
        </p:txBody>
      </p:sp>
      <p:pic>
        <p:nvPicPr>
          <p:cNvPr id="4" name="Picture 3" descr="Screen Shot 2018-02-03 at 9.49.03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13530" y="1208460"/>
            <a:ext cx="3131263" cy="2511892"/>
          </a:xfrm>
          <a:prstGeom prst="rect">
            <a:avLst/>
          </a:prstGeom>
        </p:spPr>
      </p:pic>
      <p:pic>
        <p:nvPicPr>
          <p:cNvPr id="5" name="Picture 4" descr="Screen Shot 2018-02-03 at 9.49.08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13530" y="3720353"/>
            <a:ext cx="3131263" cy="3137647"/>
          </a:xfrm>
          <a:prstGeom prst="rect">
            <a:avLst/>
          </a:prstGeom>
        </p:spPr>
      </p:pic>
      <p:sp>
        <p:nvSpPr>
          <p:cNvPr id="6" name="TextBox 5"/>
          <p:cNvSpPr txBox="1"/>
          <p:nvPr/>
        </p:nvSpPr>
        <p:spPr>
          <a:xfrm>
            <a:off x="0" y="1143000"/>
            <a:ext cx="2892204" cy="2308324"/>
          </a:xfrm>
          <a:prstGeom prst="rect">
            <a:avLst/>
          </a:prstGeom>
          <a:noFill/>
        </p:spPr>
        <p:txBody>
          <a:bodyPr wrap="square" rtlCol="0">
            <a:spAutoFit/>
          </a:bodyPr>
          <a:lstStyle/>
          <a:p>
            <a:pPr algn="ctr"/>
            <a:r>
              <a:rPr lang="en-US" dirty="0" smtClean="0">
                <a:solidFill>
                  <a:srgbClr val="FFFFFF"/>
                </a:solidFill>
                <a:latin typeface="Rockwell"/>
                <a:cs typeface="Rockwell"/>
              </a:rPr>
              <a:t>“This is what makes the </a:t>
            </a:r>
            <a:r>
              <a:rPr lang="en-US" dirty="0" err="1" smtClean="0">
                <a:solidFill>
                  <a:srgbClr val="FFFFFF"/>
                </a:solidFill>
                <a:latin typeface="Rockwell"/>
                <a:cs typeface="Rockwell"/>
              </a:rPr>
              <a:t>Toca</a:t>
            </a:r>
            <a:r>
              <a:rPr lang="en-US" dirty="0" smtClean="0">
                <a:solidFill>
                  <a:srgbClr val="FFFFFF"/>
                </a:solidFill>
                <a:latin typeface="Rockwell"/>
                <a:cs typeface="Rockwell"/>
              </a:rPr>
              <a:t> Boca gender neutral clothing line at Target so vital for kids who might be trans and are still in the process of defining their own gender”</a:t>
            </a:r>
          </a:p>
          <a:p>
            <a:pPr algn="ctr"/>
            <a:r>
              <a:rPr lang="en-US" dirty="0" smtClean="0">
                <a:solidFill>
                  <a:srgbClr val="FFFFFF"/>
                </a:solidFill>
                <a:latin typeface="Rockwell"/>
                <a:cs typeface="Rockwell"/>
              </a:rPr>
              <a:t> – </a:t>
            </a:r>
            <a:r>
              <a:rPr lang="en-US" i="1" dirty="0" smtClean="0">
                <a:solidFill>
                  <a:srgbClr val="FFFFFF"/>
                </a:solidFill>
                <a:latin typeface="Rockwell"/>
                <a:cs typeface="Rockwell"/>
              </a:rPr>
              <a:t>Keiko </a:t>
            </a:r>
            <a:r>
              <a:rPr lang="en-US" i="1" dirty="0" err="1" smtClean="0">
                <a:solidFill>
                  <a:srgbClr val="FFFFFF"/>
                </a:solidFill>
                <a:latin typeface="Rockwell"/>
                <a:cs typeface="Rockwell"/>
              </a:rPr>
              <a:t>Zoll</a:t>
            </a:r>
            <a:endParaRPr lang="en-US" dirty="0">
              <a:solidFill>
                <a:srgbClr val="FFFFFF"/>
              </a:solidFill>
              <a:latin typeface="Rockwell"/>
              <a:cs typeface="Rockwell"/>
            </a:endParaRPr>
          </a:p>
        </p:txBody>
      </p:sp>
      <p:sp>
        <p:nvSpPr>
          <p:cNvPr id="7" name="TextBox 6"/>
          <p:cNvSpPr txBox="1"/>
          <p:nvPr/>
        </p:nvSpPr>
        <p:spPr>
          <a:xfrm>
            <a:off x="0" y="3487090"/>
            <a:ext cx="2764118" cy="2862323"/>
          </a:xfrm>
          <a:prstGeom prst="rect">
            <a:avLst/>
          </a:prstGeom>
          <a:noFill/>
        </p:spPr>
        <p:txBody>
          <a:bodyPr wrap="square" rtlCol="0">
            <a:spAutoFit/>
          </a:bodyPr>
          <a:lstStyle/>
          <a:p>
            <a:pPr algn="ctr"/>
            <a:r>
              <a:rPr lang="en-US" dirty="0" smtClean="0">
                <a:latin typeface="Rockwell"/>
                <a:cs typeface="Rockwell"/>
              </a:rPr>
              <a:t>“But your child doesn’t have to be trans to appreciate clothing that don’t fall within such stubborn traditions of ‘girl = pink’ and ‘boy = blue’ and every variation on these tired fashion themes.”</a:t>
            </a:r>
          </a:p>
          <a:p>
            <a:pPr algn="ctr"/>
            <a:r>
              <a:rPr lang="en-US" dirty="0" smtClean="0">
                <a:latin typeface="Rockwell"/>
                <a:cs typeface="Rockwell"/>
              </a:rPr>
              <a:t> –Keiko </a:t>
            </a:r>
            <a:r>
              <a:rPr lang="en-US" dirty="0" err="1" smtClean="0">
                <a:latin typeface="Rockwell"/>
                <a:cs typeface="Rockwell"/>
              </a:rPr>
              <a:t>Zoll</a:t>
            </a:r>
            <a:endParaRPr lang="en-US" dirty="0">
              <a:latin typeface="Rockwell"/>
              <a:cs typeface="Rockwell"/>
            </a:endParaRPr>
          </a:p>
        </p:txBody>
      </p:sp>
      <p:sp>
        <p:nvSpPr>
          <p:cNvPr id="8" name="TextBox 7"/>
          <p:cNvSpPr txBox="1"/>
          <p:nvPr/>
        </p:nvSpPr>
        <p:spPr>
          <a:xfrm>
            <a:off x="6044793" y="1143000"/>
            <a:ext cx="3099207" cy="5678477"/>
          </a:xfrm>
          <a:prstGeom prst="rect">
            <a:avLst/>
          </a:prstGeom>
          <a:noFill/>
        </p:spPr>
        <p:txBody>
          <a:bodyPr wrap="square" rtlCol="0">
            <a:spAutoFit/>
          </a:bodyPr>
          <a:lstStyle/>
          <a:p>
            <a:pPr algn="ctr"/>
            <a:r>
              <a:rPr lang="en-US" sz="1650" dirty="0" smtClean="0">
                <a:latin typeface="Rockwell"/>
                <a:cs typeface="Rockwell"/>
              </a:rPr>
              <a:t>Gender-less, neutral clothing leaves room for children to create their own identities. It alleviates the stress of them feeling like they have to fit into these boxes that society has created. With colors other than blue and pink, kids have a variety of colors, patterns and designs that they can choose from. A huge benefit of the clothing is that kids who have not yet identified with a gender are able to freely test their own unique styles until they find one that fits. Another big benefit is that this decreases the likelihood of children being taunted or shamed for not picking clothes that represents their gender according to others.</a:t>
            </a:r>
            <a:endParaRPr lang="en-US" sz="1650" dirty="0">
              <a:latin typeface="Rockwell"/>
              <a:cs typeface="Rockwell"/>
            </a:endParaRPr>
          </a:p>
        </p:txBody>
      </p:sp>
      <p:sp>
        <p:nvSpPr>
          <p:cNvPr id="3" name="TextBox 2"/>
          <p:cNvSpPr txBox="1"/>
          <p:nvPr/>
        </p:nvSpPr>
        <p:spPr>
          <a:xfrm>
            <a:off x="-1" y="6488668"/>
            <a:ext cx="1359647" cy="369332"/>
          </a:xfrm>
          <a:prstGeom prst="rect">
            <a:avLst/>
          </a:prstGeom>
          <a:noFill/>
        </p:spPr>
        <p:txBody>
          <a:bodyPr wrap="square" rtlCol="0">
            <a:spAutoFit/>
          </a:bodyPr>
          <a:lstStyle/>
          <a:p>
            <a:r>
              <a:rPr lang="en-US" dirty="0" smtClean="0">
                <a:solidFill>
                  <a:srgbClr val="000000"/>
                </a:solidFill>
              </a:rPr>
              <a:t>Page 8 of 8</a:t>
            </a:r>
            <a:endParaRPr lang="en-US" dirty="0">
              <a:solidFill>
                <a:srgbClr val="000000"/>
              </a:solidFill>
            </a:endParaRPr>
          </a:p>
        </p:txBody>
      </p:sp>
    </p:spTree>
    <p:extLst>
      <p:ext uri="{BB962C8B-B14F-4D97-AF65-F5344CB8AC3E}">
        <p14:creationId xmlns:p14="http://schemas.microsoft.com/office/powerpoint/2010/main" val="169210293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5FE2D001CF2D344AB637DEDC91790A9" ma:contentTypeVersion="11" ma:contentTypeDescription="Create a new document." ma:contentTypeScope="" ma:versionID="adc9a6f97ec790416f579a15b8e52f26">
  <xsd:schema xmlns:xsd="http://www.w3.org/2001/XMLSchema" xmlns:xs="http://www.w3.org/2001/XMLSchema" xmlns:p="http://schemas.microsoft.com/office/2006/metadata/properties" xmlns:ns2="c3cf2a87-d7f5-4d53-a175-a0a1e7f018d0" xmlns:ns3="45deca18-f46e-4567-9693-54dba66862b6" targetNamespace="http://schemas.microsoft.com/office/2006/metadata/properties" ma:root="true" ma:fieldsID="3fa72d5c0ff120eb40b8a01159a26df8" ns2:_="" ns3:_="">
    <xsd:import namespace="c3cf2a87-d7f5-4d53-a175-a0a1e7f018d0"/>
    <xsd:import namespace="45deca18-f46e-4567-9693-54dba66862b6"/>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cf2a87-d7f5-4d53-a175-a0a1e7f018d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e20148b9-20a4-48a0-acba-ba52d68a37a3" ma:termSetId="09814cd3-568e-fe90-9814-8d621ff8fb84" ma:anchorId="fba54fb3-c3e1-fe81-a776-ca4b69148c4d" ma:open="true" ma:isKeyword="false">
      <xsd:complexType>
        <xsd:sequence>
          <xsd:element ref="pc:Terms" minOccurs="0" maxOccurs="1"/>
        </xsd:sequence>
      </xsd:complexType>
    </xsd:element>
    <xsd:element name="MediaServiceOCR" ma:index="18"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5deca18-f46e-4567-9693-54dba66862b6"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8d10a926-ad76-4245-a4fc-5ee384335586}" ma:internalName="TaxCatchAll" ma:showField="CatchAllData" ma:web="45deca18-f46e-4567-9693-54dba66862b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45deca18-f46e-4567-9693-54dba66862b6" xsi:nil="true"/>
    <lcf76f155ced4ddcb4097134ff3c332f xmlns="c3cf2a87-d7f5-4d53-a175-a0a1e7f018d0">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C8A6EF61-60AE-4662-9B15-B932F715D36D}"/>
</file>

<file path=customXml/itemProps2.xml><?xml version="1.0" encoding="utf-8"?>
<ds:datastoreItem xmlns:ds="http://schemas.openxmlformats.org/officeDocument/2006/customXml" ds:itemID="{E14B3429-D418-4A57-B2C8-2B900E701A6E}"/>
</file>

<file path=customXml/itemProps3.xml><?xml version="1.0" encoding="utf-8"?>
<ds:datastoreItem xmlns:ds="http://schemas.openxmlformats.org/officeDocument/2006/customXml" ds:itemID="{AA65C95E-B1CF-4439-BD32-FB9C3D267D81}"/>
</file>

<file path=docProps/app.xml><?xml version="1.0" encoding="utf-8"?>
<Properties xmlns="http://schemas.openxmlformats.org/officeDocument/2006/extended-properties" xmlns:vt="http://schemas.openxmlformats.org/officeDocument/2006/docPropsVTypes">
  <TotalTime>227</TotalTime>
  <Words>1047</Words>
  <Application>Microsoft Macintosh PowerPoint</Application>
  <PresentationFormat>On-screen Show (4:3)</PresentationFormat>
  <Paragraphs>50</Paragraphs>
  <Slides>8</Slides>
  <Notes>8</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PowerPoint Presentation</vt:lpstr>
      <vt:lpstr>PowerPoint Presentation</vt:lpstr>
      <vt:lpstr>PowerPoint Presentation</vt:lpstr>
      <vt:lpstr>Imagine walking into a store and seeing this…</vt:lpstr>
      <vt:lpstr>Some may wish for a section that was more neutral…Something like this maybe…</vt:lpstr>
      <vt:lpstr>PowerPoint Presentation</vt:lpstr>
      <vt:lpstr>Good news! There are even brands providing gender neutral clothing options!</vt:lpstr>
      <vt:lpstr>Even Target is introducing gender neutral clothing.</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Vincent Summerfield</dc:creator>
  <cp:lastModifiedBy>Vincent Summerfield</cp:lastModifiedBy>
  <cp:revision>38</cp:revision>
  <dcterms:created xsi:type="dcterms:W3CDTF">2018-02-04T04:53:13Z</dcterms:created>
  <dcterms:modified xsi:type="dcterms:W3CDTF">2018-02-28T01:30:27Z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3" name="ContentTypeId">
    <vt:lpwstr>0x01010025FE2D001CF2D344AB637DEDC91790A9</vt:lpwstr>
  </property>
</Properties>
</file>