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3" r:id="rId3"/>
    <p:sldId id="264" r:id="rId4"/>
    <p:sldId id="265" r:id="rId5"/>
    <p:sldId id="257" r:id="rId6"/>
    <p:sldId id="258" r:id="rId7"/>
    <p:sldId id="268" r:id="rId8"/>
    <p:sldId id="266" r:id="rId9"/>
    <p:sldId id="259" r:id="rId10"/>
    <p:sldId id="270" r:id="rId11"/>
    <p:sldId id="260" r:id="rId12"/>
    <p:sldId id="271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2"/>
    <p:restoredTop sz="94682"/>
  </p:normalViewPr>
  <p:slideViewPr>
    <p:cSldViewPr snapToGrid="0" snapToObjects="1">
      <p:cViewPr varScale="1">
        <p:scale>
          <a:sx n="148" d="100"/>
          <a:sy n="148" d="100"/>
        </p:scale>
        <p:origin x="504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75FFE-23DC-6A42-8CE9-3EBF3489F2D6}" type="datetimeFigureOut">
              <a:rPr lang="en-US" smtClean="0"/>
              <a:t>8/17/20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065D1-46FD-EE4F-B4F1-E56B5C7889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8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5115" y="1831163"/>
            <a:ext cx="7874002" cy="2055628"/>
          </a:xfrm>
        </p:spPr>
        <p:txBody>
          <a:bodyPr>
            <a:normAutofit/>
          </a:bodyPr>
          <a:lstStyle>
            <a:lvl1pPr algn="l">
              <a:defRPr sz="66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Your Presentation 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5115" y="3951767"/>
            <a:ext cx="7874001" cy="508000"/>
          </a:xfrm>
        </p:spPr>
        <p:txBody>
          <a:bodyPr>
            <a:noAutofit/>
          </a:bodyPr>
          <a:lstStyle>
            <a:lvl1pPr marL="0" indent="0" algn="l">
              <a:buNone/>
              <a:defRPr sz="2400" b="1" i="0" cap="none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66" y="4781656"/>
            <a:ext cx="3114150" cy="207610"/>
          </a:xfrm>
          <a:prstGeom prst="rect">
            <a:avLst/>
          </a:prstGeom>
        </p:spPr>
      </p:pic>
      <p:pic>
        <p:nvPicPr>
          <p:cNvPr id="5" name="Picture 4" descr="ALAVirtual20_Logo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0" b="24312"/>
          <a:stretch/>
        </p:blipFill>
        <p:spPr>
          <a:xfrm>
            <a:off x="843114" y="348707"/>
            <a:ext cx="4274820" cy="115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66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66" y="4781656"/>
            <a:ext cx="3114150" cy="207610"/>
          </a:xfrm>
          <a:prstGeom prst="rect">
            <a:avLst/>
          </a:prstGeom>
        </p:spPr>
      </p:pic>
      <p:pic>
        <p:nvPicPr>
          <p:cNvPr id="15" name="Picture 14" descr="PP-redhoriz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0" b="850"/>
          <a:stretch/>
        </p:blipFill>
        <p:spPr>
          <a:xfrm>
            <a:off x="0" y="1241313"/>
            <a:ext cx="9144000" cy="1871663"/>
          </a:xfrm>
          <a:prstGeom prst="rect">
            <a:avLst/>
          </a:prstGeom>
          <a:effectLst/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945116" y="1181396"/>
            <a:ext cx="8063023" cy="1931580"/>
          </a:xfrm>
        </p:spPr>
        <p:txBody>
          <a:bodyPr>
            <a:noAutofit/>
          </a:bodyPr>
          <a:lstStyle>
            <a:lvl1pPr algn="l">
              <a:defRPr sz="48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71418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14" name="Picture 13" descr="PP-redhoriz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1" b="35013"/>
          <a:stretch/>
        </p:blipFill>
        <p:spPr>
          <a:xfrm>
            <a:off x="0" y="4750213"/>
            <a:ext cx="9144000" cy="411480"/>
          </a:xfrm>
          <a:prstGeom prst="rect">
            <a:avLst/>
          </a:prstGeom>
          <a:effectLst/>
        </p:spPr>
      </p:pic>
      <p:pic>
        <p:nvPicPr>
          <p:cNvPr id="19" name="Picture 18" descr="ALAVirtual20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54" y="4431858"/>
            <a:ext cx="1233446" cy="4788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98278" y="205979"/>
            <a:ext cx="768852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>
          <a:xfrm>
            <a:off x="998278" y="1200151"/>
            <a:ext cx="768852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08139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98278" y="1004160"/>
            <a:ext cx="7688520" cy="45486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Subhead</a:t>
            </a:r>
          </a:p>
        </p:txBody>
      </p:sp>
      <p:pic>
        <p:nvPicPr>
          <p:cNvPr id="22" name="Picture 21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23" name="Picture 22" descr="PP-redhoriz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1" b="35013"/>
          <a:stretch/>
        </p:blipFill>
        <p:spPr>
          <a:xfrm>
            <a:off x="0" y="4750213"/>
            <a:ext cx="9144000" cy="411480"/>
          </a:xfrm>
          <a:prstGeom prst="rect">
            <a:avLst/>
          </a:prstGeom>
          <a:effectLst/>
        </p:spPr>
      </p:pic>
      <p:pic>
        <p:nvPicPr>
          <p:cNvPr id="24" name="Picture 23" descr="ALAVirtual20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54" y="4431858"/>
            <a:ext cx="1233446" cy="4788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998278" y="205979"/>
            <a:ext cx="768852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 hasCustomPrompt="1"/>
          </p:nvPr>
        </p:nvSpPr>
        <p:spPr>
          <a:xfrm>
            <a:off x="998277" y="1677581"/>
            <a:ext cx="7688523" cy="291804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63910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 noGrp="1"/>
          </p:cNvSpPr>
          <p:nvPr>
            <p:ph idx="1" hasCustomPrompt="1"/>
          </p:nvPr>
        </p:nvSpPr>
        <p:spPr>
          <a:xfrm>
            <a:off x="998278" y="1205023"/>
            <a:ext cx="3774558" cy="339060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912240" y="1205023"/>
            <a:ext cx="3774558" cy="339060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26" name="Picture 25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27" name="Picture 26" descr="PP-redhoriz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1" b="35013"/>
          <a:stretch/>
        </p:blipFill>
        <p:spPr>
          <a:xfrm>
            <a:off x="0" y="4750213"/>
            <a:ext cx="9144000" cy="411480"/>
          </a:xfrm>
          <a:prstGeom prst="rect">
            <a:avLst/>
          </a:prstGeom>
          <a:effectLst/>
        </p:spPr>
      </p:pic>
      <p:pic>
        <p:nvPicPr>
          <p:cNvPr id="28" name="Picture 27" descr="ALAVirtual20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54" y="4431858"/>
            <a:ext cx="1233446" cy="4788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65C724E-9EC8-B041-B8D1-5388ABF86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278" y="213782"/>
            <a:ext cx="768852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236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20" name="Picture 19" descr="PP-redhoriz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1" b="35013"/>
          <a:stretch/>
        </p:blipFill>
        <p:spPr>
          <a:xfrm>
            <a:off x="0" y="4750213"/>
            <a:ext cx="9144000" cy="411480"/>
          </a:xfrm>
          <a:prstGeom prst="rect">
            <a:avLst/>
          </a:prstGeom>
          <a:effectLst/>
        </p:spPr>
      </p:pic>
      <p:pic>
        <p:nvPicPr>
          <p:cNvPr id="21" name="Picture 20" descr="ALAVirtual20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54" y="4431858"/>
            <a:ext cx="1233446" cy="4788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966047" y="1210876"/>
            <a:ext cx="2720751" cy="335521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Caption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24381" y="1210876"/>
            <a:ext cx="4740828" cy="3699850"/>
          </a:xfrm>
          <a:solidFill>
            <a:schemeClr val="tx2">
              <a:lumMod val="20000"/>
              <a:lumOff val="80000"/>
            </a:schemeClr>
          </a:solidFill>
          <a:ln w="79375" cap="flat">
            <a:noFill/>
            <a:miter lim="800000"/>
          </a:ln>
          <a:effectLst>
            <a:outerShdw blurRad="508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Picture</a:t>
            </a:r>
          </a:p>
        </p:txBody>
      </p:sp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998278" y="205979"/>
            <a:ext cx="768852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95413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PP-dot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76897" r="43759" b="-4"/>
          <a:stretch/>
        </p:blipFill>
        <p:spPr>
          <a:xfrm rot="5400000">
            <a:off x="-2100888" y="2215134"/>
            <a:ext cx="5056632" cy="713232"/>
          </a:xfrm>
          <a:prstGeom prst="rect">
            <a:avLst/>
          </a:prstGeom>
        </p:spPr>
      </p:pic>
      <p:pic>
        <p:nvPicPr>
          <p:cNvPr id="23" name="Picture 22" descr="PP-redhoriz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1" b="35013"/>
          <a:stretch/>
        </p:blipFill>
        <p:spPr>
          <a:xfrm>
            <a:off x="0" y="4750213"/>
            <a:ext cx="9144000" cy="411480"/>
          </a:xfrm>
          <a:prstGeom prst="rect">
            <a:avLst/>
          </a:prstGeom>
          <a:effectLst/>
        </p:spPr>
      </p:pic>
      <p:pic>
        <p:nvPicPr>
          <p:cNvPr id="24" name="Picture 23" descr="ALAVirtual20_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554" y="4431858"/>
            <a:ext cx="1233446" cy="4788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2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98278" y="205979"/>
            <a:ext cx="768852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About Us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2906232" y="1258187"/>
            <a:ext cx="5780568" cy="3302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 dirty="0"/>
              <a:t>Click to add Presenter Bio/Info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98278" y="1258187"/>
            <a:ext cx="1681014" cy="1576421"/>
          </a:xfrm>
          <a:solidFill>
            <a:schemeClr val="tx2">
              <a:lumMod val="20000"/>
              <a:lumOff val="80000"/>
            </a:schemeClr>
          </a:solidFill>
          <a:ln w="28575" cap="flat" cmpd="sng">
            <a:solidFill>
              <a:schemeClr val="bg2"/>
            </a:solidFill>
            <a:miter lim="800000"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998278" y="2983766"/>
            <a:ext cx="1681014" cy="1576421"/>
          </a:xfrm>
          <a:solidFill>
            <a:schemeClr val="tx2">
              <a:lumMod val="20000"/>
              <a:lumOff val="80000"/>
            </a:schemeClr>
          </a:solidFill>
          <a:ln w="28575" cap="flat" cmpd="sng">
            <a:solidFill>
              <a:schemeClr val="bg2"/>
            </a:solidFill>
            <a:miter lim="800000"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4642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Bullets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846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4" r:id="rId3"/>
    <p:sldLayoutId id="2147483660" r:id="rId4"/>
    <p:sldLayoutId id="2147483658" r:id="rId5"/>
    <p:sldLayoutId id="2147483656" r:id="rId6"/>
    <p:sldLayoutId id="2147483659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SzPct val="40000"/>
        <a:buFont typeface="Wingdings" charset="2"/>
        <a:buChar char="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Ojk91BMbVY3Bl-gbkbw2o3uWQkFRWrRxOZoXA-g9iFY/edit?usp=sharing" TargetMode="External"/><Relationship Id="rId2" Type="http://schemas.openxmlformats.org/officeDocument/2006/relationships/hyperlink" Target="https://emory.screenstepslive.com/s/alma/m/marking/l/786759-how-to-run-the-spine-label-processing-api-and-process-the-results-report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114" y="1543936"/>
            <a:ext cx="7874002" cy="2055628"/>
          </a:xfrm>
        </p:spPr>
        <p:txBody>
          <a:bodyPr>
            <a:normAutofit/>
          </a:bodyPr>
          <a:lstStyle/>
          <a:p>
            <a:r>
              <a:rPr lang="en-US" sz="4000" b="1" dirty="0"/>
              <a:t>Happy Together? </a:t>
            </a:r>
            <a:br>
              <a:rPr lang="en-US" dirty="0"/>
            </a:br>
            <a:r>
              <a:rPr lang="en-US" sz="2400" i="1" dirty="0"/>
              <a:t>Communication &amp; Collaboration Between </a:t>
            </a:r>
            <a:br>
              <a:rPr lang="en-US" sz="2400" i="1" dirty="0"/>
            </a:br>
            <a:r>
              <a:rPr lang="en-US" sz="2400" i="1" dirty="0"/>
              <a:t>Technical Services and IT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115" y="3394128"/>
            <a:ext cx="7874001" cy="174937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2500" dirty="0"/>
              <a:t>Erin Grant</a:t>
            </a:r>
            <a:r>
              <a:rPr lang="en-US" dirty="0"/>
              <a:t>, </a:t>
            </a:r>
            <a:r>
              <a:rPr lang="en-US" sz="2200" b="0" i="1" dirty="0"/>
              <a:t>Director, Cataloging and Metadata Services (egrant2@uw.edu)</a:t>
            </a:r>
          </a:p>
          <a:p>
            <a:pPr>
              <a:lnSpc>
                <a:spcPct val="170000"/>
              </a:lnSpc>
            </a:pPr>
            <a:r>
              <a:rPr lang="en-US" sz="2500" dirty="0"/>
              <a:t>Anne Pepitone</a:t>
            </a:r>
            <a:r>
              <a:rPr lang="en-US" dirty="0"/>
              <a:t>, </a:t>
            </a:r>
            <a:r>
              <a:rPr lang="en-US" sz="2200" b="0" i="1" dirty="0"/>
              <a:t>Integrated Library System Coordinator and Systems Librarian (</a:t>
            </a:r>
            <a:r>
              <a:rPr lang="en-US" sz="2200" b="0" i="1" dirty="0" err="1"/>
              <a:t>annepep@uw.edu</a:t>
            </a:r>
            <a:r>
              <a:rPr lang="en-US" sz="2200" b="0" i="1" dirty="0"/>
              <a:t>)</a:t>
            </a:r>
          </a:p>
          <a:p>
            <a:pPr>
              <a:lnSpc>
                <a:spcPct val="170000"/>
              </a:lnSpc>
            </a:pPr>
            <a:r>
              <a:rPr lang="en-US" sz="2500" dirty="0"/>
              <a:t>Morag Stewart</a:t>
            </a:r>
            <a:r>
              <a:rPr lang="en-US" dirty="0"/>
              <a:t>, </a:t>
            </a:r>
            <a:r>
              <a:rPr lang="en-US" sz="2200" b="0" i="1" dirty="0"/>
              <a:t>Acquisitions Librarian/Classics Librarian (</a:t>
            </a:r>
            <a:r>
              <a:rPr lang="en-US" sz="2200" b="0" i="1" dirty="0" err="1"/>
              <a:t>mkstew@uw.edu</a:t>
            </a:r>
            <a:r>
              <a:rPr lang="en-US" sz="2200" b="0" i="1" dirty="0"/>
              <a:t>)</a:t>
            </a:r>
          </a:p>
          <a:p>
            <a:pPr>
              <a:lnSpc>
                <a:spcPct val="170000"/>
              </a:lnSpc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26F73-8F1F-DF4F-A4D2-E57CC846E4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Cataloging and IT</a:t>
            </a:r>
          </a:p>
        </p:txBody>
      </p:sp>
    </p:spTree>
    <p:extLst>
      <p:ext uri="{BB962C8B-B14F-4D97-AF65-F5344CB8AC3E}">
        <p14:creationId xmlns:p14="http://schemas.microsoft.com/office/powerpoint/2010/main" val="21745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0E01624-5D3E-FA43-8124-1C847EB1F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Collaboration with 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A6B8BBE-7E0A-AA4A-9B36-64B0B52B6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Collaboration at previous institution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i="1" dirty="0"/>
              <a:t>had more bandwidth for providing this level and depth of IT support)</a:t>
            </a:r>
            <a:endParaRPr lang="en-US" sz="1400" dirty="0"/>
          </a:p>
          <a:p>
            <a:pPr fontAlgn="base"/>
            <a:r>
              <a:rPr lang="en-US" sz="1400" dirty="0"/>
              <a:t>ILS migration, set up authority processing workflow with vendor</a:t>
            </a:r>
          </a:p>
          <a:p>
            <a:pPr fontAlgn="base"/>
            <a:r>
              <a:rPr lang="en-US" sz="1400" dirty="0">
                <a:hlinkClick r:id="rId2"/>
              </a:rPr>
              <a:t>Streamlined marking/work order removal </a:t>
            </a:r>
            <a:r>
              <a:rPr lang="en-US" sz="1400" dirty="0"/>
              <a:t>via APIs, web form, and </a:t>
            </a:r>
            <a:r>
              <a:rPr lang="en-US" sz="1400" dirty="0" err="1"/>
              <a:t>SpineOMatic</a:t>
            </a:r>
            <a:endParaRPr lang="en-US" sz="1400" dirty="0"/>
          </a:p>
          <a:p>
            <a:pPr fontAlgn="base"/>
            <a:r>
              <a:rPr lang="en-US" sz="1400" dirty="0">
                <a:hlinkClick r:id="rId3"/>
              </a:rPr>
              <a:t>Automated adding monographic OCLC holdings </a:t>
            </a:r>
            <a:r>
              <a:rPr lang="en-US" sz="1400" dirty="0"/>
              <a:t>for new books via APIs </a:t>
            </a:r>
          </a:p>
          <a:p>
            <a:pPr marL="0" indent="0">
              <a:buNone/>
            </a:pPr>
            <a:br>
              <a:rPr lang="en-US" sz="1400" b="1" dirty="0"/>
            </a:br>
            <a:r>
              <a:rPr lang="en-US" sz="1400" b="1" dirty="0"/>
              <a:t>Collaboration at UW</a:t>
            </a:r>
            <a:endParaRPr lang="en-US" sz="1400" dirty="0"/>
          </a:p>
          <a:p>
            <a:pPr fontAlgn="base"/>
            <a:r>
              <a:rPr lang="en-US" sz="1400" dirty="0"/>
              <a:t>Orbis Cascade Alliance shared ILS</a:t>
            </a:r>
          </a:p>
          <a:p>
            <a:pPr lvl="1" fontAlgn="base"/>
            <a:r>
              <a:rPr lang="en-US" sz="1200" dirty="0"/>
              <a:t>System changes, e.g. testing and vetting Primo norm rules changes</a:t>
            </a:r>
          </a:p>
          <a:p>
            <a:pPr lvl="1" fontAlgn="base"/>
            <a:r>
              <a:rPr lang="en-US" sz="1200" dirty="0"/>
              <a:t>Resource Management enhancement voting coordination</a:t>
            </a:r>
          </a:p>
          <a:p>
            <a:pPr fontAlgn="base"/>
            <a:r>
              <a:rPr lang="en-US" sz="1400" dirty="0"/>
              <a:t>DILS participation - representative for Cataloging &amp; Metadata Services, Resource Management</a:t>
            </a:r>
          </a:p>
          <a:p>
            <a:pPr fontAlgn="base"/>
            <a:r>
              <a:rPr lang="en-US" sz="1400" dirty="0" err="1"/>
              <a:t>SalesForce</a:t>
            </a:r>
            <a:r>
              <a:rPr lang="en-US" sz="1400" dirty="0"/>
              <a:t> requests - copying Anne as central UW SF coordinator</a:t>
            </a:r>
          </a:p>
        </p:txBody>
      </p:sp>
    </p:spTree>
    <p:extLst>
      <p:ext uri="{BB962C8B-B14F-4D97-AF65-F5344CB8AC3E}">
        <p14:creationId xmlns:p14="http://schemas.microsoft.com/office/powerpoint/2010/main" val="2871645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927AA-3AE9-874F-B425-C2FC0D8F0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Communication </a:t>
            </a:r>
            <a:br>
              <a:rPr lang="en-US" sz="3600" b="1" dirty="0"/>
            </a:br>
            <a:r>
              <a:rPr lang="en-US" sz="3600" b="1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2D46F-341C-EB42-9FEA-09309366C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600" dirty="0">
                <a:solidFill>
                  <a:schemeClr val="accent1"/>
                </a:solidFill>
              </a:rPr>
              <a:t>Scrum roles</a:t>
            </a:r>
            <a:r>
              <a:rPr lang="en-US" sz="1600" dirty="0"/>
              <a:t> of Product Owner (cataloging)/Dev Team (IT) worked for collaborative projects</a:t>
            </a:r>
          </a:p>
          <a:p>
            <a:pPr fontAlgn="base"/>
            <a:r>
              <a:rPr lang="en-US" sz="1600" dirty="0"/>
              <a:t>Be </a:t>
            </a:r>
            <a:r>
              <a:rPr lang="en-US" sz="1600" dirty="0">
                <a:solidFill>
                  <a:schemeClr val="accent1"/>
                </a:solidFill>
              </a:rPr>
              <a:t>conscious</a:t>
            </a:r>
            <a:r>
              <a:rPr lang="en-US" sz="1600" dirty="0"/>
              <a:t> of and </a:t>
            </a:r>
            <a:r>
              <a:rPr lang="en-US" sz="1600" dirty="0">
                <a:solidFill>
                  <a:schemeClr val="accent1"/>
                </a:solidFill>
              </a:rPr>
              <a:t>sympathetic</a:t>
            </a:r>
            <a:r>
              <a:rPr lang="en-US" sz="1600" dirty="0"/>
              <a:t> to IT bandwidth issues</a:t>
            </a:r>
          </a:p>
          <a:p>
            <a:pPr fontAlgn="base"/>
            <a:r>
              <a:rPr lang="en-US" sz="1600" dirty="0"/>
              <a:t>For day-to-day interactions, funneling cataloger questions/requests to IT through </a:t>
            </a:r>
            <a:r>
              <a:rPr lang="en-US" sz="1600" dirty="0">
                <a:solidFill>
                  <a:schemeClr val="accent1"/>
                </a:solidFill>
              </a:rPr>
              <a:t>single gatekeeper </a:t>
            </a:r>
            <a:r>
              <a:rPr lang="en-US" sz="1600" dirty="0"/>
              <a:t>(department director) to reduce stress/overload on IT</a:t>
            </a:r>
          </a:p>
          <a:p>
            <a:pPr fontAlgn="base"/>
            <a:r>
              <a:rPr lang="en-US" sz="1600" dirty="0">
                <a:solidFill>
                  <a:schemeClr val="accent1"/>
                </a:solidFill>
              </a:rPr>
              <a:t>Advance communication</a:t>
            </a:r>
            <a:r>
              <a:rPr lang="en-US" sz="1600" dirty="0"/>
              <a:t>, especially with tight deadlines </a:t>
            </a:r>
          </a:p>
          <a:p>
            <a:pPr fontAlgn="base"/>
            <a:r>
              <a:rPr lang="en-US" sz="1600" dirty="0"/>
              <a:t>Even though departments have different priorities and objectives, try to </a:t>
            </a:r>
            <a:r>
              <a:rPr lang="en-US" sz="1600" dirty="0">
                <a:solidFill>
                  <a:schemeClr val="accent1"/>
                </a:solidFill>
              </a:rPr>
              <a:t>remember we’re all on the same team</a:t>
            </a:r>
          </a:p>
          <a:p>
            <a:pPr fontAlgn="base"/>
            <a:r>
              <a:rPr lang="en-US" sz="1600" dirty="0"/>
              <a:t>Focus on Libraries </a:t>
            </a:r>
            <a:r>
              <a:rPr lang="en-US" sz="1600" dirty="0">
                <a:solidFill>
                  <a:schemeClr val="accent1"/>
                </a:solidFill>
              </a:rPr>
              <a:t>Strategic Plan</a:t>
            </a:r>
            <a:r>
              <a:rPr lang="en-US" sz="1600" dirty="0"/>
              <a:t> to find </a:t>
            </a:r>
            <a:r>
              <a:rPr lang="en-US" sz="1600" dirty="0">
                <a:solidFill>
                  <a:schemeClr val="accent1"/>
                </a:solidFill>
              </a:rPr>
              <a:t>common ground</a:t>
            </a:r>
          </a:p>
        </p:txBody>
      </p:sp>
    </p:spTree>
    <p:extLst>
      <p:ext uri="{BB962C8B-B14F-4D97-AF65-F5344CB8AC3E}">
        <p14:creationId xmlns:p14="http://schemas.microsoft.com/office/powerpoint/2010/main" val="545946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5DCE5-3424-F447-91C0-01C8FDBF2C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Acquisitions and IT</a:t>
            </a:r>
          </a:p>
        </p:txBody>
      </p:sp>
    </p:spTree>
    <p:extLst>
      <p:ext uri="{BB962C8B-B14F-4D97-AF65-F5344CB8AC3E}">
        <p14:creationId xmlns:p14="http://schemas.microsoft.com/office/powerpoint/2010/main" val="176795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C58D37-7414-224D-93E8-0C829478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Collaboration with 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94FE75-372F-7A48-89E7-6EB9B004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600" b="1" dirty="0"/>
              <a:t>E-resources Troubleshooting </a:t>
            </a:r>
          </a:p>
          <a:p>
            <a:pPr lvl="1" fontAlgn="base"/>
            <a:r>
              <a:rPr lang="en-US" sz="1400" dirty="0"/>
              <a:t>Acquisitions and Rapid Cataloging Services (ARCS) staff involved in e-resource subscription management and record loading respond to </a:t>
            </a:r>
            <a:r>
              <a:rPr lang="en-US" sz="1400" dirty="0" err="1"/>
              <a:t>QuestionPoint</a:t>
            </a:r>
            <a:r>
              <a:rPr lang="en-US" sz="1400" dirty="0"/>
              <a:t> queries</a:t>
            </a:r>
          </a:p>
          <a:p>
            <a:pPr fontAlgn="base"/>
            <a:r>
              <a:rPr lang="en-US" sz="1600" b="1" dirty="0"/>
              <a:t>Libraries Intranet Operations Group (LIOG) and Public Web Operations Group (PWOG)</a:t>
            </a:r>
          </a:p>
          <a:p>
            <a:pPr lvl="1" fontAlgn="base"/>
            <a:r>
              <a:rPr lang="en-US" sz="1400" dirty="0"/>
              <a:t>Intranet policy recommendation and review</a:t>
            </a:r>
          </a:p>
          <a:p>
            <a:pPr lvl="1" fontAlgn="base"/>
            <a:r>
              <a:rPr lang="en-US" sz="1400" dirty="0"/>
              <a:t>Interaction of multiple systems and user groups</a:t>
            </a:r>
          </a:p>
          <a:p>
            <a:pPr fontAlgn="base"/>
            <a:r>
              <a:rPr lang="en-US" sz="1600" b="1" dirty="0"/>
              <a:t>Orbis Cascade Alliance</a:t>
            </a:r>
          </a:p>
          <a:p>
            <a:pPr lvl="1" fontAlgn="base"/>
            <a:r>
              <a:rPr lang="en-US" sz="1400" dirty="0"/>
              <a:t>Alliance annual enhancement voting process and local input from DILS and other sources</a:t>
            </a:r>
          </a:p>
          <a:p>
            <a:pPr lvl="1" fontAlgn="base"/>
            <a:r>
              <a:rPr lang="en-US" sz="1400" dirty="0"/>
              <a:t>Shared content and impacts across the local institution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1230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58E9EE-F236-B949-AED6-4CEAD942E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</p:spTree>
    <p:extLst>
      <p:ext uri="{BB962C8B-B14F-4D97-AF65-F5344CB8AC3E}">
        <p14:creationId xmlns:p14="http://schemas.microsoft.com/office/powerpoint/2010/main" val="3764725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E1BB8-19D2-6540-86CB-3C04163ED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753" y="197353"/>
            <a:ext cx="7688522" cy="857250"/>
          </a:xfrm>
        </p:spPr>
        <p:txBody>
          <a:bodyPr>
            <a:noAutofit/>
          </a:bodyPr>
          <a:lstStyle/>
          <a:p>
            <a:r>
              <a:rPr lang="en-US" sz="3600" b="1" dirty="0"/>
              <a:t>Key Points/Communication Strategies: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464B0-A582-C141-864C-9620CDB9F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753" y="1200151"/>
            <a:ext cx="7688522" cy="3394472"/>
          </a:xfrm>
        </p:spPr>
        <p:txBody>
          <a:bodyPr>
            <a:normAutofit/>
          </a:bodyPr>
          <a:lstStyle/>
          <a:p>
            <a:pPr fontAlgn="base"/>
            <a:r>
              <a:rPr lang="en-US" sz="2000" dirty="0">
                <a:solidFill>
                  <a:schemeClr val="accent1"/>
                </a:solidFill>
              </a:rPr>
              <a:t>Reduce</a:t>
            </a:r>
            <a:r>
              <a:rPr lang="en-US" sz="2000" dirty="0"/>
              <a:t> or </a:t>
            </a:r>
            <a:r>
              <a:rPr lang="en-US" sz="2000" dirty="0">
                <a:solidFill>
                  <a:schemeClr val="accent1"/>
                </a:solidFill>
              </a:rPr>
              <a:t>manage</a:t>
            </a:r>
            <a:r>
              <a:rPr lang="en-US" sz="2000" dirty="0"/>
              <a:t> points of </a:t>
            </a:r>
            <a:r>
              <a:rPr lang="en-US" sz="2000" dirty="0">
                <a:solidFill>
                  <a:schemeClr val="accent1"/>
                </a:solidFill>
              </a:rPr>
              <a:t>interaction</a:t>
            </a:r>
            <a:r>
              <a:rPr lang="en-US" sz="2000" dirty="0"/>
              <a:t> - point person for projects or main email channel to funnel questions</a:t>
            </a:r>
          </a:p>
          <a:p>
            <a:pPr fontAlgn="base"/>
            <a:r>
              <a:rPr lang="en-US" sz="2000" dirty="0">
                <a:solidFill>
                  <a:schemeClr val="accent1"/>
                </a:solidFill>
              </a:rPr>
              <a:t>Automate</a:t>
            </a:r>
            <a:r>
              <a:rPr lang="en-US" sz="2000" dirty="0"/>
              <a:t> where possible </a:t>
            </a:r>
          </a:p>
          <a:p>
            <a:pPr lvl="1" fontAlgn="base"/>
            <a:r>
              <a:rPr lang="en-US" sz="1800" dirty="0"/>
              <a:t>Ex. use forms to generate emails for consistency of information, especially for frequent types of requests</a:t>
            </a:r>
          </a:p>
          <a:p>
            <a:pPr fontAlgn="base"/>
            <a:r>
              <a:rPr lang="en-US" sz="2000" dirty="0"/>
              <a:t>Try to </a:t>
            </a:r>
            <a:r>
              <a:rPr lang="en-US" sz="2000" dirty="0">
                <a:solidFill>
                  <a:schemeClr val="accent1"/>
                </a:solidFill>
              </a:rPr>
              <a:t>think proactively</a:t>
            </a:r>
            <a:r>
              <a:rPr lang="en-US" sz="2000" dirty="0"/>
              <a:t> rather than reactively (perhaps always a goal rather than reality)</a:t>
            </a:r>
          </a:p>
        </p:txBody>
      </p:sp>
    </p:spTree>
    <p:extLst>
      <p:ext uri="{BB962C8B-B14F-4D97-AF65-F5344CB8AC3E}">
        <p14:creationId xmlns:p14="http://schemas.microsoft.com/office/powerpoint/2010/main" val="3452198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4644B6-C2A7-6A46-B45E-D39DF5F4FE1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Discussion questions to the audience: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91F7DF-2DDE-254C-94E9-50922C088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Questions?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F36FA-C3D3-634F-BDD2-312D66898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277" y="1677581"/>
            <a:ext cx="6825881" cy="2918046"/>
          </a:xfrm>
        </p:spPr>
        <p:txBody>
          <a:bodyPr>
            <a:normAutofit/>
          </a:bodyPr>
          <a:lstStyle/>
          <a:p>
            <a:pPr fontAlgn="base"/>
            <a:r>
              <a:rPr lang="en-US" sz="1800" dirty="0"/>
              <a:t>How are tech services and IT organized at your institution?  </a:t>
            </a:r>
            <a:br>
              <a:rPr lang="en-US" sz="1800" dirty="0"/>
            </a:br>
            <a:endParaRPr lang="en-US" sz="1800" dirty="0"/>
          </a:p>
          <a:p>
            <a:pPr fontAlgn="base"/>
            <a:r>
              <a:rPr lang="en-US" sz="1800" dirty="0"/>
              <a:t>What challenges do you perceive to effective interdepartmental communication or collaborative initiatives between tech services and IT?</a:t>
            </a:r>
            <a:br>
              <a:rPr lang="en-US" sz="1800" dirty="0"/>
            </a:br>
            <a:endParaRPr lang="en-US" sz="1800" dirty="0"/>
          </a:p>
          <a:p>
            <a:pPr fontAlgn="base"/>
            <a:r>
              <a:rPr lang="en-US" sz="1800" dirty="0"/>
              <a:t>What opportunities do workflows or organizational structure offer for strengthening collaboration or communication between tech services and IT at your institution?</a:t>
            </a:r>
          </a:p>
        </p:txBody>
      </p:sp>
    </p:spTree>
    <p:extLst>
      <p:ext uri="{BB962C8B-B14F-4D97-AF65-F5344CB8AC3E}">
        <p14:creationId xmlns:p14="http://schemas.microsoft.com/office/powerpoint/2010/main" val="3470467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58A9F45-5034-6544-9788-595AD460B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116" y="1181396"/>
            <a:ext cx="7261237" cy="1931580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88942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154F-DC73-DE4C-8A14-C6AAAA3BA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 You: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4235B-8DF4-2243-A6AD-B7D250095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278" y="1200151"/>
            <a:ext cx="7688522" cy="3394472"/>
          </a:xfrm>
        </p:spPr>
        <p:txBody>
          <a:bodyPr>
            <a:normAutofit/>
          </a:bodyPr>
          <a:lstStyle/>
          <a:p>
            <a:r>
              <a:rPr lang="en-US" sz="1800" b="1" dirty="0"/>
              <a:t>ALCTS Program Committee </a:t>
            </a:r>
            <a:endParaRPr lang="en-US" sz="1800" dirty="0"/>
          </a:p>
          <a:p>
            <a:pPr lvl="1" fontAlgn="base"/>
            <a:r>
              <a:rPr lang="en-US" sz="1600" dirty="0"/>
              <a:t>Co-Chairs Richard Guajardo and Sarah </a:t>
            </a:r>
            <a:r>
              <a:rPr lang="en-US" sz="1600" dirty="0" err="1"/>
              <a:t>Wallbank</a:t>
            </a:r>
            <a:r>
              <a:rPr lang="en-US" sz="1600" dirty="0"/>
              <a:t> as well as Committee members</a:t>
            </a:r>
          </a:p>
          <a:p>
            <a:pPr lvl="1" fontAlgn="base"/>
            <a:r>
              <a:rPr lang="en-US" sz="1600" dirty="0"/>
              <a:t>Program Committee Liaison Millicent </a:t>
            </a:r>
            <a:r>
              <a:rPr lang="en-US" sz="1600" dirty="0" err="1"/>
              <a:t>Fullmer</a:t>
            </a:r>
            <a:endParaRPr lang="en-US" sz="1600" dirty="0"/>
          </a:p>
          <a:p>
            <a:r>
              <a:rPr lang="en-US" sz="1800" b="1" dirty="0"/>
              <a:t>Library and Information Technology Association (LITA) </a:t>
            </a:r>
            <a:r>
              <a:rPr lang="en-US" sz="1800" dirty="0"/>
              <a:t> for co-sponsoring our original program </a:t>
            </a:r>
          </a:p>
          <a:p>
            <a:r>
              <a:rPr lang="en-US" sz="1800" b="1" dirty="0"/>
              <a:t>ALA Virtual </a:t>
            </a:r>
            <a:r>
              <a:rPr lang="en-US" sz="1800" dirty="0"/>
              <a:t>organizers for providing a venue for this program</a:t>
            </a:r>
          </a:p>
          <a:p>
            <a:pPr marL="0" indent="0">
              <a:buNone/>
            </a:pPr>
            <a:br>
              <a:rPr lang="en-US" sz="18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91174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956E4-4E05-0643-8E12-23334FF2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UW Libraries org chart </a:t>
            </a:r>
            <a:br>
              <a:rPr lang="en-US" sz="3600" b="1" dirty="0"/>
            </a:br>
            <a:r>
              <a:rPr lang="en-US" sz="3600" b="1" dirty="0"/>
              <a:t>(c. 2012)</a:t>
            </a:r>
            <a:endParaRPr lang="en-US" sz="3600" dirty="0"/>
          </a:p>
        </p:txBody>
      </p:sp>
      <p:pic>
        <p:nvPicPr>
          <p:cNvPr id="5" name="Content Placeholder 4" descr="University of Washington Organizational Chart circa 2012.">
            <a:extLst>
              <a:ext uri="{FF2B5EF4-FFF2-40B4-BE49-F238E27FC236}">
                <a16:creationId xmlns:a16="http://schemas.microsoft.com/office/drawing/2014/main" id="{E268C7A5-4F15-AE48-94D5-B0C4144876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046" y="1450952"/>
            <a:ext cx="7688262" cy="2458518"/>
          </a:xfrm>
        </p:spPr>
      </p:pic>
    </p:spTree>
    <p:extLst>
      <p:ext uri="{BB962C8B-B14F-4D97-AF65-F5344CB8AC3E}">
        <p14:creationId xmlns:p14="http://schemas.microsoft.com/office/powerpoint/2010/main" val="238962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956E4-4E05-0643-8E12-23334FF2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Organizational chart </a:t>
            </a:r>
            <a:br>
              <a:rPr lang="en-US" sz="3200" b="1" dirty="0"/>
            </a:br>
            <a:r>
              <a:rPr lang="en-US" sz="3200" b="1" dirty="0"/>
              <a:t>(2016-present)</a:t>
            </a:r>
            <a:endParaRPr lang="en-US" sz="2400" dirty="0"/>
          </a:p>
        </p:txBody>
      </p:sp>
      <p:pic>
        <p:nvPicPr>
          <p:cNvPr id="7" name="Content Placeholder 6" descr="University of Washington organizational chart circa 2016 to present. ">
            <a:extLst>
              <a:ext uri="{FF2B5EF4-FFF2-40B4-BE49-F238E27FC236}">
                <a16:creationId xmlns:a16="http://schemas.microsoft.com/office/drawing/2014/main" id="{4B7F6DB1-49D8-8444-9A05-7C5A531D0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8538" y="1341113"/>
            <a:ext cx="7688262" cy="2709197"/>
          </a:xfrm>
        </p:spPr>
      </p:pic>
    </p:spTree>
    <p:extLst>
      <p:ext uri="{BB962C8B-B14F-4D97-AF65-F5344CB8AC3E}">
        <p14:creationId xmlns:p14="http://schemas.microsoft.com/office/powerpoint/2010/main" val="41804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233" y="1233155"/>
            <a:ext cx="9009767" cy="1931580"/>
          </a:xfrm>
        </p:spPr>
        <p:txBody>
          <a:bodyPr/>
          <a:lstStyle/>
          <a:p>
            <a:r>
              <a:rPr lang="en-US" sz="3600" dirty="0"/>
              <a:t>Information Technology Services &amp; Digital Strategies(ITS&amp;DS) and Technical Services</a:t>
            </a:r>
          </a:p>
        </p:txBody>
      </p:sp>
    </p:spTree>
    <p:extLst>
      <p:ext uri="{BB962C8B-B14F-4D97-AF65-F5344CB8AC3E}">
        <p14:creationId xmlns:p14="http://schemas.microsoft.com/office/powerpoint/2010/main" val="3749780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Systems Collaboration in one person...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Libraries Organizational Review Initiative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Identified a need to reduce inefficiencies and duplication of efforts</a:t>
            </a:r>
            <a:endParaRPr lang="en-US" sz="2400" dirty="0"/>
          </a:p>
          <a:p>
            <a:pPr marL="0" indent="0" fontAlgn="base">
              <a:buNone/>
            </a:pPr>
            <a:br>
              <a:rPr lang="en-US" sz="1600" dirty="0"/>
            </a:br>
            <a:r>
              <a:rPr lang="en-US" sz="1600" dirty="0"/>
              <a:t>This position was created (</a:t>
            </a:r>
            <a:r>
              <a:rPr lang="en-US" sz="1400" i="1" dirty="0"/>
              <a:t>Integrated Library Systems Coordinator and Systems Librarian</a:t>
            </a:r>
            <a:r>
              <a:rPr lang="en-US" sz="1600" dirty="0"/>
              <a:t>)</a:t>
            </a:r>
          </a:p>
          <a:p>
            <a:pPr lvl="1" fontAlgn="base"/>
            <a:r>
              <a:rPr lang="en-US" sz="1600" dirty="0"/>
              <a:t>The position broke down into three areas:</a:t>
            </a:r>
          </a:p>
          <a:p>
            <a:pPr lvl="2" fontAlgn="base"/>
            <a:r>
              <a:rPr lang="en-US" sz="1600" dirty="0"/>
              <a:t>Coordination of efforts around the ILS</a:t>
            </a:r>
          </a:p>
          <a:p>
            <a:pPr lvl="2" fontAlgn="base"/>
            <a:r>
              <a:rPr lang="en-US" sz="1500" dirty="0"/>
              <a:t>Technical support/system development</a:t>
            </a:r>
          </a:p>
          <a:p>
            <a:pPr lvl="2" fontAlgn="base"/>
            <a:r>
              <a:rPr lang="en-US" sz="1500" dirty="0"/>
              <a:t>Institutional Representative </a:t>
            </a:r>
          </a:p>
          <a:p>
            <a:pPr lvl="3" fontAlgn="base"/>
            <a:r>
              <a:rPr lang="en-US" sz="1500" dirty="0" err="1"/>
              <a:t>Consortial</a:t>
            </a:r>
            <a:r>
              <a:rPr lang="en-US" sz="1500" dirty="0"/>
              <a:t> work</a:t>
            </a:r>
          </a:p>
          <a:p>
            <a:pPr lvl="3" fontAlgn="base"/>
            <a:r>
              <a:rPr lang="en-US" sz="1500" dirty="0"/>
              <a:t>Vendor  </a:t>
            </a:r>
          </a:p>
        </p:txBody>
      </p:sp>
    </p:spTree>
    <p:extLst>
      <p:ext uri="{BB962C8B-B14F-4D97-AF65-F5344CB8AC3E}">
        <p14:creationId xmlns:p14="http://schemas.microsoft.com/office/powerpoint/2010/main" val="1163008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D5C8EC-551B-194B-B762-C87FF763984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96586" y="1196396"/>
            <a:ext cx="3774558" cy="33906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What this group does:</a:t>
            </a:r>
            <a:endParaRPr lang="en-US" sz="1400" dirty="0"/>
          </a:p>
          <a:p>
            <a:pPr lvl="1" fontAlgn="base"/>
            <a:r>
              <a:rPr lang="en-US" sz="1200" dirty="0"/>
              <a:t>Coordinating administration</a:t>
            </a:r>
          </a:p>
          <a:p>
            <a:pPr lvl="1" fontAlgn="base"/>
            <a:r>
              <a:rPr lang="en-US" sz="1200" dirty="0"/>
              <a:t>Establishing recommendations, policies and procedures</a:t>
            </a:r>
          </a:p>
          <a:p>
            <a:pPr lvl="1" fontAlgn="base"/>
            <a:r>
              <a:rPr lang="en-US" sz="1200" dirty="0"/>
              <a:t>Support training efforts and maintaining documentation</a:t>
            </a:r>
          </a:p>
          <a:p>
            <a:pPr lvl="1" fontAlgn="base"/>
            <a:r>
              <a:rPr lang="en-US" sz="1200" dirty="0"/>
              <a:t>Communication to staff and users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6ABC8A8-F13F-6A41-AAA8-1A09AB0A1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24" y="1196396"/>
            <a:ext cx="3774558" cy="33906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Membership is broken into leads by area:</a:t>
            </a:r>
            <a:endParaRPr lang="en-US" sz="1400" dirty="0"/>
          </a:p>
          <a:p>
            <a:pPr lvl="1" fontAlgn="base"/>
            <a:r>
              <a:rPr lang="en-US" sz="1200" dirty="0"/>
              <a:t>Discovery </a:t>
            </a:r>
          </a:p>
          <a:p>
            <a:pPr lvl="1" fontAlgn="base"/>
            <a:r>
              <a:rPr lang="en-US" sz="1200" dirty="0"/>
              <a:t>Resource Management </a:t>
            </a:r>
          </a:p>
          <a:p>
            <a:pPr lvl="1" fontAlgn="base"/>
            <a:r>
              <a:rPr lang="en-US" sz="1200" dirty="0"/>
              <a:t>Acquisitions</a:t>
            </a:r>
          </a:p>
          <a:p>
            <a:pPr lvl="1" fontAlgn="base"/>
            <a:r>
              <a:rPr lang="en-US" sz="1200" dirty="0"/>
              <a:t>Fulfillment</a:t>
            </a:r>
          </a:p>
          <a:p>
            <a:pPr lvl="1" fontAlgn="base"/>
            <a:r>
              <a:rPr lang="en-US" sz="1200" dirty="0"/>
              <a:t>User accounts</a:t>
            </a:r>
          </a:p>
          <a:p>
            <a:pPr lvl="1" fontAlgn="base"/>
            <a:r>
              <a:rPr lang="en-US" sz="1200" dirty="0"/>
              <a:t>ILL</a:t>
            </a:r>
          </a:p>
          <a:p>
            <a:pPr lvl="1" fontAlgn="base"/>
            <a:r>
              <a:rPr lang="en-US" sz="1200" dirty="0"/>
              <a:t>Central index</a:t>
            </a:r>
          </a:p>
          <a:p>
            <a:pPr lvl="1" fontAlgn="base"/>
            <a:r>
              <a:rPr lang="en-US" sz="1200" dirty="0"/>
              <a:t>Analytics</a:t>
            </a:r>
          </a:p>
          <a:p>
            <a:pPr lvl="1" fontAlgn="base"/>
            <a:r>
              <a:rPr lang="en-US" sz="1200" dirty="0"/>
              <a:t>Collections and Content</a:t>
            </a:r>
          </a:p>
          <a:p>
            <a:pPr lvl="1" fontAlgn="base"/>
            <a:r>
              <a:rPr lang="en-US" sz="1200" dirty="0"/>
              <a:t>Law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5CCC95-8C06-5C47-A63B-FF699B399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2000" b="1" dirty="0"/>
            </a:br>
            <a:r>
              <a:rPr lang="en-US" sz="2400" b="1" dirty="0"/>
              <a:t>Discovery &amp; Integrated Library System Operations Group (DILS)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5863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730BC6-0D4F-AB49-9EE4-E2F6F7F123C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17811" y="1262747"/>
            <a:ext cx="4214509" cy="3548132"/>
          </a:xfrm>
        </p:spPr>
        <p:txBody>
          <a:bodyPr>
            <a:normAutofit/>
          </a:bodyPr>
          <a:lstStyle/>
          <a:p>
            <a:endParaRPr lang="en-US" sz="1400" dirty="0"/>
          </a:p>
          <a:p>
            <a:pPr lvl="1" fontAlgn="base"/>
            <a:r>
              <a:rPr lang="en-US" sz="1400" b="1" dirty="0"/>
              <a:t>Vendor ticketing coordinator</a:t>
            </a:r>
          </a:p>
          <a:p>
            <a:pPr lvl="2" fontAlgn="base"/>
            <a:r>
              <a:rPr lang="en-US" sz="1200" dirty="0"/>
              <a:t>Attached to every ticket filed by UW</a:t>
            </a:r>
          </a:p>
          <a:p>
            <a:pPr lvl="2" fontAlgn="base"/>
            <a:r>
              <a:rPr lang="en-US" sz="1200" dirty="0"/>
              <a:t>Consulted on whether or not to file a case </a:t>
            </a:r>
          </a:p>
          <a:p>
            <a:pPr lvl="2" fontAlgn="base"/>
            <a:r>
              <a:rPr lang="en-US" sz="1200" dirty="0"/>
              <a:t>Best practices for filing cases</a:t>
            </a:r>
          </a:p>
          <a:p>
            <a:pPr lvl="1" fontAlgn="base"/>
            <a:r>
              <a:rPr lang="en-US" sz="1400" b="1" dirty="0"/>
              <a:t>PWOG</a:t>
            </a:r>
            <a:r>
              <a:rPr lang="en-US" sz="1600" dirty="0"/>
              <a:t> </a:t>
            </a:r>
            <a:r>
              <a:rPr lang="en-US" sz="1050" dirty="0"/>
              <a:t>(</a:t>
            </a:r>
            <a:r>
              <a:rPr lang="en-US" sz="1050" i="1" dirty="0"/>
              <a:t>Public Web Operations Group</a:t>
            </a:r>
            <a:r>
              <a:rPr lang="en-US" sz="1050" dirty="0"/>
              <a:t>)</a:t>
            </a:r>
          </a:p>
          <a:p>
            <a:pPr lvl="2" fontAlgn="base"/>
            <a:r>
              <a:rPr lang="en-US" sz="1200" dirty="0"/>
              <a:t>Vetting FAQ pages/Creating FAQ pages</a:t>
            </a:r>
          </a:p>
          <a:p>
            <a:pPr lvl="2" fontAlgn="base"/>
            <a:r>
              <a:rPr lang="en-US" sz="1200" dirty="0"/>
              <a:t>Breaking down releases and upcoming changes to online catalog</a:t>
            </a:r>
          </a:p>
          <a:p>
            <a:pPr lvl="2" fontAlgn="base"/>
            <a:r>
              <a:rPr lang="en-US" sz="1200" dirty="0"/>
              <a:t>Vetting features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C315E2-5E63-7A4F-B785-6C9229799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680" y="1143908"/>
            <a:ext cx="4030924" cy="3785810"/>
          </a:xfrm>
        </p:spPr>
        <p:txBody>
          <a:bodyPr>
            <a:normAutofit/>
          </a:bodyPr>
          <a:lstStyle/>
          <a:p>
            <a:endParaRPr lang="en-US" sz="1200" dirty="0"/>
          </a:p>
          <a:p>
            <a:pPr lvl="1" fontAlgn="base"/>
            <a:r>
              <a:rPr lang="en-US" sz="1400" b="1" dirty="0"/>
              <a:t>Orbis Cascade Alliance </a:t>
            </a:r>
            <a:r>
              <a:rPr lang="en-US" sz="1050" dirty="0"/>
              <a:t>(</a:t>
            </a:r>
            <a:r>
              <a:rPr lang="en-US" sz="1050" i="1" dirty="0"/>
              <a:t>Our Consortium</a:t>
            </a:r>
            <a:r>
              <a:rPr lang="en-US" sz="1050" dirty="0"/>
              <a:t>)</a:t>
            </a:r>
          </a:p>
          <a:p>
            <a:pPr lvl="2" fontAlgn="base"/>
            <a:r>
              <a:rPr lang="en-US" sz="1200" dirty="0"/>
              <a:t>System changes</a:t>
            </a:r>
          </a:p>
          <a:p>
            <a:pPr lvl="2" fontAlgn="base"/>
            <a:r>
              <a:rPr lang="en-US" sz="1200" dirty="0"/>
              <a:t>Discovery enhancements chair</a:t>
            </a:r>
          </a:p>
          <a:p>
            <a:pPr lvl="2" fontAlgn="base"/>
            <a:r>
              <a:rPr lang="en-US" sz="1200" dirty="0"/>
              <a:t>Representative for Discovery, Systems, institutional voting, and vendor voting</a:t>
            </a:r>
          </a:p>
          <a:p>
            <a:pPr lvl="1" fontAlgn="base"/>
            <a:r>
              <a:rPr lang="en-US" sz="1400" b="1" dirty="0"/>
              <a:t>Question Point </a:t>
            </a:r>
            <a:r>
              <a:rPr lang="en-US" sz="1050" dirty="0"/>
              <a:t>(</a:t>
            </a:r>
            <a:r>
              <a:rPr lang="en-US" sz="1050" i="1" dirty="0"/>
              <a:t>Chat with a librarian service</a:t>
            </a:r>
            <a:r>
              <a:rPr lang="en-US" sz="1050" dirty="0"/>
              <a:t>)</a:t>
            </a:r>
          </a:p>
          <a:p>
            <a:pPr lvl="2" fontAlgn="base"/>
            <a:r>
              <a:rPr lang="en-US" sz="1200" dirty="0"/>
              <a:t>E-Resources Troubleshooting queue </a:t>
            </a:r>
          </a:p>
          <a:p>
            <a:pPr lvl="2" fontAlgn="base"/>
            <a:r>
              <a:rPr lang="en-US" sz="1200" dirty="0"/>
              <a:t>ITS queue </a:t>
            </a:r>
          </a:p>
          <a:p>
            <a:pPr lvl="2" fontAlgn="base"/>
            <a:r>
              <a:rPr lang="en-US" sz="1200" dirty="0"/>
              <a:t>Personal queue</a:t>
            </a:r>
          </a:p>
          <a:p>
            <a:pPr lvl="1" fontAlgn="base"/>
            <a:r>
              <a:rPr lang="en-US" sz="1400" b="1" dirty="0"/>
              <a:t>Technical Support Dashboard</a:t>
            </a:r>
          </a:p>
          <a:p>
            <a:pPr lvl="2" fontAlgn="base"/>
            <a:r>
              <a:rPr lang="en-US" sz="1200" dirty="0"/>
              <a:t>Forms for configuration changes</a:t>
            </a:r>
          </a:p>
          <a:p>
            <a:pPr lvl="2" fontAlgn="base"/>
            <a:r>
              <a:rPr lang="en-US" sz="1200" dirty="0"/>
              <a:t>Forms for enhancement requests</a:t>
            </a:r>
          </a:p>
          <a:p>
            <a:pPr lvl="2" fontAlgn="base"/>
            <a:r>
              <a:rPr lang="en-US" sz="1200" dirty="0"/>
              <a:t>Best practices documentation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74948B-FC3E-F744-858A-32FD24EF2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Additional Collaborations </a:t>
            </a:r>
            <a:br>
              <a:rPr lang="en-US" sz="3600" b="1" dirty="0"/>
            </a:br>
            <a:r>
              <a:rPr lang="en-US" sz="3600" b="1" dirty="0"/>
              <a:t>with Technical Services</a:t>
            </a:r>
          </a:p>
        </p:txBody>
      </p:sp>
    </p:spTree>
    <p:extLst>
      <p:ext uri="{BB962C8B-B14F-4D97-AF65-F5344CB8AC3E}">
        <p14:creationId xmlns:p14="http://schemas.microsoft.com/office/powerpoint/2010/main" val="1106350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10ECFB-3630-2644-B50C-51C38CDFE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Communication Lessons Learned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8CA09A-F5A7-6948-86BE-A3E6EB70C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800" dirty="0">
                <a:solidFill>
                  <a:schemeClr val="accent1"/>
                </a:solidFill>
              </a:rPr>
              <a:t>Shifting</a:t>
            </a:r>
            <a:r>
              <a:rPr lang="en-US" sz="1800" dirty="0"/>
              <a:t> away from being a culture of no</a:t>
            </a:r>
          </a:p>
          <a:p>
            <a:pPr fontAlgn="base"/>
            <a:r>
              <a:rPr lang="en-US" sz="1800" dirty="0"/>
              <a:t>Working with departments to </a:t>
            </a:r>
            <a:r>
              <a:rPr lang="en-US" sz="1800" dirty="0">
                <a:solidFill>
                  <a:schemeClr val="accent1"/>
                </a:solidFill>
              </a:rPr>
              <a:t>centralize contact</a:t>
            </a:r>
            <a:r>
              <a:rPr lang="en-US" sz="1800" dirty="0"/>
              <a:t> points </a:t>
            </a:r>
          </a:p>
          <a:p>
            <a:pPr fontAlgn="base"/>
            <a:r>
              <a:rPr lang="en-US" sz="1800" dirty="0"/>
              <a:t>Reforming groups to be less reactionary to being </a:t>
            </a:r>
            <a:r>
              <a:rPr lang="en-US" sz="1800" dirty="0">
                <a:solidFill>
                  <a:schemeClr val="accent1"/>
                </a:solidFill>
              </a:rPr>
              <a:t>more proactive</a:t>
            </a:r>
          </a:p>
          <a:p>
            <a:pPr fontAlgn="base"/>
            <a:r>
              <a:rPr lang="en-US" sz="1800" dirty="0"/>
              <a:t>Stop assuming and try to </a:t>
            </a:r>
            <a:r>
              <a:rPr lang="en-US" sz="1800" dirty="0">
                <a:solidFill>
                  <a:schemeClr val="accent1"/>
                </a:solidFill>
              </a:rPr>
              <a:t>keep an open mind</a:t>
            </a:r>
          </a:p>
          <a:p>
            <a:pPr fontAlgn="base"/>
            <a:r>
              <a:rPr lang="en-US" sz="1800" dirty="0"/>
              <a:t>Forcing the focus back on </a:t>
            </a:r>
            <a:r>
              <a:rPr lang="en-US" sz="1800" dirty="0">
                <a:solidFill>
                  <a:schemeClr val="accent1"/>
                </a:solidFill>
              </a:rPr>
              <a:t>who</a:t>
            </a:r>
            <a:r>
              <a:rPr lang="en-US" sz="1800" dirty="0"/>
              <a:t> the user is and </a:t>
            </a:r>
            <a:r>
              <a:rPr lang="en-US" sz="1800" dirty="0">
                <a:solidFill>
                  <a:schemeClr val="accent1"/>
                </a:solidFill>
              </a:rPr>
              <a:t>why</a:t>
            </a:r>
            <a:r>
              <a:rPr lang="en-US" sz="1800" dirty="0"/>
              <a:t> we are doing the work</a:t>
            </a:r>
          </a:p>
          <a:p>
            <a:pPr fontAlgn="base"/>
            <a:r>
              <a:rPr lang="en-US" sz="1800" dirty="0">
                <a:solidFill>
                  <a:schemeClr val="accent1"/>
                </a:solidFill>
              </a:rPr>
              <a:t>Understanding</a:t>
            </a:r>
            <a:r>
              <a:rPr lang="en-US" sz="1800" dirty="0"/>
              <a:t> and </a:t>
            </a:r>
            <a:r>
              <a:rPr lang="en-US" sz="1800" dirty="0">
                <a:solidFill>
                  <a:schemeClr val="accent1"/>
                </a:solidFill>
              </a:rPr>
              <a:t>care</a:t>
            </a:r>
            <a:r>
              <a:rPr lang="en-US" sz="1800" dirty="0"/>
              <a:t> go a long way</a:t>
            </a:r>
          </a:p>
        </p:txBody>
      </p:sp>
    </p:spTree>
    <p:extLst>
      <p:ext uri="{BB962C8B-B14F-4D97-AF65-F5344CB8AC3E}">
        <p14:creationId xmlns:p14="http://schemas.microsoft.com/office/powerpoint/2010/main" val="1648993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A Virtual ">
      <a:dk1>
        <a:sysClr val="windowText" lastClr="000000"/>
      </a:dk1>
      <a:lt1>
        <a:sysClr val="window" lastClr="FFFFFF"/>
      </a:lt1>
      <a:dk2>
        <a:srgbClr val="999A98"/>
      </a:dk2>
      <a:lt2>
        <a:srgbClr val="E99722"/>
      </a:lt2>
      <a:accent1>
        <a:srgbClr val="CD0920"/>
      </a:accent1>
      <a:accent2>
        <a:srgbClr val="970F1C"/>
      </a:accent2>
      <a:accent3>
        <a:srgbClr val="D7471F"/>
      </a:accent3>
      <a:accent4>
        <a:srgbClr val="E99722"/>
      </a:accent4>
      <a:accent5>
        <a:srgbClr val="FFFEFD"/>
      </a:accent5>
      <a:accent6>
        <a:srgbClr val="FFFFFE"/>
      </a:accent6>
      <a:hlink>
        <a:srgbClr val="0089C4"/>
      </a:hlink>
      <a:folHlink>
        <a:srgbClr val="30519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830</Words>
  <Application>Microsoft Macintosh PowerPoint</Application>
  <PresentationFormat>On-screen Show (16:9)</PresentationFormat>
  <Paragraphs>113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Happy Together?  Communication &amp; Collaboration Between  Technical Services and IT</vt:lpstr>
      <vt:lpstr>Thank You:</vt:lpstr>
      <vt:lpstr>UW Libraries org chart  (c. 2012)</vt:lpstr>
      <vt:lpstr>Organizational chart  (2016-present)</vt:lpstr>
      <vt:lpstr>Information Technology Services &amp; Digital Strategies(ITS&amp;DS) and Technical Services</vt:lpstr>
      <vt:lpstr>Systems Collaboration in one person...</vt:lpstr>
      <vt:lpstr> Discovery &amp; Integrated Library System Operations Group (DILS) </vt:lpstr>
      <vt:lpstr>Additional Collaborations  with Technical Services</vt:lpstr>
      <vt:lpstr>Communication Lessons Learned</vt:lpstr>
      <vt:lpstr>Cataloging and IT</vt:lpstr>
      <vt:lpstr>Collaboration with IT</vt:lpstr>
      <vt:lpstr>Communication  Lessons Learned</vt:lpstr>
      <vt:lpstr>Acquisitions and IT</vt:lpstr>
      <vt:lpstr>Collaboration with IT</vt:lpstr>
      <vt:lpstr>Wrap Up</vt:lpstr>
      <vt:lpstr>Key Points/Communication Strategies:</vt:lpstr>
      <vt:lpstr>Questions?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Krista Joy Johnson</dc:creator>
  <cp:lastModifiedBy>Anne M. Pepitone</cp:lastModifiedBy>
  <cp:revision>37</cp:revision>
  <dcterms:created xsi:type="dcterms:W3CDTF">2020-04-21T19:41:20Z</dcterms:created>
  <dcterms:modified xsi:type="dcterms:W3CDTF">2020-08-18T00:23:04Z</dcterms:modified>
</cp:coreProperties>
</file>