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18"/>
  </p:notesMasterIdLst>
  <p:handoutMasterIdLst>
    <p:handoutMasterId r:id="rId1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tacey Wedlake"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C9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124" autoAdjust="0"/>
  </p:normalViewPr>
  <p:slideViewPr>
    <p:cSldViewPr snapToGrid="0">
      <p:cViewPr varScale="1">
        <p:scale>
          <a:sx n="60" d="100"/>
          <a:sy n="60" d="100"/>
        </p:scale>
        <p:origin x="1602" y="66"/>
      </p:cViewPr>
      <p:guideLst>
        <p:guide orient="horz" pos="2160"/>
        <p:guide pos="2880"/>
      </p:guideLst>
    </p:cSldViewPr>
  </p:slideViewPr>
  <p:notesTextViewPr>
    <p:cViewPr>
      <p:scale>
        <a:sx n="1" d="1"/>
        <a:sy n="1" d="1"/>
      </p:scale>
      <p:origin x="0" y="0"/>
    </p:cViewPr>
  </p:notesTextViewPr>
  <p:notesViewPr>
    <p:cSldViewPr snapToGrid="0" showGuides="1">
      <p:cViewPr varScale="1">
        <p:scale>
          <a:sx n="92" d="100"/>
          <a:sy n="92" d="100"/>
        </p:scale>
        <p:origin x="403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D8EAA9-299E-427A-B41F-81191B044A13}" type="datetimeFigureOut">
              <a:rPr lang="en-US" smtClean="0"/>
              <a:t>9/24/2018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F414531-28BF-4857-BD6B-92DEDDB424FE}" type="slidenum">
              <a:rPr lang="en-US" smtClean="0"/>
              <a:t>‹#›</a:t>
            </a:fld>
            <a:endParaRPr lang="en-US"/>
          </a:p>
        </p:txBody>
      </p:sp>
    </p:spTree>
    <p:extLst>
      <p:ext uri="{BB962C8B-B14F-4D97-AF65-F5344CB8AC3E}">
        <p14:creationId xmlns:p14="http://schemas.microsoft.com/office/powerpoint/2010/main" val="1731099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seattle.gov/Documents/Departments/Tech/SeaDigEq_Report_073015_FINAL.pdf" TargetMode="External"/><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hyperlink" Target="http://www.seattle.gov/rsji" TargetMode="External"/><Relationship Id="rId4" Type="http://schemas.openxmlformats.org/officeDocument/2006/relationships/hyperlink" Target="http://www.seattle.gov/tech/initiatives/broadband"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David and Stacey introduce themselves.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40d51211fd_0_15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40d51211fd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Edited outcomes &amp; indicators slightly to be it more slide friendly</a:t>
            </a:r>
            <a:endParaRPr dirty="0"/>
          </a:p>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40d51211fd_0_17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40d51211fd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1st DE report - comprehensive report came out - of 2017 data  (Report  w/graphics at http://www.seattle.gov/tech/initiatives/digital-equity/digital-equity-progress-report)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Could take graphic from PPT/website of the data points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Stacey’s last slide.</a:t>
            </a:r>
            <a:endParaRPr dirty="0"/>
          </a:p>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40d51211fd_0_18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40d51211fd_0_1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 here</a:t>
            </a:r>
            <a:br>
              <a:rPr lang="en" dirty="0"/>
            </a:br>
            <a:r>
              <a:rPr lang="en" dirty="0"/>
              <a:t>Changed guidelines in Tech Matching Fund, applying to the reporting. Used it with ARC RecTech to help their participant data collection.</a:t>
            </a:r>
            <a:endParaRPr dirty="0"/>
          </a:p>
          <a:p>
            <a:pPr marL="0" lvl="0" indent="0" algn="l" rtl="0">
              <a:spcBef>
                <a:spcPts val="0"/>
              </a:spcBef>
              <a:spcAft>
                <a:spcPts val="0"/>
              </a:spcAft>
              <a:buNone/>
            </a:pPr>
            <a:r>
              <a:rPr lang="en-US" dirty="0"/>
              <a:t>Also used for Seattle IT Performance measures</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40d51211fd_0_18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40d51211fd_0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Other info: </a:t>
            </a:r>
            <a:endParaRPr/>
          </a:p>
          <a:p>
            <a:pPr marL="0" lvl="0" indent="0" algn="l" rtl="0">
              <a:spcBef>
                <a:spcPts val="0"/>
              </a:spcBef>
              <a:spcAft>
                <a:spcPts val="0"/>
              </a:spcAft>
              <a:buNone/>
            </a:pPr>
            <a:r>
              <a:rPr lang="en"/>
              <a:t>Common Sense Media, Pew</a:t>
            </a:r>
            <a:endParaRPr/>
          </a:p>
          <a:p>
            <a:pPr marL="0" lvl="0" indent="0" algn="l" rtl="0">
              <a:spcBef>
                <a:spcPts val="0"/>
              </a:spcBef>
              <a:spcAft>
                <a:spcPts val="0"/>
              </a:spcAft>
              <a:buNone/>
            </a:pPr>
            <a:r>
              <a:rPr lang="en"/>
              <a:t>Mobile Beacon </a:t>
            </a:r>
            <a:endParaRPr/>
          </a:p>
          <a:p>
            <a:pPr marL="0" lvl="0" indent="0" algn="l" rtl="0">
              <a:spcBef>
                <a:spcPts val="0"/>
              </a:spcBef>
              <a:spcAft>
                <a:spcPts val="0"/>
              </a:spcAft>
              <a:buNone/>
            </a:pPr>
            <a:r>
              <a:rPr lang="en"/>
              <a:t>Sometimes company research or marketing data may be made available.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40d51211fd_0_19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40d51211fd_0_1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Seeing some evolution in what data points are used and are emphasized.</a:t>
            </a:r>
            <a:endParaRPr/>
          </a:p>
          <a:p>
            <a:pPr marL="0" lvl="0" indent="0" algn="l" rtl="0">
              <a:spcBef>
                <a:spcPts val="0"/>
              </a:spcBef>
              <a:spcAft>
                <a:spcPts val="0"/>
              </a:spcAft>
              <a:buNone/>
            </a:pPr>
            <a:r>
              <a:rPr lang="en"/>
              <a:t>May want to use simpler proxies for some.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40d51211fd_0_19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40d51211fd_0_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40f5310355_0_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40f5310355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40d51211fd_0_17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40d51211fd_0_1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40ce39e882_0_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40ce39e882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rPr>
              <a:t>Started from question of What is technologically healthy community?</a:t>
            </a:r>
          </a:p>
          <a:p>
            <a:pPr marL="0" lvl="0" indent="0" algn="l" rtl="0">
              <a:spcBef>
                <a:spcPts val="0"/>
              </a:spcBef>
              <a:spcAft>
                <a:spcPts val="0"/>
              </a:spcAft>
              <a:buNone/>
            </a:pPr>
            <a:r>
              <a:rPr lang="en-US" dirty="0">
                <a:solidFill>
                  <a:schemeClr val="dk1"/>
                </a:solidFill>
              </a:rPr>
              <a:t>All Seattle residents have the tools and ability to necessary to be successful in employment, entrepreneurship and technology leadership, lifelong learning, civic engagement, and use of essential online services.</a:t>
            </a:r>
            <a:endParaRPr dirty="0">
              <a:solidFill>
                <a:schemeClr val="dk1"/>
              </a:solidFill>
            </a:endParaRPr>
          </a:p>
          <a:p>
            <a:pPr marL="0" lvl="0" indent="0" algn="l" rtl="0">
              <a:spcBef>
                <a:spcPts val="0"/>
              </a:spcBef>
              <a:spcAft>
                <a:spcPts val="0"/>
              </a:spcAft>
              <a:buNone/>
            </a:pPr>
            <a:r>
              <a:rPr lang="en" dirty="0"/>
              <a:t>Digital equity, digital inclusion, broadband adoption are different contexts &amp; elements. </a:t>
            </a:r>
            <a:r>
              <a:rPr lang="en-US" dirty="0"/>
              <a:t>Also see the</a:t>
            </a:r>
            <a:r>
              <a:rPr lang="en" dirty="0"/>
              <a:t> NDIA definitions. </a:t>
            </a:r>
            <a:endParaRPr dirty="0"/>
          </a:p>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40ce39e882_0_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40ce39e882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Local, national context, public engagement in development.</a:t>
            </a:r>
            <a:endParaRPr sz="1800" dirty="0">
              <a:solidFill>
                <a:schemeClr val="dk2"/>
              </a:solidFill>
            </a:endParaRPr>
          </a:p>
          <a:p>
            <a:pPr marL="0" lvl="0" indent="0" algn="l" rtl="0">
              <a:spcBef>
                <a:spcPts val="0"/>
              </a:spcBef>
              <a:spcAft>
                <a:spcPts val="0"/>
              </a:spcAft>
              <a:buNone/>
            </a:pPr>
            <a:r>
              <a:rPr lang="en" dirty="0">
                <a:solidFill>
                  <a:schemeClr val="dk1"/>
                </a:solidFill>
              </a:rPr>
              <a:t>This plan was developed with more than 100 community leaders, non-profit organizations, companies, and members of the public participating. They helped identify needs, a vision and possible strategies (See</a:t>
            </a:r>
            <a:r>
              <a:rPr lang="en" dirty="0">
                <a:solidFill>
                  <a:schemeClr val="dk1"/>
                </a:solidFill>
                <a:uFill>
                  <a:noFill/>
                </a:uFill>
                <a:hlinkClick r:id="rId3"/>
              </a:rPr>
              <a:t> </a:t>
            </a:r>
            <a:r>
              <a:rPr lang="en" u="sng" dirty="0">
                <a:solidFill>
                  <a:schemeClr val="hlink"/>
                </a:solidFill>
                <a:hlinkClick r:id="rId3"/>
              </a:rPr>
              <a:t>first vision and strategies report)</a:t>
            </a:r>
            <a:r>
              <a:rPr lang="en" dirty="0">
                <a:solidFill>
                  <a:schemeClr val="dk1"/>
                </a:solidFill>
              </a:rPr>
              <a:t>. Our digital equity initiatives are closely aligned with and further the City of Seattle</a:t>
            </a:r>
            <a:r>
              <a:rPr lang="en" dirty="0">
                <a:solidFill>
                  <a:schemeClr val="dk1"/>
                </a:solidFill>
                <a:uFill>
                  <a:noFill/>
                </a:uFill>
                <a:hlinkClick r:id="rId4"/>
              </a:rPr>
              <a:t> </a:t>
            </a:r>
            <a:r>
              <a:rPr lang="en" u="sng" dirty="0">
                <a:solidFill>
                  <a:schemeClr val="hlink"/>
                </a:solidFill>
                <a:hlinkClick r:id="rId4"/>
              </a:rPr>
              <a:t>broadband efforts</a:t>
            </a:r>
            <a:r>
              <a:rPr lang="en" dirty="0">
                <a:solidFill>
                  <a:schemeClr val="dk1"/>
                </a:solidFill>
              </a:rPr>
              <a:t>,</a:t>
            </a:r>
            <a:r>
              <a:rPr lang="en" dirty="0">
                <a:solidFill>
                  <a:schemeClr val="dk1"/>
                </a:solidFill>
                <a:uFill>
                  <a:noFill/>
                </a:uFill>
                <a:hlinkClick r:id="rId5"/>
              </a:rPr>
              <a:t> </a:t>
            </a:r>
            <a:r>
              <a:rPr lang="en" u="sng" dirty="0">
                <a:solidFill>
                  <a:schemeClr val="hlink"/>
                </a:solidFill>
                <a:hlinkClick r:id="rId5"/>
              </a:rPr>
              <a:t>Race and Social Justice Initiative,</a:t>
            </a:r>
            <a:r>
              <a:rPr lang="en" dirty="0">
                <a:solidFill>
                  <a:schemeClr val="dk1"/>
                </a:solidFill>
              </a:rPr>
              <a:t> and other education, neighborhood, equitable development, technology, cultural and human service goals.</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40ce39e882_0_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40ce39e882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•iSchool researchers compiled an inventory of Seattle IT internal and external data points. This allowed the use of existing indicators, informed the creation of the new indicators, and helped identify other indicator sources.</a:t>
            </a:r>
            <a:endParaRPr dirty="0"/>
          </a:p>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40ce39e882_0_4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40ce39e882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 last slide.</a:t>
            </a:r>
          </a:p>
          <a:p>
            <a:pPr marL="158750" indent="0">
              <a:buNone/>
            </a:pPr>
            <a:r>
              <a:rPr lang="en" dirty="0"/>
              <a:t>Structural </a:t>
            </a:r>
            <a:r>
              <a:rPr lang="en-US" dirty="0"/>
              <a:t>elements </a:t>
            </a:r>
            <a:r>
              <a:rPr lang="en" dirty="0"/>
              <a:t>include </a:t>
            </a:r>
            <a:r>
              <a:rPr lang="en-US" sz="1100" b="0" i="0" u="none" strike="noStrike" cap="none" baseline="0" dirty="0">
                <a:solidFill>
                  <a:srgbClr val="000000"/>
                </a:solidFill>
                <a:latin typeface="Arial"/>
                <a:ea typeface="Arial"/>
                <a:cs typeface="Arial"/>
                <a:sym typeface="Arial"/>
              </a:rPr>
              <a:t>Policies, systems, communications, collaborations, resource investments, and on-line services</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40ce39e882_0_5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40ce39e882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Stacey starts here.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40f5310355_0_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40f5310355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evaluated existing indicators from the city and other community sources for possible use in the evaluation plan. Using five source documents provided by Seattle IT, we extracted and tagged indicators according to Digital Equity Initiative’s goals: Connectivity, Devices and Technical Support, and Skills Training. In addition, we examined community indicators from twelve other sources, and when possible, tagged the indicators to a goal area. These indicators informed the evaluation plan’s indicator framework.</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40ce39e882_0_4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40ce39e882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Edited outcomes &amp; indicators slightly to be it more slide friendly</a:t>
            </a:r>
            <a:endParaRPr/>
          </a:p>
          <a:p>
            <a:pPr marL="0" lvl="0" indent="0" algn="l" rtl="0">
              <a:spcBef>
                <a:spcPts val="0"/>
              </a:spcBef>
              <a:spcAft>
                <a:spcPts val="0"/>
              </a:spcAft>
              <a:buNone/>
            </a:pPr>
            <a:endParaRPr/>
          </a:p>
          <a:p>
            <a:pPr marL="0" lvl="0" indent="0" algn="l" rtl="0">
              <a:spcBef>
                <a:spcPts val="0"/>
              </a:spcBef>
              <a:spcAft>
                <a:spcPts val="0"/>
              </a:spcAft>
              <a:buNone/>
            </a:pPr>
            <a:r>
              <a:rPr lang="en"/>
              <a:t>Will use animation to limit the amount of text visible at once (check the timing)</a:t>
            </a:r>
            <a:endParaRPr/>
          </a:p>
          <a:p>
            <a:pPr marL="0" lvl="0" indent="0" algn="l" rtl="0">
              <a:spcBef>
                <a:spcPts val="0"/>
              </a:spcBef>
              <a:spcAft>
                <a:spcPts val="0"/>
              </a:spcAft>
              <a:buNone/>
            </a:pPr>
            <a:endParaRPr/>
          </a:p>
          <a:p>
            <a:pPr marL="0" lvl="0" indent="0" algn="l" rtl="0">
              <a:spcBef>
                <a:spcPts val="0"/>
              </a:spcBef>
              <a:spcAft>
                <a:spcPts val="0"/>
              </a:spcAft>
              <a:buNone/>
            </a:pPr>
            <a:r>
              <a:rPr lang="en"/>
              <a:t>The framework itself details the data source, frequency, and which activity and outcome the indicator measures.</a:t>
            </a:r>
            <a:endParaRPr/>
          </a:p>
          <a:p>
            <a:pPr marL="0" lvl="0" indent="0" algn="l" rtl="0">
              <a:spcBef>
                <a:spcPts val="0"/>
              </a:spcBef>
              <a:spcAft>
                <a:spcPts val="0"/>
              </a:spcAft>
              <a:buNone/>
            </a:pPr>
            <a:endParaRPr/>
          </a:p>
          <a:p>
            <a:pPr marL="0" lvl="0" indent="0" algn="l" rtl="0">
              <a:spcBef>
                <a:spcPts val="0"/>
              </a:spcBef>
              <a:spcAft>
                <a:spcPts val="0"/>
              </a:spcAft>
              <a:buNone/>
            </a:pPr>
            <a:r>
              <a:rPr lang="en"/>
              <a:t>If time, mention organizations assisting with sign-ups.</a:t>
            </a:r>
            <a:endParaRPr/>
          </a:p>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ACF6351A-EEDF-4F3F-9596-9F9C2048CDBA}" type="datetimeFigureOut">
              <a:rPr lang="en-US" smtClean="0"/>
              <a:t>9/24/2018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360A4-C070-4706-A3FE-2D9704E674C6}" type="slidenum">
              <a:rPr lang="en-US" smtClean="0"/>
              <a:t>‹#›</a:t>
            </a:fld>
            <a:endParaRPr lang="en-US"/>
          </a:p>
        </p:txBody>
      </p:sp>
    </p:spTree>
    <p:extLst>
      <p:ext uri="{BB962C8B-B14F-4D97-AF65-F5344CB8AC3E}">
        <p14:creationId xmlns:p14="http://schemas.microsoft.com/office/powerpoint/2010/main" val="264354644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CF6351A-EEDF-4F3F-9596-9F9C2048CDBA}" type="datetimeFigureOut">
              <a:rPr lang="en-US" smtClean="0"/>
              <a:t>9/24/2018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360A4-C070-4706-A3FE-2D9704E674C6}" type="slidenum">
              <a:rPr lang="en-US" smtClean="0"/>
              <a:t>‹#›</a:t>
            </a:fld>
            <a:endParaRPr lang="en-US"/>
          </a:p>
        </p:txBody>
      </p:sp>
    </p:spTree>
    <p:extLst>
      <p:ext uri="{BB962C8B-B14F-4D97-AF65-F5344CB8AC3E}">
        <p14:creationId xmlns:p14="http://schemas.microsoft.com/office/powerpoint/2010/main" val="161056076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CF6351A-EEDF-4F3F-9596-9F9C2048CDBA}" type="datetimeFigureOut">
              <a:rPr lang="en-US" smtClean="0"/>
              <a:t>9/24/2018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360A4-C070-4706-A3FE-2D9704E674C6}" type="slidenum">
              <a:rPr lang="en-US" smtClean="0"/>
              <a:t>‹#›</a:t>
            </a:fld>
            <a:endParaRPr lang="en-US"/>
          </a:p>
        </p:txBody>
      </p:sp>
    </p:spTree>
    <p:extLst>
      <p:ext uri="{BB962C8B-B14F-4D97-AF65-F5344CB8AC3E}">
        <p14:creationId xmlns:p14="http://schemas.microsoft.com/office/powerpoint/2010/main" val="235429245"/>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0" name="Parallelogram 1"/>
          <p:cNvSpPr/>
          <p:nvPr userDrawn="1"/>
        </p:nvSpPr>
        <p:spPr>
          <a:xfrm>
            <a:off x="-503539" y="300964"/>
            <a:ext cx="8389261" cy="1148861"/>
          </a:xfrm>
          <a:custGeom>
            <a:avLst/>
            <a:gdLst>
              <a:gd name="connsiteX0" fmla="*/ 0 w 3354289"/>
              <a:gd name="connsiteY0" fmla="*/ 828361 h 828361"/>
              <a:gd name="connsiteX1" fmla="*/ 207090 w 3354289"/>
              <a:gd name="connsiteY1" fmla="*/ 0 h 828361"/>
              <a:gd name="connsiteX2" fmla="*/ 3354289 w 3354289"/>
              <a:gd name="connsiteY2" fmla="*/ 0 h 828361"/>
              <a:gd name="connsiteX3" fmla="*/ 3147199 w 3354289"/>
              <a:gd name="connsiteY3" fmla="*/ 828361 h 828361"/>
              <a:gd name="connsiteX4" fmla="*/ 0 w 3354289"/>
              <a:gd name="connsiteY4" fmla="*/ 828361 h 828361"/>
              <a:gd name="connsiteX0" fmla="*/ 0 w 3572402"/>
              <a:gd name="connsiteY0" fmla="*/ 828361 h 828361"/>
              <a:gd name="connsiteX1" fmla="*/ 207090 w 3572402"/>
              <a:gd name="connsiteY1" fmla="*/ 0 h 828361"/>
              <a:gd name="connsiteX2" fmla="*/ 3572402 w 3572402"/>
              <a:gd name="connsiteY2" fmla="*/ 0 h 828361"/>
              <a:gd name="connsiteX3" fmla="*/ 3147199 w 3572402"/>
              <a:gd name="connsiteY3" fmla="*/ 828361 h 828361"/>
              <a:gd name="connsiteX4" fmla="*/ 0 w 3572402"/>
              <a:gd name="connsiteY4" fmla="*/ 828361 h 8283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2402" h="828361">
                <a:moveTo>
                  <a:pt x="0" y="828361"/>
                </a:moveTo>
                <a:lnTo>
                  <a:pt x="207090" y="0"/>
                </a:lnTo>
                <a:lnTo>
                  <a:pt x="3572402" y="0"/>
                </a:lnTo>
                <a:lnTo>
                  <a:pt x="3147199" y="828361"/>
                </a:lnTo>
                <a:lnTo>
                  <a:pt x="0" y="828361"/>
                </a:lnTo>
                <a:close/>
              </a:path>
            </a:pathLst>
          </a:custGeom>
          <a:solidFill>
            <a:srgbClr val="97C9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Google Shape;17;p4"/>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lstStyle>
            <a:lvl1pPr lvl="0">
              <a:spcBef>
                <a:spcPts val="0"/>
              </a:spcBef>
              <a:spcAft>
                <a:spcPts val="0"/>
              </a:spcAft>
              <a:buSzPts val="2800"/>
              <a:buNone/>
              <a:defRPr sz="3600">
                <a:solidFill>
                  <a:schemeClr val="bg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18" name="Google Shape;18;p4"/>
          <p:cNvSpPr txBox="1">
            <a:spLocks noGrp="1"/>
          </p:cNvSpPr>
          <p:nvPr>
            <p:ph type="body" idx="1"/>
          </p:nvPr>
        </p:nvSpPr>
        <p:spPr>
          <a:xfrm>
            <a:off x="343425" y="1542783"/>
            <a:ext cx="8520600" cy="45552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sz="2800"/>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dirty="0"/>
          </a:p>
        </p:txBody>
      </p:sp>
      <p:sp>
        <p:nvSpPr>
          <p:cNvPr id="19" name="Google Shape;19;p4"/>
          <p:cNvSpPr txBox="1">
            <a:spLocks noGrp="1"/>
          </p:cNvSpPr>
          <p:nvPr>
            <p:ph type="sldNum" idx="12"/>
          </p:nvPr>
        </p:nvSpPr>
        <p:spPr>
          <a:xfrm>
            <a:off x="8472458" y="6217622"/>
            <a:ext cx="548700" cy="5247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
        <p:nvSpPr>
          <p:cNvPr id="20" name="Google Shape;20;p4"/>
          <p:cNvSpPr txBox="1">
            <a:spLocks noGrp="1"/>
          </p:cNvSpPr>
          <p:nvPr>
            <p:ph type="sldNum" idx="2"/>
          </p:nvPr>
        </p:nvSpPr>
        <p:spPr>
          <a:xfrm>
            <a:off x="8472458" y="6217622"/>
            <a:ext cx="548700" cy="5247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pic>
        <p:nvPicPr>
          <p:cNvPr id="8" name="Google Shape;63;p13"/>
          <p:cNvPicPr preferRelativeResize="0"/>
          <p:nvPr userDrawn="1"/>
        </p:nvPicPr>
        <p:blipFill>
          <a:blip r:embed="rId2">
            <a:alphaModFix/>
          </a:blip>
          <a:stretch>
            <a:fillRect/>
          </a:stretch>
        </p:blipFill>
        <p:spPr>
          <a:xfrm>
            <a:off x="0" y="6084688"/>
            <a:ext cx="3000375" cy="742950"/>
          </a:xfrm>
          <a:prstGeom prst="rect">
            <a:avLst/>
          </a:prstGeom>
          <a:noFill/>
          <a:ln>
            <a:noFill/>
          </a:ln>
        </p:spPr>
      </p:pic>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23385" y="6113924"/>
            <a:ext cx="697773" cy="697773"/>
          </a:xfrm>
          <a:prstGeom prst="rect">
            <a:avLst/>
          </a:prstGeom>
        </p:spPr>
      </p:pic>
    </p:spTree>
    <p:extLst>
      <p:ext uri="{BB962C8B-B14F-4D97-AF65-F5344CB8AC3E}">
        <p14:creationId xmlns:p14="http://schemas.microsoft.com/office/powerpoint/2010/main" val="3946640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CF6351A-EEDF-4F3F-9596-9F9C2048CDBA}" type="datetimeFigureOut">
              <a:rPr lang="en-US" smtClean="0"/>
              <a:t>9/24/2018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360A4-C070-4706-A3FE-2D9704E674C6}" type="slidenum">
              <a:rPr lang="en-US" smtClean="0"/>
              <a:t>‹#›</a:t>
            </a:fld>
            <a:endParaRPr lang="en-US"/>
          </a:p>
        </p:txBody>
      </p:sp>
    </p:spTree>
    <p:extLst>
      <p:ext uri="{BB962C8B-B14F-4D97-AF65-F5344CB8AC3E}">
        <p14:creationId xmlns:p14="http://schemas.microsoft.com/office/powerpoint/2010/main" val="287498099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CF6351A-EEDF-4F3F-9596-9F9C2048CDBA}" type="datetimeFigureOut">
              <a:rPr lang="en-US" smtClean="0"/>
              <a:t>9/24/2018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360A4-C070-4706-A3FE-2D9704E674C6}" type="slidenum">
              <a:rPr lang="en-US" smtClean="0"/>
              <a:t>‹#›</a:t>
            </a:fld>
            <a:endParaRPr lang="en-US"/>
          </a:p>
        </p:txBody>
      </p:sp>
    </p:spTree>
    <p:extLst>
      <p:ext uri="{BB962C8B-B14F-4D97-AF65-F5344CB8AC3E}">
        <p14:creationId xmlns:p14="http://schemas.microsoft.com/office/powerpoint/2010/main" val="2346433008"/>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CF6351A-EEDF-4F3F-9596-9F9C2048CDBA}" type="datetimeFigureOut">
              <a:rPr lang="en-US" smtClean="0"/>
              <a:t>9/24/2018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360A4-C070-4706-A3FE-2D9704E674C6}" type="slidenum">
              <a:rPr lang="en-US" smtClean="0"/>
              <a:t>‹#›</a:t>
            </a:fld>
            <a:endParaRPr lang="en-US"/>
          </a:p>
        </p:txBody>
      </p:sp>
    </p:spTree>
    <p:extLst>
      <p:ext uri="{BB962C8B-B14F-4D97-AF65-F5344CB8AC3E}">
        <p14:creationId xmlns:p14="http://schemas.microsoft.com/office/powerpoint/2010/main" val="1867909455"/>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CF6351A-EEDF-4F3F-9596-9F9C2048CDBA}" type="datetimeFigureOut">
              <a:rPr lang="en-US" smtClean="0"/>
              <a:t>9/24/2018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5360A4-C070-4706-A3FE-2D9704E674C6}" type="slidenum">
              <a:rPr lang="en-US" smtClean="0"/>
              <a:t>‹#›</a:t>
            </a:fld>
            <a:endParaRPr lang="en-US"/>
          </a:p>
        </p:txBody>
      </p:sp>
    </p:spTree>
    <p:extLst>
      <p:ext uri="{BB962C8B-B14F-4D97-AF65-F5344CB8AC3E}">
        <p14:creationId xmlns:p14="http://schemas.microsoft.com/office/powerpoint/2010/main" val="54336218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CF6351A-EEDF-4F3F-9596-9F9C2048CDBA}" type="datetimeFigureOut">
              <a:rPr lang="en-US" smtClean="0"/>
              <a:t>9/24/2018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5360A4-C070-4706-A3FE-2D9704E674C6}" type="slidenum">
              <a:rPr lang="en-US" smtClean="0"/>
              <a:t>‹#›</a:t>
            </a:fld>
            <a:endParaRPr lang="en-US"/>
          </a:p>
        </p:txBody>
      </p:sp>
    </p:spTree>
    <p:extLst>
      <p:ext uri="{BB962C8B-B14F-4D97-AF65-F5344CB8AC3E}">
        <p14:creationId xmlns:p14="http://schemas.microsoft.com/office/powerpoint/2010/main" val="55253053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F6351A-EEDF-4F3F-9596-9F9C2048CDBA}" type="datetimeFigureOut">
              <a:rPr lang="en-US" smtClean="0"/>
              <a:t>9/24/2018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806990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ACF6351A-EEDF-4F3F-9596-9F9C2048CDBA}" type="datetimeFigureOut">
              <a:rPr lang="en-US" smtClean="0"/>
              <a:t>9/24/2018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360A4-C070-4706-A3FE-2D9704E674C6}" type="slidenum">
              <a:rPr lang="en-US" smtClean="0"/>
              <a:t>‹#›</a:t>
            </a:fld>
            <a:endParaRPr lang="en-US"/>
          </a:p>
        </p:txBody>
      </p:sp>
    </p:spTree>
    <p:extLst>
      <p:ext uri="{BB962C8B-B14F-4D97-AF65-F5344CB8AC3E}">
        <p14:creationId xmlns:p14="http://schemas.microsoft.com/office/powerpoint/2010/main" val="1868626232"/>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ACF6351A-EEDF-4F3F-9596-9F9C2048CDBA}" type="datetimeFigureOut">
              <a:rPr lang="en-US" smtClean="0"/>
              <a:t>9/24/2018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360A4-C070-4706-A3FE-2D9704E674C6}" type="slidenum">
              <a:rPr lang="en-US" smtClean="0"/>
              <a:t>‹#›</a:t>
            </a:fld>
            <a:endParaRPr lang="en-US"/>
          </a:p>
        </p:txBody>
      </p:sp>
    </p:spTree>
    <p:extLst>
      <p:ext uri="{BB962C8B-B14F-4D97-AF65-F5344CB8AC3E}">
        <p14:creationId xmlns:p14="http://schemas.microsoft.com/office/powerpoint/2010/main" val="3280851762"/>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CF6351A-EEDF-4F3F-9596-9F9C2048CDBA}" type="datetimeFigureOut">
              <a:rPr lang="en-US" smtClean="0"/>
              <a:t>9/24/2018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05360A4-C070-4706-A3FE-2D9704E674C6}" type="slidenum">
              <a:rPr lang="en-US" smtClean="0"/>
              <a:t>‹#›</a:t>
            </a:fld>
            <a:endParaRPr lang="en-US"/>
          </a:p>
        </p:txBody>
      </p:sp>
    </p:spTree>
    <p:extLst>
      <p:ext uri="{BB962C8B-B14F-4D97-AF65-F5344CB8AC3E}">
        <p14:creationId xmlns:p14="http://schemas.microsoft.com/office/powerpoint/2010/main" val="25990700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1.emf"/><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openxmlformats.org/officeDocument/2006/relationships/hyperlink" Target="https://www.cdc.gov/nchs/nhis/participant.htm" TargetMode="External"/><Relationship Id="rId3" Type="http://schemas.openxmlformats.org/officeDocument/2006/relationships/hyperlink" Target="https://www.census.gov/acs/www/about/why-we-ask-each-question/computer/" TargetMode="External"/><Relationship Id="rId7" Type="http://schemas.openxmlformats.org/officeDocument/2006/relationships/hyperlink" Target="https://www.digitalinclusion.org/" TargetMode="Externa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hyperlink" Target="https://www.fcc.gov/general/broadband-deployment-data-fcc-form-477" TargetMode="External"/><Relationship Id="rId5" Type="http://schemas.openxmlformats.org/officeDocument/2006/relationships/hyperlink" Target="https://pcrd.purdue.edu/signature-programs/digital-divide-index.php" TargetMode="External"/><Relationship Id="rId4" Type="http://schemas.openxmlformats.org/officeDocument/2006/relationships/hyperlink" Target="https://www.ntia.doc.gov/data/digital-nation-data-explorer#sel=internetUser&amp;disp=map"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hyperlink" Target="mailto:David.keyes@seattle.gov" TargetMode="External"/><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hyperlink" Target="mailto:staceyaw@uw.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2" name="Rectangle 1"/>
          <p:cNvSpPr/>
          <p:nvPr/>
        </p:nvSpPr>
        <p:spPr>
          <a:xfrm>
            <a:off x="1" y="1526796"/>
            <a:ext cx="9144000" cy="1902204"/>
          </a:xfrm>
          <a:prstGeom prst="rect">
            <a:avLst/>
          </a:prstGeom>
          <a:solidFill>
            <a:srgbClr val="97C93D"/>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0" name="Google Shape;60;p13"/>
          <p:cNvSpPr txBox="1">
            <a:spLocks noGrp="1"/>
          </p:cNvSpPr>
          <p:nvPr>
            <p:ph type="ctrTitle"/>
          </p:nvPr>
        </p:nvSpPr>
        <p:spPr>
          <a:xfrm>
            <a:off x="360727" y="1686188"/>
            <a:ext cx="8581937" cy="1484852"/>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solidFill>
                  <a:schemeClr val="bg1"/>
                </a:solidFill>
              </a:rPr>
              <a:t>Measuring City of Seattle’s progress on Digital Equity</a:t>
            </a:r>
            <a:endParaRPr dirty="0">
              <a:solidFill>
                <a:schemeClr val="bg1"/>
              </a:solidFill>
            </a:endParaRPr>
          </a:p>
        </p:txBody>
      </p:sp>
      <p:sp>
        <p:nvSpPr>
          <p:cNvPr id="61" name="Google Shape;61;p13"/>
          <p:cNvSpPr txBox="1">
            <a:spLocks noGrp="1"/>
          </p:cNvSpPr>
          <p:nvPr>
            <p:ph type="subTitle" idx="1"/>
          </p:nvPr>
        </p:nvSpPr>
        <p:spPr>
          <a:xfrm>
            <a:off x="1513267" y="3613178"/>
            <a:ext cx="5952935" cy="1154519"/>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dirty="0"/>
              <a:t>David Keyes, City of Seattle</a:t>
            </a:r>
            <a:endParaRPr sz="2000" dirty="0"/>
          </a:p>
          <a:p>
            <a:pPr marL="0" lvl="0" indent="0" algn="ctr" rtl="0">
              <a:spcBef>
                <a:spcPts val="0"/>
              </a:spcBef>
              <a:spcAft>
                <a:spcPts val="0"/>
              </a:spcAft>
              <a:buNone/>
            </a:pPr>
            <a:r>
              <a:rPr lang="en" sz="2000" dirty="0"/>
              <a:t>Stacey Wedlake, TASCHA</a:t>
            </a:r>
            <a:endParaRPr sz="2000" dirty="0"/>
          </a:p>
        </p:txBody>
      </p:sp>
      <p:pic>
        <p:nvPicPr>
          <p:cNvPr id="62" name="Google Shape;62;p13"/>
          <p:cNvPicPr preferRelativeResize="0"/>
          <p:nvPr/>
        </p:nvPicPr>
        <p:blipFill rotWithShape="1">
          <a:blip r:embed="rId3">
            <a:alphaModFix/>
          </a:blip>
          <a:srcRect l="6303" t="15491" r="4909" b="14090"/>
          <a:stretch/>
        </p:blipFill>
        <p:spPr>
          <a:xfrm>
            <a:off x="282955" y="6106395"/>
            <a:ext cx="3332949" cy="701475"/>
          </a:xfrm>
          <a:prstGeom prst="rect">
            <a:avLst/>
          </a:prstGeom>
          <a:noFill/>
          <a:ln>
            <a:noFill/>
          </a:ln>
        </p:spPr>
      </p:pic>
      <p:pic>
        <p:nvPicPr>
          <p:cNvPr id="63" name="Google Shape;63;p13"/>
          <p:cNvPicPr preferRelativeResize="0"/>
          <p:nvPr/>
        </p:nvPicPr>
        <p:blipFill>
          <a:blip r:embed="rId4">
            <a:alphaModFix/>
          </a:blip>
          <a:stretch>
            <a:fillRect/>
          </a:stretch>
        </p:blipFill>
        <p:spPr>
          <a:xfrm>
            <a:off x="182287" y="5290591"/>
            <a:ext cx="3000375" cy="742950"/>
          </a:xfrm>
          <a:prstGeom prst="rect">
            <a:avLst/>
          </a:prstGeom>
          <a:noFill/>
          <a:ln>
            <a:noFill/>
          </a:ln>
        </p:spPr>
      </p:pic>
      <p:pic>
        <p:nvPicPr>
          <p:cNvPr id="6" name="Picture 5">
            <a:extLst>
              <a:ext uri="{FF2B5EF4-FFF2-40B4-BE49-F238E27FC236}">
                <a16:creationId xmlns:a16="http://schemas.microsoft.com/office/drawing/2014/main" id="{B00F23B6-B8AA-43AD-85E7-CD2F8491E7BC}"/>
              </a:ext>
            </a:extLst>
          </p:cNvPr>
          <p:cNvPicPr>
            <a:picLocks noChangeAspect="1"/>
          </p:cNvPicPr>
          <p:nvPr/>
        </p:nvPicPr>
        <p:blipFill>
          <a:blip r:embed="rId5"/>
          <a:stretch>
            <a:fillRect/>
          </a:stretch>
        </p:blipFill>
        <p:spPr>
          <a:xfrm>
            <a:off x="6434356" y="4073689"/>
            <a:ext cx="2326897" cy="2551917"/>
          </a:xfrm>
          <a:prstGeom prst="rect">
            <a:avLst/>
          </a:prstGeom>
        </p:spPr>
      </p:pic>
      <p:pic>
        <p:nvPicPr>
          <p:cNvPr id="4" name="Picture 3">
            <a:extLst>
              <a:ext uri="{FF2B5EF4-FFF2-40B4-BE49-F238E27FC236}">
                <a16:creationId xmlns:a16="http://schemas.microsoft.com/office/drawing/2014/main" id="{95CF6D63-B2CC-4A9F-A546-DDD858B3F5A1}"/>
              </a:ext>
            </a:extLst>
          </p:cNvPr>
          <p:cNvPicPr>
            <a:picLocks noChangeAspect="1"/>
          </p:cNvPicPr>
          <p:nvPr/>
        </p:nvPicPr>
        <p:blipFill>
          <a:blip r:embed="rId6"/>
          <a:stretch>
            <a:fillRect/>
          </a:stretch>
        </p:blipFill>
        <p:spPr>
          <a:xfrm>
            <a:off x="6766560" y="345991"/>
            <a:ext cx="1735455" cy="439649"/>
          </a:xfrm>
          <a:prstGeom prst="rect">
            <a:avLst/>
          </a:prstGeom>
        </p:spPr>
      </p:pic>
      <p:sp>
        <p:nvSpPr>
          <p:cNvPr id="5" name="TextBox 4">
            <a:extLst>
              <a:ext uri="{FF2B5EF4-FFF2-40B4-BE49-F238E27FC236}">
                <a16:creationId xmlns:a16="http://schemas.microsoft.com/office/drawing/2014/main" id="{CEC4BF18-239B-45D5-9876-790667263940}"/>
              </a:ext>
            </a:extLst>
          </p:cNvPr>
          <p:cNvSpPr txBox="1"/>
          <p:nvPr/>
        </p:nvSpPr>
        <p:spPr>
          <a:xfrm>
            <a:off x="6647226" y="833486"/>
            <a:ext cx="2249718" cy="369332"/>
          </a:xfrm>
          <a:prstGeom prst="rect">
            <a:avLst/>
          </a:prstGeom>
          <a:noFill/>
        </p:spPr>
        <p:txBody>
          <a:bodyPr wrap="none" rtlCol="0">
            <a:spAutoFit/>
          </a:bodyPr>
          <a:lstStyle/>
          <a:p>
            <a:r>
              <a:rPr lang="en-US" dirty="0"/>
              <a:t>2018 Impact Summit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2"/>
          <p:cNvSpPr txBox="1">
            <a:spLocks noGrp="1"/>
          </p:cNvSpPr>
          <p:nvPr>
            <p:ph type="title" idx="4294967295"/>
          </p:nvPr>
        </p:nvSpPr>
        <p:spPr>
          <a:xfrm>
            <a:off x="109728" y="92895"/>
            <a:ext cx="8521700" cy="76358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Example: Connectivity Indicators w/ results</a:t>
            </a:r>
            <a:endParaRPr dirty="0"/>
          </a:p>
        </p:txBody>
      </p:sp>
      <p:sp>
        <p:nvSpPr>
          <p:cNvPr id="157" name="Google Shape;157;p22"/>
          <p:cNvSpPr txBox="1"/>
          <p:nvPr/>
        </p:nvSpPr>
        <p:spPr>
          <a:xfrm>
            <a:off x="168715" y="4090399"/>
            <a:ext cx="2280869" cy="439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dirty="0"/>
              <a:t>Wave program launched in late 2016</a:t>
            </a:r>
            <a:endParaRPr b="1" dirty="0"/>
          </a:p>
        </p:txBody>
      </p:sp>
      <p:sp>
        <p:nvSpPr>
          <p:cNvPr id="158" name="Google Shape;158;p22"/>
          <p:cNvSpPr txBox="1"/>
          <p:nvPr/>
        </p:nvSpPr>
        <p:spPr>
          <a:xfrm>
            <a:off x="2844135" y="4137818"/>
            <a:ext cx="1982700" cy="439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dirty="0"/>
              <a:t>3 programs available</a:t>
            </a:r>
            <a:endParaRPr b="1" dirty="0"/>
          </a:p>
          <a:p>
            <a:pPr marL="0" lvl="0" indent="0" algn="l" rtl="0">
              <a:spcBef>
                <a:spcPts val="0"/>
              </a:spcBef>
              <a:spcAft>
                <a:spcPts val="0"/>
              </a:spcAft>
              <a:buNone/>
            </a:pPr>
            <a:endParaRPr b="1" dirty="0"/>
          </a:p>
          <a:p>
            <a:pPr marL="0" lvl="0" indent="0" algn="l" rtl="0">
              <a:spcBef>
                <a:spcPts val="0"/>
              </a:spcBef>
              <a:spcAft>
                <a:spcPts val="0"/>
              </a:spcAft>
              <a:buNone/>
            </a:pPr>
            <a:r>
              <a:rPr lang="en" b="1" dirty="0"/>
              <a:t>Speed 10-15 Mbps down / 4G LTE</a:t>
            </a:r>
            <a:endParaRPr b="1" dirty="0"/>
          </a:p>
          <a:p>
            <a:pPr marL="0" lvl="0" indent="0" algn="l" rtl="0">
              <a:spcBef>
                <a:spcPts val="0"/>
              </a:spcBef>
              <a:spcAft>
                <a:spcPts val="0"/>
              </a:spcAft>
              <a:buNone/>
            </a:pPr>
            <a:endParaRPr b="1" dirty="0"/>
          </a:p>
          <a:p>
            <a:pPr marL="0" lvl="0" indent="0" algn="l" rtl="0">
              <a:spcBef>
                <a:spcPts val="0"/>
              </a:spcBef>
              <a:spcAft>
                <a:spcPts val="0"/>
              </a:spcAft>
              <a:buNone/>
            </a:pPr>
            <a:r>
              <a:rPr lang="en" b="1" dirty="0"/>
              <a:t>Eligibility varies by program</a:t>
            </a:r>
            <a:endParaRPr b="1" dirty="0"/>
          </a:p>
        </p:txBody>
      </p:sp>
      <p:sp>
        <p:nvSpPr>
          <p:cNvPr id="159" name="Google Shape;159;p22"/>
          <p:cNvSpPr txBox="1"/>
          <p:nvPr/>
        </p:nvSpPr>
        <p:spPr>
          <a:xfrm>
            <a:off x="4976959" y="4137818"/>
            <a:ext cx="1982700" cy="439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tx1">
                    <a:lumMod val="50000"/>
                    <a:lumOff val="50000"/>
                  </a:schemeClr>
                </a:solidFill>
              </a:rPr>
              <a:t>Awareness of programs</a:t>
            </a:r>
            <a:endParaRPr dirty="0">
              <a:solidFill>
                <a:schemeClr val="tx1">
                  <a:lumMod val="50000"/>
                  <a:lumOff val="50000"/>
                </a:schemeClr>
              </a:solidFill>
            </a:endParaRPr>
          </a:p>
          <a:p>
            <a:pPr marL="0" lvl="0" indent="0" algn="l" rtl="0">
              <a:spcBef>
                <a:spcPts val="0"/>
              </a:spcBef>
              <a:spcAft>
                <a:spcPts val="0"/>
              </a:spcAft>
              <a:buNone/>
            </a:pPr>
            <a:endParaRPr dirty="0">
              <a:solidFill>
                <a:schemeClr val="tx1">
                  <a:lumMod val="50000"/>
                  <a:lumOff val="50000"/>
                </a:schemeClr>
              </a:solidFill>
            </a:endParaRPr>
          </a:p>
          <a:p>
            <a:pPr marL="0" lvl="0" indent="0" algn="l" rtl="0">
              <a:spcBef>
                <a:spcPts val="0"/>
              </a:spcBef>
              <a:spcAft>
                <a:spcPts val="0"/>
              </a:spcAft>
              <a:buNone/>
            </a:pPr>
            <a:r>
              <a:rPr lang="en" dirty="0">
                <a:solidFill>
                  <a:schemeClr val="tx1">
                    <a:lumMod val="50000"/>
                    <a:lumOff val="50000"/>
                  </a:schemeClr>
                </a:solidFill>
              </a:rPr>
              <a:t># of subscribers of low-income programs</a:t>
            </a:r>
            <a:endParaRPr dirty="0">
              <a:solidFill>
                <a:schemeClr val="tx1">
                  <a:lumMod val="50000"/>
                  <a:lumOff val="50000"/>
                </a:schemeClr>
              </a:solidFill>
            </a:endParaRPr>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160" name="Google Shape;160;p22"/>
          <p:cNvSpPr txBox="1"/>
          <p:nvPr/>
        </p:nvSpPr>
        <p:spPr>
          <a:xfrm>
            <a:off x="7261595" y="4137818"/>
            <a:ext cx="1982700" cy="439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tx1">
                    <a:lumMod val="50000"/>
                    <a:lumOff val="50000"/>
                  </a:schemeClr>
                </a:solidFill>
              </a:rPr>
              <a:t>% of low-income households with home Internet</a:t>
            </a:r>
            <a:endParaRPr dirty="0">
              <a:solidFill>
                <a:schemeClr val="tx1">
                  <a:lumMod val="50000"/>
                  <a:lumOff val="50000"/>
                </a:schemeClr>
              </a:solidFill>
            </a:endParaRPr>
          </a:p>
          <a:p>
            <a:pPr marL="0" lvl="0" indent="0" algn="l" rtl="0">
              <a:spcBef>
                <a:spcPts val="0"/>
              </a:spcBef>
              <a:spcAft>
                <a:spcPts val="0"/>
              </a:spcAft>
              <a:buNone/>
            </a:pPr>
            <a:endParaRPr dirty="0">
              <a:solidFill>
                <a:schemeClr val="tx1">
                  <a:lumMod val="50000"/>
                  <a:lumOff val="50000"/>
                </a:schemeClr>
              </a:solidFill>
            </a:endParaRPr>
          </a:p>
          <a:p>
            <a:pPr marL="0" lvl="0" indent="0" algn="l" rtl="0">
              <a:spcBef>
                <a:spcPts val="0"/>
              </a:spcBef>
              <a:spcAft>
                <a:spcPts val="0"/>
              </a:spcAft>
              <a:buNone/>
            </a:pPr>
            <a:r>
              <a:rPr lang="en" dirty="0">
                <a:solidFill>
                  <a:schemeClr val="tx1">
                    <a:lumMod val="50000"/>
                    <a:lumOff val="50000"/>
                  </a:schemeClr>
                </a:solidFill>
              </a:rPr>
              <a:t>% of low-income households signed up for low-income Internet programs</a:t>
            </a:r>
            <a:endParaRPr dirty="0">
              <a:solidFill>
                <a:schemeClr val="tx1">
                  <a:lumMod val="50000"/>
                  <a:lumOff val="50000"/>
                </a:schemeClr>
              </a:solidFill>
            </a:endParaRPr>
          </a:p>
        </p:txBody>
      </p:sp>
      <p:sp>
        <p:nvSpPr>
          <p:cNvPr id="19" name="Google Shape;125;p21"/>
          <p:cNvSpPr/>
          <p:nvPr/>
        </p:nvSpPr>
        <p:spPr>
          <a:xfrm>
            <a:off x="168716" y="2981000"/>
            <a:ext cx="2280869" cy="947100"/>
          </a:xfrm>
          <a:prstGeom prst="rect">
            <a:avLst/>
          </a:prstGeom>
          <a:solidFill>
            <a:schemeClr val="accent6">
              <a:lumMod val="20000"/>
              <a:lumOff val="80000"/>
            </a:schemeClr>
          </a:solidFill>
          <a:ln w="9525" cap="flat" cmpd="sng">
            <a:solidFill>
              <a:schemeClr val="accent6">
                <a:lumMod val="20000"/>
                <a:lumOff val="8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dirty="0"/>
              <a:t>Improved options in the Wave franchise</a:t>
            </a:r>
            <a:endParaRPr dirty="0"/>
          </a:p>
        </p:txBody>
      </p:sp>
      <p:sp>
        <p:nvSpPr>
          <p:cNvPr id="20" name="Google Shape;126;p21"/>
          <p:cNvSpPr/>
          <p:nvPr/>
        </p:nvSpPr>
        <p:spPr>
          <a:xfrm>
            <a:off x="2844135" y="2981000"/>
            <a:ext cx="1987924" cy="947100"/>
          </a:xfrm>
          <a:prstGeom prst="rect">
            <a:avLst/>
          </a:prstGeom>
          <a:solidFill>
            <a:schemeClr val="accent6">
              <a:lumMod val="20000"/>
              <a:lumOff val="80000"/>
            </a:schemeClr>
          </a:solidFill>
          <a:ln w="9525" cap="flat" cmpd="sng">
            <a:solidFill>
              <a:schemeClr val="accent6">
                <a:lumMod val="20000"/>
                <a:lumOff val="8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dirty="0"/>
              <a:t>Equitable, high quality low-income programs</a:t>
            </a:r>
            <a:endParaRPr dirty="0"/>
          </a:p>
        </p:txBody>
      </p:sp>
      <p:sp>
        <p:nvSpPr>
          <p:cNvPr id="21" name="Google Shape;127;p21"/>
          <p:cNvSpPr/>
          <p:nvPr/>
        </p:nvSpPr>
        <p:spPr>
          <a:xfrm>
            <a:off x="4976959" y="2970107"/>
            <a:ext cx="1953847" cy="947100"/>
          </a:xfrm>
          <a:prstGeom prst="rect">
            <a:avLst/>
          </a:prstGeom>
          <a:solidFill>
            <a:schemeClr val="accent4">
              <a:lumMod val="20000"/>
              <a:lumOff val="80000"/>
            </a:schemeClr>
          </a:solidFill>
          <a:ln w="9525" cap="flat" cmpd="sng">
            <a:solidFill>
              <a:schemeClr val="accent4">
                <a:lumMod val="20000"/>
                <a:lumOff val="8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dirty="0"/>
              <a:t>People sign up for low-income programs</a:t>
            </a:r>
            <a:endParaRPr dirty="0"/>
          </a:p>
        </p:txBody>
      </p:sp>
      <p:sp>
        <p:nvSpPr>
          <p:cNvPr id="22" name="Google Shape;128;p21"/>
          <p:cNvSpPr/>
          <p:nvPr/>
        </p:nvSpPr>
        <p:spPr>
          <a:xfrm>
            <a:off x="7261595" y="2970107"/>
            <a:ext cx="1746758" cy="947100"/>
          </a:xfrm>
          <a:prstGeom prst="rect">
            <a:avLst/>
          </a:prstGeom>
          <a:solidFill>
            <a:schemeClr val="accent4">
              <a:lumMod val="20000"/>
              <a:lumOff val="80000"/>
            </a:schemeClr>
          </a:solidFill>
          <a:ln w="9525" cap="flat" cmpd="sng">
            <a:solidFill>
              <a:schemeClr val="accent4">
                <a:lumMod val="20000"/>
                <a:lumOff val="8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t>Low-income residents have broadband</a:t>
            </a:r>
            <a:endParaRPr dirty="0"/>
          </a:p>
        </p:txBody>
      </p:sp>
      <p:sp>
        <p:nvSpPr>
          <p:cNvPr id="23" name="Google Shape;129;p21"/>
          <p:cNvSpPr/>
          <p:nvPr/>
        </p:nvSpPr>
        <p:spPr>
          <a:xfrm>
            <a:off x="161653" y="1847957"/>
            <a:ext cx="2408322" cy="583500"/>
          </a:xfrm>
          <a:prstGeom prst="rightArrow">
            <a:avLst>
              <a:gd name="adj1" fmla="val 50000"/>
              <a:gd name="adj2" fmla="val 50000"/>
            </a:avLst>
          </a:prstGeom>
          <a:solidFill>
            <a:schemeClr val="bg1">
              <a:lumMod val="85000"/>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dirty="0"/>
              <a:t>Short-term Outcomes</a:t>
            </a:r>
            <a:endParaRPr dirty="0"/>
          </a:p>
        </p:txBody>
      </p:sp>
      <p:sp>
        <p:nvSpPr>
          <p:cNvPr id="24" name="Google Shape;130;p21"/>
          <p:cNvSpPr/>
          <p:nvPr/>
        </p:nvSpPr>
        <p:spPr>
          <a:xfrm>
            <a:off x="2844135" y="1817193"/>
            <a:ext cx="4143300" cy="583500"/>
          </a:xfrm>
          <a:prstGeom prst="rightArrow">
            <a:avLst>
              <a:gd name="adj1" fmla="val 50000"/>
              <a:gd name="adj2" fmla="val 50000"/>
            </a:avLst>
          </a:prstGeom>
          <a:solidFill>
            <a:schemeClr val="bg1">
              <a:lumMod val="85000"/>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t>Intermediate Outcomes</a:t>
            </a:r>
            <a:endParaRPr dirty="0"/>
          </a:p>
        </p:txBody>
      </p:sp>
      <p:sp>
        <p:nvSpPr>
          <p:cNvPr id="25" name="Google Shape;131;p21"/>
          <p:cNvSpPr/>
          <p:nvPr/>
        </p:nvSpPr>
        <p:spPr>
          <a:xfrm>
            <a:off x="7261595" y="1864562"/>
            <a:ext cx="1746758" cy="439500"/>
          </a:xfrm>
          <a:prstGeom prst="roundRect">
            <a:avLst>
              <a:gd name="adj" fmla="val 16667"/>
            </a:avLst>
          </a:prstGeom>
          <a:solidFill>
            <a:schemeClr val="bg1">
              <a:lumMod val="85000"/>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t>End Outcomes</a:t>
            </a:r>
            <a:endParaRPr dirty="0"/>
          </a:p>
        </p:txBody>
      </p:sp>
      <p:sp>
        <p:nvSpPr>
          <p:cNvPr id="26" name="Google Shape;132;p21"/>
          <p:cNvSpPr/>
          <p:nvPr/>
        </p:nvSpPr>
        <p:spPr>
          <a:xfrm>
            <a:off x="161652" y="2566401"/>
            <a:ext cx="2287934" cy="252300"/>
          </a:xfrm>
          <a:prstGeom prst="rect">
            <a:avLst/>
          </a:prstGeom>
          <a:solidFill>
            <a:schemeClr val="accent6">
              <a:lumMod val="20000"/>
              <a:lumOff val="80000"/>
            </a:schemeClr>
          </a:solidFill>
          <a:ln w="9525" cap="flat" cmpd="sng">
            <a:solidFill>
              <a:schemeClr val="accent6">
                <a:lumMod val="20000"/>
                <a:lumOff val="8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t>Structural</a:t>
            </a:r>
            <a:endParaRPr dirty="0"/>
          </a:p>
        </p:txBody>
      </p:sp>
      <p:sp>
        <p:nvSpPr>
          <p:cNvPr id="27" name="Google Shape;133;p21"/>
          <p:cNvSpPr/>
          <p:nvPr/>
        </p:nvSpPr>
        <p:spPr>
          <a:xfrm>
            <a:off x="2844135" y="2541841"/>
            <a:ext cx="1987924" cy="252300"/>
          </a:xfrm>
          <a:prstGeom prst="rect">
            <a:avLst/>
          </a:prstGeom>
          <a:solidFill>
            <a:schemeClr val="accent6">
              <a:lumMod val="20000"/>
              <a:lumOff val="80000"/>
            </a:schemeClr>
          </a:solidFill>
          <a:ln w="9525" cap="flat" cmpd="sng">
            <a:solidFill>
              <a:schemeClr val="accent6">
                <a:lumMod val="20000"/>
                <a:lumOff val="8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t>Structural</a:t>
            </a:r>
            <a:endParaRPr dirty="0"/>
          </a:p>
        </p:txBody>
      </p:sp>
      <p:sp>
        <p:nvSpPr>
          <p:cNvPr id="28" name="Google Shape;134;p21"/>
          <p:cNvSpPr/>
          <p:nvPr/>
        </p:nvSpPr>
        <p:spPr>
          <a:xfrm>
            <a:off x="4976960" y="2541841"/>
            <a:ext cx="1953846" cy="252300"/>
          </a:xfrm>
          <a:prstGeom prst="rect">
            <a:avLst/>
          </a:prstGeom>
          <a:solidFill>
            <a:schemeClr val="accent4">
              <a:lumMod val="20000"/>
              <a:lumOff val="80000"/>
            </a:schemeClr>
          </a:solidFill>
          <a:ln w="9525" cap="flat" cmpd="sng">
            <a:solidFill>
              <a:schemeClr val="accent4">
                <a:lumMod val="20000"/>
                <a:lumOff val="8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t>Individual</a:t>
            </a:r>
            <a:endParaRPr dirty="0"/>
          </a:p>
        </p:txBody>
      </p:sp>
      <p:sp>
        <p:nvSpPr>
          <p:cNvPr id="29" name="Google Shape;135;p21"/>
          <p:cNvSpPr/>
          <p:nvPr/>
        </p:nvSpPr>
        <p:spPr>
          <a:xfrm>
            <a:off x="7261595" y="2546849"/>
            <a:ext cx="1746758" cy="263300"/>
          </a:xfrm>
          <a:prstGeom prst="rect">
            <a:avLst/>
          </a:prstGeom>
          <a:solidFill>
            <a:schemeClr val="accent4">
              <a:lumMod val="20000"/>
              <a:lumOff val="80000"/>
            </a:schemeClr>
          </a:solidFill>
          <a:ln w="9525" cap="flat" cmpd="sng">
            <a:solidFill>
              <a:schemeClr val="accent4">
                <a:lumMod val="20000"/>
                <a:lumOff val="8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t>Individual</a:t>
            </a:r>
            <a:endParaRPr dirty="0"/>
          </a:p>
        </p:txBody>
      </p:sp>
      <p:sp>
        <p:nvSpPr>
          <p:cNvPr id="30" name="Google Shape;124;p21"/>
          <p:cNvSpPr/>
          <p:nvPr/>
        </p:nvSpPr>
        <p:spPr>
          <a:xfrm>
            <a:off x="158381" y="962651"/>
            <a:ext cx="7103214" cy="583500"/>
          </a:xfrm>
          <a:prstGeom prst="rect">
            <a:avLst/>
          </a:prstGeom>
          <a:solidFill>
            <a:schemeClr val="bg1"/>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b="1" dirty="0"/>
              <a:t>Activity: Internet to individuals</a:t>
            </a:r>
            <a:endParaRPr b="1" dirty="0"/>
          </a:p>
          <a:p>
            <a:pPr marL="0" lvl="0" indent="0" algn="l" rtl="0">
              <a:spcBef>
                <a:spcPts val="0"/>
              </a:spcBef>
              <a:spcAft>
                <a:spcPts val="0"/>
              </a:spcAft>
              <a:buNone/>
            </a:pPr>
            <a:r>
              <a:rPr lang="en" dirty="0"/>
              <a:t>Expand and improve internet programs for low-income residents</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3"/>
          <p:cNvSpPr txBox="1">
            <a:spLocks noGrp="1"/>
          </p:cNvSpPr>
          <p:nvPr>
            <p:ph type="title" idx="4294967295"/>
          </p:nvPr>
        </p:nvSpPr>
        <p:spPr>
          <a:xfrm>
            <a:off x="64008" y="130126"/>
            <a:ext cx="8521700" cy="76358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Examples: what we know so far</a:t>
            </a:r>
            <a:endParaRPr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5680" y="2820543"/>
            <a:ext cx="4258779" cy="4037457"/>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3473" r="11162" b="5449"/>
          <a:stretch/>
        </p:blipFill>
        <p:spPr>
          <a:xfrm>
            <a:off x="6376371" y="1149202"/>
            <a:ext cx="2706624" cy="3342682"/>
          </a:xfrm>
          <a:prstGeom prst="rect">
            <a:avLst/>
          </a:prstGeom>
        </p:spPr>
      </p:pic>
      <p:sp>
        <p:nvSpPr>
          <p:cNvPr id="8" name="Rectangle 7">
            <a:extLst>
              <a:ext uri="{FF2B5EF4-FFF2-40B4-BE49-F238E27FC236}">
                <a16:creationId xmlns:a16="http://schemas.microsoft.com/office/drawing/2014/main" id="{23CEECFC-A82F-4D01-A4AF-40CEDC6FFA92}"/>
              </a:ext>
            </a:extLst>
          </p:cNvPr>
          <p:cNvSpPr/>
          <p:nvPr/>
        </p:nvSpPr>
        <p:spPr>
          <a:xfrm>
            <a:off x="115046" y="2712594"/>
            <a:ext cx="2446861" cy="4048830"/>
          </a:xfrm>
          <a:prstGeom prst="rect">
            <a:avLst/>
          </a:prstGeom>
          <a:solidFill>
            <a:srgbClr val="F8D406"/>
          </a:solidFill>
          <a:ln w="38100">
            <a:solidFill>
              <a:srgbClr val="3F444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3607136-97B5-4F21-882B-163EF7C96F77}"/>
              </a:ext>
            </a:extLst>
          </p:cNvPr>
          <p:cNvSpPr txBox="1"/>
          <p:nvPr/>
        </p:nvSpPr>
        <p:spPr>
          <a:xfrm>
            <a:off x="179384" y="2712593"/>
            <a:ext cx="2446861" cy="707886"/>
          </a:xfrm>
          <a:prstGeom prst="rect">
            <a:avLst/>
          </a:prstGeom>
          <a:noFill/>
        </p:spPr>
        <p:txBody>
          <a:bodyPr wrap="square" rtlCol="0" anchor="t" anchorCtr="1">
            <a:spAutoFit/>
          </a:bodyPr>
          <a:lstStyle/>
          <a:p>
            <a:r>
              <a:rPr lang="en-US" sz="4000" b="1" spc="300" dirty="0">
                <a:latin typeface="Seattle Text" pitchFamily="2" charset="0"/>
                <a:cs typeface="Seattle Text" pitchFamily="2" charset="0"/>
              </a:rPr>
              <a:t>6,584</a:t>
            </a:r>
          </a:p>
        </p:txBody>
      </p:sp>
      <p:sp>
        <p:nvSpPr>
          <p:cNvPr id="10" name="TextBox 9">
            <a:extLst>
              <a:ext uri="{FF2B5EF4-FFF2-40B4-BE49-F238E27FC236}">
                <a16:creationId xmlns:a16="http://schemas.microsoft.com/office/drawing/2014/main" id="{D94209F8-B431-432D-AA38-B5307E277C79}"/>
              </a:ext>
            </a:extLst>
          </p:cNvPr>
          <p:cNvSpPr txBox="1"/>
          <p:nvPr/>
        </p:nvSpPr>
        <p:spPr>
          <a:xfrm>
            <a:off x="298819" y="3463736"/>
            <a:ext cx="2079313" cy="1200329"/>
          </a:xfrm>
          <a:prstGeom prst="rect">
            <a:avLst/>
          </a:prstGeom>
          <a:noFill/>
        </p:spPr>
        <p:txBody>
          <a:bodyPr wrap="square" rtlCol="0">
            <a:spAutoFit/>
          </a:bodyPr>
          <a:lstStyle/>
          <a:p>
            <a:pPr algn="ctr"/>
            <a:r>
              <a:rPr lang="en-US" b="1" dirty="0">
                <a:latin typeface="Seattle Text" pitchFamily="2" charset="0"/>
                <a:cs typeface="Seattle Text" pitchFamily="2" charset="0"/>
              </a:rPr>
              <a:t>Wi-Fi Hotspot check-outs from the Seattle Public Library</a:t>
            </a:r>
          </a:p>
        </p:txBody>
      </p:sp>
      <p:pic>
        <p:nvPicPr>
          <p:cNvPr id="11" name="Picture 10">
            <a:extLst>
              <a:ext uri="{FF2B5EF4-FFF2-40B4-BE49-F238E27FC236}">
                <a16:creationId xmlns:a16="http://schemas.microsoft.com/office/drawing/2014/main" id="{461286CE-7332-4DE2-8B92-1C3C6A053234}"/>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643948" y="4950314"/>
            <a:ext cx="1472685" cy="1524861"/>
          </a:xfrm>
          <a:prstGeom prst="rect">
            <a:avLst/>
          </a:prstGeom>
          <a:noFill/>
          <a:ln>
            <a:noFill/>
          </a:ln>
          <a:extLst>
            <a:ext uri="{FAA26D3D-D897-4be2-8F04-BA451C77F1D7}">
              <ma14:placeholderFlag xmlns:lc="http://schemas.openxmlformats.org/drawingml/2006/lockedCanvas" xmlns:ma14="http://schemas.microsoft.com/office/mac/drawingml/2011/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v="urn:schemas-microsoft-com:mac:vml" xmlns:mc="http://schemas.openxmlformats.org/markup-compatibility/2006" xmlns:mo="http://schemas.microsoft.com/office/mac/office/2008/main" xmlns:wpc="http://schemas.microsoft.com/office/word/2010/wordprocessingCanvas" xmlns=""/>
            </a:ext>
          </a:extLst>
        </p:spPr>
      </p:pic>
      <p:sp>
        <p:nvSpPr>
          <p:cNvPr id="5" name="TextBox 4"/>
          <p:cNvSpPr txBox="1"/>
          <p:nvPr/>
        </p:nvSpPr>
        <p:spPr>
          <a:xfrm>
            <a:off x="264120" y="1133026"/>
            <a:ext cx="5992816" cy="954107"/>
          </a:xfrm>
          <a:prstGeom prst="rect">
            <a:avLst/>
          </a:prstGeom>
          <a:noFill/>
        </p:spPr>
        <p:txBody>
          <a:bodyPr wrap="square" rtlCol="0">
            <a:spAutoFit/>
          </a:bodyPr>
          <a:lstStyle/>
          <a:p>
            <a:r>
              <a:rPr lang="en-US" sz="2800" dirty="0"/>
              <a:t>1</a:t>
            </a:r>
            <a:r>
              <a:rPr lang="en-US" sz="2800" baseline="30000" dirty="0"/>
              <a:t>st</a:t>
            </a:r>
            <a:r>
              <a:rPr lang="en-US" sz="2800" dirty="0"/>
              <a:t> comprehensive report produced using 2017 data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4"/>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How indicators are being used</a:t>
            </a:r>
            <a:endParaRPr dirty="0"/>
          </a:p>
        </p:txBody>
      </p:sp>
      <p:sp>
        <p:nvSpPr>
          <p:cNvPr id="172" name="Google Shape;172;p24"/>
          <p:cNvSpPr txBox="1">
            <a:spLocks noGrp="1"/>
          </p:cNvSpPr>
          <p:nvPr>
            <p:ph type="body" idx="1"/>
          </p:nvPr>
        </p:nvSpPr>
        <p:spPr>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dirty="0"/>
              <a:t>Investment guidelines &amp; decisions - grant program</a:t>
            </a:r>
            <a:endParaRPr dirty="0"/>
          </a:p>
          <a:p>
            <a:pPr marL="457200" lvl="0" indent="-342900" algn="l" rtl="0">
              <a:spcBef>
                <a:spcPts val="1600"/>
              </a:spcBef>
              <a:spcAft>
                <a:spcPts val="0"/>
              </a:spcAft>
              <a:buSzPts val="1800"/>
              <a:buChar char="●"/>
            </a:pPr>
            <a:r>
              <a:rPr lang="en" dirty="0"/>
              <a:t>Community </a:t>
            </a:r>
            <a:r>
              <a:rPr lang="en-US" dirty="0"/>
              <a:t>data collection (</a:t>
            </a:r>
            <a:r>
              <a:rPr lang="en" dirty="0"/>
              <a:t>Survey)</a:t>
            </a:r>
            <a:endParaRPr dirty="0"/>
          </a:p>
          <a:p>
            <a:pPr marL="457200" lvl="0" indent="-342900" algn="l" rtl="0">
              <a:spcBef>
                <a:spcPts val="1600"/>
              </a:spcBef>
              <a:spcAft>
                <a:spcPts val="0"/>
              </a:spcAft>
              <a:buSzPts val="1800"/>
              <a:buChar char="●"/>
            </a:pPr>
            <a:r>
              <a:rPr lang="en" dirty="0"/>
              <a:t>Data storage and design work</a:t>
            </a:r>
            <a:endParaRPr dirty="0"/>
          </a:p>
          <a:p>
            <a:pPr marL="457200" lvl="0" indent="-342900" algn="l" rtl="0">
              <a:spcBef>
                <a:spcPts val="1600"/>
              </a:spcBef>
              <a:spcAft>
                <a:spcPts val="0"/>
              </a:spcAft>
              <a:buSzPts val="1800"/>
              <a:buChar char="●"/>
            </a:pPr>
            <a:r>
              <a:rPr lang="en" dirty="0"/>
              <a:t>Public education</a:t>
            </a:r>
            <a:endParaRPr dirty="0"/>
          </a:p>
          <a:p>
            <a:pPr marL="457200" lvl="0" indent="-342900" algn="l" rtl="0">
              <a:spcBef>
                <a:spcPts val="1600"/>
              </a:spcBef>
              <a:spcAft>
                <a:spcPts val="0"/>
              </a:spcAft>
              <a:buSzPts val="1800"/>
              <a:buChar char="●"/>
            </a:pPr>
            <a:r>
              <a:rPr lang="en" dirty="0"/>
              <a:t>Annual digital equity report</a:t>
            </a:r>
            <a:endParaRPr dirty="0"/>
          </a:p>
          <a:p>
            <a:pPr marL="457200" lvl="0" indent="-342900" algn="l" rtl="0">
              <a:spcBef>
                <a:spcPts val="1600"/>
              </a:spcBef>
              <a:spcAft>
                <a:spcPts val="0"/>
              </a:spcAft>
              <a:buSzPts val="1800"/>
              <a:buChar char="●"/>
            </a:pPr>
            <a:r>
              <a:rPr lang="en" dirty="0"/>
              <a:t>Strategic consulting to others on planning and surveying</a:t>
            </a:r>
            <a:endParaRPr dirty="0"/>
          </a:p>
          <a:p>
            <a:pPr marL="0" lvl="0" indent="0" algn="l" rtl="0">
              <a:spcBef>
                <a:spcPts val="1600"/>
              </a:spcBef>
              <a:spcAft>
                <a:spcPts val="1600"/>
              </a:spcAft>
              <a:buNone/>
            </a:pP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5"/>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Want to measure digital equity? </a:t>
            </a:r>
            <a:endParaRPr dirty="0"/>
          </a:p>
        </p:txBody>
      </p:sp>
      <p:sp>
        <p:nvSpPr>
          <p:cNvPr id="178" name="Google Shape;178;p25"/>
          <p:cNvSpPr txBox="1">
            <a:spLocks noGrp="1"/>
          </p:cNvSpPr>
          <p:nvPr>
            <p:ph type="body" idx="1"/>
          </p:nvPr>
        </p:nvSpPr>
        <p:spPr>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SzPts val="2400"/>
              <a:buChar char="●"/>
            </a:pPr>
            <a:r>
              <a:rPr lang="en" sz="2400" dirty="0"/>
              <a:t>National sources</a:t>
            </a:r>
            <a:endParaRPr sz="2400" dirty="0"/>
          </a:p>
          <a:p>
            <a:pPr marL="914400" lvl="1" indent="-342900" algn="l" rtl="0">
              <a:spcBef>
                <a:spcPts val="1600"/>
              </a:spcBef>
              <a:spcAft>
                <a:spcPts val="0"/>
              </a:spcAft>
              <a:buSzPts val="1800"/>
              <a:buChar char="○"/>
            </a:pPr>
            <a:r>
              <a:rPr lang="en" sz="1800" dirty="0">
                <a:hlinkClick r:id="rId3"/>
              </a:rPr>
              <a:t>Community Survey/Census computer questions</a:t>
            </a:r>
            <a:endParaRPr sz="1800" dirty="0"/>
          </a:p>
          <a:p>
            <a:pPr marL="914400" lvl="1" indent="-342900" algn="l" rtl="0">
              <a:spcBef>
                <a:spcPts val="1600"/>
              </a:spcBef>
              <a:spcAft>
                <a:spcPts val="0"/>
              </a:spcAft>
              <a:buSzPts val="1800"/>
              <a:buChar char="○"/>
            </a:pPr>
            <a:r>
              <a:rPr lang="en" sz="1800" dirty="0">
                <a:hlinkClick r:id="rId4"/>
              </a:rPr>
              <a:t>NTIA supplemental questions</a:t>
            </a:r>
            <a:endParaRPr sz="1800" dirty="0"/>
          </a:p>
          <a:p>
            <a:pPr marL="914400" lvl="1" indent="-342900" algn="l" rtl="0">
              <a:spcBef>
                <a:spcPts val="1600"/>
              </a:spcBef>
              <a:spcAft>
                <a:spcPts val="0"/>
              </a:spcAft>
              <a:buSzPts val="1800"/>
              <a:buChar char="○"/>
            </a:pPr>
            <a:r>
              <a:rPr lang="en" sz="1800" dirty="0">
                <a:hlinkClick r:id="rId5"/>
              </a:rPr>
              <a:t>Robert Gallardo’s Digital Divide Index</a:t>
            </a:r>
            <a:endParaRPr sz="1800" dirty="0"/>
          </a:p>
          <a:p>
            <a:pPr marL="914400" lvl="1" indent="-342900" algn="l" rtl="0">
              <a:spcBef>
                <a:spcPts val="1600"/>
              </a:spcBef>
              <a:spcAft>
                <a:spcPts val="0"/>
              </a:spcAft>
              <a:buSzPts val="1800"/>
              <a:buChar char="○"/>
            </a:pPr>
            <a:r>
              <a:rPr lang="en" sz="1800" dirty="0">
                <a:hlinkClick r:id="rId6"/>
              </a:rPr>
              <a:t>FCC form 477 data</a:t>
            </a:r>
            <a:r>
              <a:rPr lang="en" sz="1800" dirty="0"/>
              <a:t>, and </a:t>
            </a:r>
            <a:r>
              <a:rPr lang="en" sz="1800" dirty="0">
                <a:hlinkClick r:id="rId7"/>
              </a:rPr>
              <a:t>NDIA research</a:t>
            </a:r>
            <a:endParaRPr sz="1800" dirty="0"/>
          </a:p>
          <a:p>
            <a:pPr marL="914400" lvl="1" indent="-342900" algn="l" rtl="0">
              <a:spcBef>
                <a:spcPts val="1600"/>
              </a:spcBef>
              <a:spcAft>
                <a:spcPts val="0"/>
              </a:spcAft>
              <a:buSzPts val="1800"/>
              <a:buChar char="○"/>
            </a:pPr>
            <a:r>
              <a:rPr lang="en" sz="1800" dirty="0"/>
              <a:t>Health survey CDC </a:t>
            </a:r>
            <a:r>
              <a:rPr lang="en" sz="1800" u="sng" dirty="0">
                <a:solidFill>
                  <a:schemeClr val="hlink"/>
                </a:solidFill>
                <a:hlinkClick r:id="rId8"/>
              </a:rPr>
              <a:t>National Health Interview Survey</a:t>
            </a:r>
            <a:r>
              <a:rPr lang="en" sz="1800" dirty="0"/>
              <a:t> (NHIS) </a:t>
            </a:r>
            <a:endParaRPr sz="1800" dirty="0"/>
          </a:p>
          <a:p>
            <a:pPr marL="457200" lvl="0" indent="-381000" algn="l" rtl="0">
              <a:spcBef>
                <a:spcPts val="1600"/>
              </a:spcBef>
              <a:spcAft>
                <a:spcPts val="0"/>
              </a:spcAft>
              <a:buSzPts val="2400"/>
              <a:buChar char="●"/>
            </a:pPr>
            <a:r>
              <a:rPr lang="en" sz="2400" dirty="0"/>
              <a:t>Potential local sources</a:t>
            </a:r>
            <a:endParaRPr sz="2400" dirty="0"/>
          </a:p>
          <a:p>
            <a:pPr marL="914400" lvl="1" indent="-381000" algn="l" rtl="0">
              <a:spcBef>
                <a:spcPts val="1600"/>
              </a:spcBef>
              <a:spcAft>
                <a:spcPts val="0"/>
              </a:spcAft>
              <a:buSzPts val="2400"/>
              <a:buChar char="○"/>
            </a:pPr>
            <a:r>
              <a:rPr lang="en" sz="2400" dirty="0"/>
              <a:t>Government &amp; libraries, CBO’s</a:t>
            </a:r>
            <a:endParaRPr sz="2400" dirty="0"/>
          </a:p>
          <a:p>
            <a:pPr marL="0" lvl="0" indent="0" algn="l" rtl="0">
              <a:spcBef>
                <a:spcPts val="1600"/>
              </a:spcBef>
              <a:spcAft>
                <a:spcPts val="1600"/>
              </a:spcAft>
              <a:buNone/>
            </a:pP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6"/>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Lessons learned</a:t>
            </a:r>
            <a:endParaRPr/>
          </a:p>
        </p:txBody>
      </p:sp>
      <p:sp>
        <p:nvSpPr>
          <p:cNvPr id="184" name="Google Shape;184;p26"/>
          <p:cNvSpPr txBox="1">
            <a:spLocks noGrp="1"/>
          </p:cNvSpPr>
          <p:nvPr>
            <p:ph type="body" idx="1"/>
          </p:nvPr>
        </p:nvSpPr>
        <p:spPr>
          <a:xfrm>
            <a:off x="343425" y="1542783"/>
            <a:ext cx="3679935" cy="45552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SzPts val="2400"/>
              <a:buChar char="●"/>
            </a:pPr>
            <a:r>
              <a:rPr lang="en" sz="2400" dirty="0"/>
              <a:t>Helpful to produce iterative drafts of measures and get feedback from stakeholders</a:t>
            </a:r>
            <a:br>
              <a:rPr lang="en" sz="2400" dirty="0"/>
            </a:br>
            <a:endParaRPr sz="2400" dirty="0"/>
          </a:p>
          <a:p>
            <a:pPr marL="457200" lvl="0" indent="-381000" algn="l" rtl="0">
              <a:spcBef>
                <a:spcPts val="0"/>
              </a:spcBef>
              <a:spcAft>
                <a:spcPts val="0"/>
              </a:spcAft>
              <a:buSzPts val="2400"/>
              <a:buChar char="●"/>
            </a:pPr>
            <a:r>
              <a:rPr lang="en" sz="2400" dirty="0"/>
              <a:t>Process of identifying and collecting indicators is hard, can help partnerships</a:t>
            </a:r>
            <a:endParaRPr sz="2400" dirty="0"/>
          </a:p>
          <a:p>
            <a:pPr marL="0" lvl="0" indent="0" algn="l" rtl="0">
              <a:spcBef>
                <a:spcPts val="1600"/>
              </a:spcBef>
              <a:spcAft>
                <a:spcPts val="1600"/>
              </a:spcAft>
              <a:buNone/>
            </a:pPr>
            <a:endParaRPr dirty="0"/>
          </a:p>
        </p:txBody>
      </p:sp>
      <p:pic>
        <p:nvPicPr>
          <p:cNvPr id="5" name="Picture 4">
            <a:extLst>
              <a:ext uri="{FF2B5EF4-FFF2-40B4-BE49-F238E27FC236}">
                <a16:creationId xmlns:a16="http://schemas.microsoft.com/office/drawing/2014/main" id="{CEE1FD50-B3C9-464C-AD42-59AA0497A9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673964"/>
            <a:ext cx="2970036" cy="3960048"/>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7"/>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Wrapping up...</a:t>
            </a:r>
            <a:endParaRPr/>
          </a:p>
        </p:txBody>
      </p:sp>
      <p:sp>
        <p:nvSpPr>
          <p:cNvPr id="190" name="Google Shape;190;p27"/>
          <p:cNvSpPr txBox="1">
            <a:spLocks noGrp="1"/>
          </p:cNvSpPr>
          <p:nvPr>
            <p:ph type="body" idx="1"/>
          </p:nvPr>
        </p:nvSpPr>
        <p:spPr>
          <a:xfrm>
            <a:off x="343425" y="1542783"/>
            <a:ext cx="5517879" cy="45552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SzPts val="2400"/>
              <a:buChar char="●"/>
            </a:pPr>
            <a:r>
              <a:rPr lang="en" dirty="0"/>
              <a:t>Next steps</a:t>
            </a:r>
            <a:endParaRPr dirty="0"/>
          </a:p>
          <a:p>
            <a:pPr marL="914400" lvl="1" indent="-342900" algn="l" rtl="0">
              <a:spcBef>
                <a:spcPts val="0"/>
              </a:spcBef>
              <a:spcAft>
                <a:spcPts val="0"/>
              </a:spcAft>
              <a:buSzPts val="1800"/>
              <a:buChar char="○"/>
            </a:pPr>
            <a:r>
              <a:rPr lang="en" sz="2400" dirty="0"/>
              <a:t>Community Survey</a:t>
            </a:r>
            <a:endParaRPr sz="2400" dirty="0"/>
          </a:p>
          <a:p>
            <a:pPr marL="914400" lvl="1" indent="-342900" algn="l" rtl="0">
              <a:spcBef>
                <a:spcPts val="0"/>
              </a:spcBef>
              <a:spcAft>
                <a:spcPts val="0"/>
              </a:spcAft>
              <a:buSzPts val="1800"/>
              <a:buChar char="○"/>
            </a:pPr>
            <a:r>
              <a:rPr lang="en" sz="2400" dirty="0"/>
              <a:t>Implement new grant systems with integrated indicators</a:t>
            </a:r>
            <a:endParaRPr sz="2400" dirty="0"/>
          </a:p>
          <a:p>
            <a:pPr marL="914400" lvl="1" indent="-342900" algn="l" rtl="0">
              <a:spcBef>
                <a:spcPts val="0"/>
              </a:spcBef>
              <a:spcAft>
                <a:spcPts val="0"/>
              </a:spcAft>
              <a:buSzPts val="1800"/>
              <a:buChar char="○"/>
            </a:pPr>
            <a:r>
              <a:rPr lang="en" sz="2400" dirty="0"/>
              <a:t>Further develop collection and reporting tools</a:t>
            </a:r>
            <a:endParaRPr sz="2400" dirty="0"/>
          </a:p>
          <a:p>
            <a:pPr marL="457200" lvl="0" indent="-342900" algn="l" rtl="0">
              <a:spcBef>
                <a:spcPts val="0"/>
              </a:spcBef>
              <a:spcAft>
                <a:spcPts val="0"/>
              </a:spcAft>
              <a:buSzPts val="1800"/>
              <a:buChar char="●"/>
            </a:pPr>
            <a:r>
              <a:rPr lang="en" b="1" dirty="0"/>
              <a:t>Our message to you -</a:t>
            </a:r>
            <a:r>
              <a:rPr lang="en" sz="3200" b="1" dirty="0"/>
              <a:t> </a:t>
            </a:r>
            <a:endParaRPr sz="3200" b="1" dirty="0"/>
          </a:p>
          <a:p>
            <a:pPr marL="914400" lvl="1" indent="-342900" algn="l" rtl="0">
              <a:spcBef>
                <a:spcPts val="0"/>
              </a:spcBef>
              <a:spcAft>
                <a:spcPts val="0"/>
              </a:spcAft>
              <a:buSzPts val="1800"/>
              <a:buChar char="○"/>
            </a:pPr>
            <a:r>
              <a:rPr lang="en" sz="2400" b="1" dirty="0"/>
              <a:t>Apply digital equity indicators to other indicator projects</a:t>
            </a:r>
            <a:endParaRPr sz="2400" b="1" dirty="0"/>
          </a:p>
        </p:txBody>
      </p:sp>
      <p:pic>
        <p:nvPicPr>
          <p:cNvPr id="4" name="Picture 3">
            <a:extLst>
              <a:ext uri="{FF2B5EF4-FFF2-40B4-BE49-F238E27FC236}">
                <a16:creationId xmlns:a16="http://schemas.microsoft.com/office/drawing/2014/main" id="{AE60153E-4B5E-4AF3-80D0-B8CE47A254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4315" y="2418588"/>
            <a:ext cx="2987040" cy="224028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8"/>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Thank you!</a:t>
            </a:r>
            <a:endParaRPr/>
          </a:p>
        </p:txBody>
      </p:sp>
      <p:sp>
        <p:nvSpPr>
          <p:cNvPr id="196" name="Google Shape;196;p28"/>
          <p:cNvSpPr txBox="1">
            <a:spLocks noGrp="1"/>
          </p:cNvSpPr>
          <p:nvPr>
            <p:ph type="body" idx="1"/>
          </p:nvPr>
        </p:nvSpPr>
        <p:spPr>
          <a:xfrm>
            <a:off x="407433" y="2256015"/>
            <a:ext cx="8520600" cy="60605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Slides and supporting documents uploaded to Sched</a:t>
            </a:r>
            <a:endParaRPr dirty="0"/>
          </a:p>
        </p:txBody>
      </p:sp>
      <p:sp>
        <p:nvSpPr>
          <p:cNvPr id="2" name="TextBox 1"/>
          <p:cNvSpPr txBox="1"/>
          <p:nvPr/>
        </p:nvSpPr>
        <p:spPr>
          <a:xfrm>
            <a:off x="1389888" y="3429000"/>
            <a:ext cx="3182112" cy="2677656"/>
          </a:xfrm>
          <a:prstGeom prst="rect">
            <a:avLst/>
          </a:prstGeom>
          <a:noFill/>
        </p:spPr>
        <p:txBody>
          <a:bodyPr wrap="square" rtlCol="0">
            <a:spAutoFit/>
          </a:bodyPr>
          <a:lstStyle/>
          <a:p>
            <a:pPr lvl="0" algn="ctr">
              <a:lnSpc>
                <a:spcPct val="150000"/>
              </a:lnSpc>
            </a:pPr>
            <a:r>
              <a:rPr lang="en" sz="2000" b="1" dirty="0"/>
              <a:t>David Keyes</a:t>
            </a:r>
          </a:p>
          <a:p>
            <a:pPr lvl="0" algn="ctr">
              <a:lnSpc>
                <a:spcPct val="150000"/>
              </a:lnSpc>
            </a:pPr>
            <a:r>
              <a:rPr lang="en" sz="2000" dirty="0"/>
              <a:t>Digital Equity Manager</a:t>
            </a:r>
          </a:p>
          <a:p>
            <a:pPr lvl="0" algn="ctr">
              <a:lnSpc>
                <a:spcPct val="150000"/>
              </a:lnSpc>
            </a:pPr>
            <a:r>
              <a:rPr lang="en" sz="2000" dirty="0"/>
              <a:t>City of Seattle</a:t>
            </a:r>
          </a:p>
          <a:p>
            <a:pPr lvl="0" algn="ctr">
              <a:lnSpc>
                <a:spcPct val="150000"/>
              </a:lnSpc>
            </a:pPr>
            <a:r>
              <a:rPr lang="en-US" sz="2000" dirty="0">
                <a:hlinkClick r:id="rId3"/>
              </a:rPr>
              <a:t>D</a:t>
            </a:r>
            <a:r>
              <a:rPr lang="en" sz="2000" dirty="0">
                <a:hlinkClick r:id="rId3"/>
              </a:rPr>
              <a:t>avid.Keyes@seattle.gov</a:t>
            </a:r>
            <a:endParaRPr lang="en" sz="2000" dirty="0"/>
          </a:p>
          <a:p>
            <a:pPr lvl="0" algn="ctr">
              <a:lnSpc>
                <a:spcPct val="150000"/>
              </a:lnSpc>
            </a:pPr>
            <a:r>
              <a:rPr lang="en" sz="2000" dirty="0"/>
              <a:t>@diginclusion</a:t>
            </a:r>
          </a:p>
          <a:p>
            <a:endParaRPr lang="en-US" dirty="0"/>
          </a:p>
        </p:txBody>
      </p:sp>
      <p:sp>
        <p:nvSpPr>
          <p:cNvPr id="5" name="TextBox 4"/>
          <p:cNvSpPr txBox="1"/>
          <p:nvPr/>
        </p:nvSpPr>
        <p:spPr>
          <a:xfrm>
            <a:off x="4645152" y="3429000"/>
            <a:ext cx="3931920" cy="2677656"/>
          </a:xfrm>
          <a:prstGeom prst="rect">
            <a:avLst/>
          </a:prstGeom>
          <a:noFill/>
        </p:spPr>
        <p:txBody>
          <a:bodyPr wrap="square" rtlCol="0">
            <a:spAutoFit/>
          </a:bodyPr>
          <a:lstStyle/>
          <a:p>
            <a:pPr lvl="0" algn="ctr">
              <a:lnSpc>
                <a:spcPct val="150000"/>
              </a:lnSpc>
            </a:pPr>
            <a:r>
              <a:rPr lang="en" sz="2000" b="1" dirty="0"/>
              <a:t>Stacey Wedlake</a:t>
            </a:r>
          </a:p>
          <a:p>
            <a:pPr lvl="0" algn="ctr">
              <a:lnSpc>
                <a:spcPct val="150000"/>
              </a:lnSpc>
            </a:pPr>
            <a:r>
              <a:rPr lang="en" sz="2000" dirty="0"/>
              <a:t>Research Coordinator</a:t>
            </a:r>
          </a:p>
          <a:p>
            <a:pPr lvl="0" algn="ctr">
              <a:lnSpc>
                <a:spcPct val="150000"/>
              </a:lnSpc>
            </a:pPr>
            <a:r>
              <a:rPr lang="en" sz="2000" dirty="0"/>
              <a:t>Technology &amp; Social Change Group</a:t>
            </a:r>
            <a:endParaRPr lang="en" sz="2000" dirty="0">
              <a:hlinkClick r:id="rId3"/>
            </a:endParaRPr>
          </a:p>
          <a:p>
            <a:pPr lvl="0" algn="ctr">
              <a:lnSpc>
                <a:spcPct val="150000"/>
              </a:lnSpc>
            </a:pPr>
            <a:r>
              <a:rPr lang="en" sz="2000" dirty="0">
                <a:hlinkClick r:id="rId4"/>
              </a:rPr>
              <a:t>staceyaw@uw.edu</a:t>
            </a:r>
            <a:endParaRPr lang="en" sz="2000" dirty="0"/>
          </a:p>
          <a:p>
            <a:pPr lvl="0" algn="ctr">
              <a:lnSpc>
                <a:spcPct val="150000"/>
              </a:lnSpc>
            </a:pPr>
            <a:r>
              <a:rPr lang="en" sz="2000" dirty="0"/>
              <a:t>@</a:t>
            </a:r>
            <a:r>
              <a:rPr lang="en" sz="2000" dirty="0" smtClean="0"/>
              <a:t>staceyawe</a:t>
            </a:r>
            <a:endParaRPr lang="en" sz="2000" dirty="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2" name="Parallelogram 1"/>
          <p:cNvSpPr/>
          <p:nvPr/>
        </p:nvSpPr>
        <p:spPr>
          <a:xfrm>
            <a:off x="-409753" y="528506"/>
            <a:ext cx="6835720" cy="828361"/>
          </a:xfrm>
          <a:custGeom>
            <a:avLst/>
            <a:gdLst>
              <a:gd name="connsiteX0" fmla="*/ 0 w 3354289"/>
              <a:gd name="connsiteY0" fmla="*/ 828361 h 828361"/>
              <a:gd name="connsiteX1" fmla="*/ 207090 w 3354289"/>
              <a:gd name="connsiteY1" fmla="*/ 0 h 828361"/>
              <a:gd name="connsiteX2" fmla="*/ 3354289 w 3354289"/>
              <a:gd name="connsiteY2" fmla="*/ 0 h 828361"/>
              <a:gd name="connsiteX3" fmla="*/ 3147199 w 3354289"/>
              <a:gd name="connsiteY3" fmla="*/ 828361 h 828361"/>
              <a:gd name="connsiteX4" fmla="*/ 0 w 3354289"/>
              <a:gd name="connsiteY4" fmla="*/ 828361 h 828361"/>
              <a:gd name="connsiteX0" fmla="*/ 0 w 3572402"/>
              <a:gd name="connsiteY0" fmla="*/ 828361 h 828361"/>
              <a:gd name="connsiteX1" fmla="*/ 207090 w 3572402"/>
              <a:gd name="connsiteY1" fmla="*/ 0 h 828361"/>
              <a:gd name="connsiteX2" fmla="*/ 3572402 w 3572402"/>
              <a:gd name="connsiteY2" fmla="*/ 0 h 828361"/>
              <a:gd name="connsiteX3" fmla="*/ 3147199 w 3572402"/>
              <a:gd name="connsiteY3" fmla="*/ 828361 h 828361"/>
              <a:gd name="connsiteX4" fmla="*/ 0 w 3572402"/>
              <a:gd name="connsiteY4" fmla="*/ 828361 h 8283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2402" h="828361">
                <a:moveTo>
                  <a:pt x="0" y="828361"/>
                </a:moveTo>
                <a:lnTo>
                  <a:pt x="207090" y="0"/>
                </a:lnTo>
                <a:lnTo>
                  <a:pt x="3572402" y="0"/>
                </a:lnTo>
                <a:lnTo>
                  <a:pt x="3147199" y="828361"/>
                </a:lnTo>
                <a:lnTo>
                  <a:pt x="0" y="828361"/>
                </a:lnTo>
                <a:close/>
              </a:path>
            </a:pathLst>
          </a:custGeom>
          <a:solidFill>
            <a:srgbClr val="97C9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Google Shape;68;p14"/>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bg1"/>
                </a:solidFill>
              </a:rPr>
              <a:t>Outline</a:t>
            </a:r>
            <a:endParaRPr dirty="0">
              <a:solidFill>
                <a:schemeClr val="bg1"/>
              </a:solidFill>
            </a:endParaRPr>
          </a:p>
        </p:txBody>
      </p:sp>
      <p:sp>
        <p:nvSpPr>
          <p:cNvPr id="69" name="Google Shape;69;p14"/>
          <p:cNvSpPr txBox="1">
            <a:spLocks noGrp="1"/>
          </p:cNvSpPr>
          <p:nvPr>
            <p:ph type="body" idx="1"/>
          </p:nvPr>
        </p:nvSpPr>
        <p:spPr>
          <a:xfrm>
            <a:off x="343425" y="1542783"/>
            <a:ext cx="8163012" cy="45552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dirty="0"/>
              <a:t>Overview of City of Seattle Digital Equity Initiative</a:t>
            </a:r>
            <a:endParaRPr dirty="0"/>
          </a:p>
          <a:p>
            <a:pPr marL="457200" lvl="0" indent="-342900" algn="l" rtl="0">
              <a:spcBef>
                <a:spcPts val="0"/>
              </a:spcBef>
              <a:spcAft>
                <a:spcPts val="0"/>
              </a:spcAft>
              <a:buSzPts val="1800"/>
              <a:buChar char="●"/>
            </a:pPr>
            <a:r>
              <a:rPr lang="en" dirty="0"/>
              <a:t>Indicator Framework</a:t>
            </a:r>
            <a:endParaRPr dirty="0"/>
          </a:p>
          <a:p>
            <a:pPr marL="457200" lvl="0" indent="-342900" algn="l" rtl="0">
              <a:spcBef>
                <a:spcPts val="0"/>
              </a:spcBef>
              <a:spcAft>
                <a:spcPts val="0"/>
              </a:spcAft>
              <a:buSzPts val="1800"/>
              <a:buChar char="●"/>
            </a:pPr>
            <a:r>
              <a:rPr lang="en" dirty="0"/>
              <a:t>Putting the indicators to work </a:t>
            </a:r>
            <a:endParaRPr dirty="0"/>
          </a:p>
        </p:txBody>
      </p:sp>
      <p:pic>
        <p:nvPicPr>
          <p:cNvPr id="5" name="Picture 4">
            <a:extLst>
              <a:ext uri="{FF2B5EF4-FFF2-40B4-BE49-F238E27FC236}">
                <a16:creationId xmlns:a16="http://schemas.microsoft.com/office/drawing/2014/main" id="{EB0242B6-8B5D-4253-9FC5-B3D9D134C6C4}"/>
              </a:ext>
            </a:extLst>
          </p:cNvPr>
          <p:cNvPicPr>
            <a:picLocks noChangeAspect="1"/>
          </p:cNvPicPr>
          <p:nvPr/>
        </p:nvPicPr>
        <p:blipFill rotWithShape="1">
          <a:blip r:embed="rId3">
            <a:extLst>
              <a:ext uri="{28A0092B-C50C-407E-A947-70E740481C1C}">
                <a14:useLocalDpi xmlns:a14="http://schemas.microsoft.com/office/drawing/2010/main" val="0"/>
              </a:ext>
            </a:extLst>
          </a:blip>
          <a:srcRect l="7645" t="14813" r="11058" b="19820"/>
          <a:stretch/>
        </p:blipFill>
        <p:spPr>
          <a:xfrm>
            <a:off x="3900369" y="3521279"/>
            <a:ext cx="4606068" cy="2083243"/>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4" name="Parallelogram 1"/>
          <p:cNvSpPr/>
          <p:nvPr/>
        </p:nvSpPr>
        <p:spPr>
          <a:xfrm>
            <a:off x="-401364" y="560936"/>
            <a:ext cx="6961555" cy="828361"/>
          </a:xfrm>
          <a:custGeom>
            <a:avLst/>
            <a:gdLst>
              <a:gd name="connsiteX0" fmla="*/ 0 w 3354289"/>
              <a:gd name="connsiteY0" fmla="*/ 828361 h 828361"/>
              <a:gd name="connsiteX1" fmla="*/ 207090 w 3354289"/>
              <a:gd name="connsiteY1" fmla="*/ 0 h 828361"/>
              <a:gd name="connsiteX2" fmla="*/ 3354289 w 3354289"/>
              <a:gd name="connsiteY2" fmla="*/ 0 h 828361"/>
              <a:gd name="connsiteX3" fmla="*/ 3147199 w 3354289"/>
              <a:gd name="connsiteY3" fmla="*/ 828361 h 828361"/>
              <a:gd name="connsiteX4" fmla="*/ 0 w 3354289"/>
              <a:gd name="connsiteY4" fmla="*/ 828361 h 828361"/>
              <a:gd name="connsiteX0" fmla="*/ 0 w 3572402"/>
              <a:gd name="connsiteY0" fmla="*/ 828361 h 828361"/>
              <a:gd name="connsiteX1" fmla="*/ 207090 w 3572402"/>
              <a:gd name="connsiteY1" fmla="*/ 0 h 828361"/>
              <a:gd name="connsiteX2" fmla="*/ 3572402 w 3572402"/>
              <a:gd name="connsiteY2" fmla="*/ 0 h 828361"/>
              <a:gd name="connsiteX3" fmla="*/ 3147199 w 3572402"/>
              <a:gd name="connsiteY3" fmla="*/ 828361 h 828361"/>
              <a:gd name="connsiteX4" fmla="*/ 0 w 3572402"/>
              <a:gd name="connsiteY4" fmla="*/ 828361 h 8283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2402" h="828361">
                <a:moveTo>
                  <a:pt x="0" y="828361"/>
                </a:moveTo>
                <a:lnTo>
                  <a:pt x="207090" y="0"/>
                </a:lnTo>
                <a:lnTo>
                  <a:pt x="3572402" y="0"/>
                </a:lnTo>
                <a:lnTo>
                  <a:pt x="3147199" y="828361"/>
                </a:lnTo>
                <a:lnTo>
                  <a:pt x="0" y="828361"/>
                </a:lnTo>
                <a:close/>
              </a:path>
            </a:pathLst>
          </a:custGeom>
          <a:solidFill>
            <a:srgbClr val="97C9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Google Shape;74;p15"/>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600" dirty="0">
                <a:solidFill>
                  <a:schemeClr val="bg1"/>
                </a:solidFill>
              </a:rPr>
              <a:t>Digital Equity means...</a:t>
            </a:r>
            <a:endParaRPr sz="3600" dirty="0">
              <a:solidFill>
                <a:schemeClr val="bg1"/>
              </a:solidFill>
            </a:endParaRPr>
          </a:p>
        </p:txBody>
      </p:sp>
      <p:sp>
        <p:nvSpPr>
          <p:cNvPr id="75" name="Google Shape;75;p15"/>
          <p:cNvSpPr txBox="1">
            <a:spLocks noGrp="1"/>
          </p:cNvSpPr>
          <p:nvPr>
            <p:ph type="body" idx="1"/>
          </p:nvPr>
        </p:nvSpPr>
        <p:spPr>
          <a:xfrm>
            <a:off x="311700" y="1626673"/>
            <a:ext cx="8557294" cy="4555200"/>
          </a:xfrm>
          <a:prstGeom prst="rect">
            <a:avLst/>
          </a:prstGeom>
        </p:spPr>
        <p:txBody>
          <a:bodyPr spcFirstLastPara="1" wrap="square" lIns="91425" tIns="91425" rIns="91425" bIns="91425" anchor="t" anchorCtr="0">
            <a:noAutofit/>
          </a:bodyPr>
          <a:lstStyle/>
          <a:p>
            <a:pPr marL="0" lvl="0" indent="0" rtl="0">
              <a:spcBef>
                <a:spcPts val="0"/>
              </a:spcBef>
              <a:spcAft>
                <a:spcPts val="1600"/>
              </a:spcAft>
              <a:buNone/>
            </a:pPr>
            <a:r>
              <a:rPr lang="en" sz="4000" dirty="0"/>
              <a:t>We envision Seattle as a city where technology’s opportunities equitably empower all residents and communities - especially those who are historically underserved or underrepresented.</a:t>
            </a:r>
            <a:endParaRPr sz="4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4" name="Parallelogram 1"/>
          <p:cNvSpPr/>
          <p:nvPr/>
        </p:nvSpPr>
        <p:spPr>
          <a:xfrm>
            <a:off x="-401364" y="560936"/>
            <a:ext cx="6961555" cy="828361"/>
          </a:xfrm>
          <a:custGeom>
            <a:avLst/>
            <a:gdLst>
              <a:gd name="connsiteX0" fmla="*/ 0 w 3354289"/>
              <a:gd name="connsiteY0" fmla="*/ 828361 h 828361"/>
              <a:gd name="connsiteX1" fmla="*/ 207090 w 3354289"/>
              <a:gd name="connsiteY1" fmla="*/ 0 h 828361"/>
              <a:gd name="connsiteX2" fmla="*/ 3354289 w 3354289"/>
              <a:gd name="connsiteY2" fmla="*/ 0 h 828361"/>
              <a:gd name="connsiteX3" fmla="*/ 3147199 w 3354289"/>
              <a:gd name="connsiteY3" fmla="*/ 828361 h 828361"/>
              <a:gd name="connsiteX4" fmla="*/ 0 w 3354289"/>
              <a:gd name="connsiteY4" fmla="*/ 828361 h 828361"/>
              <a:gd name="connsiteX0" fmla="*/ 0 w 3572402"/>
              <a:gd name="connsiteY0" fmla="*/ 828361 h 828361"/>
              <a:gd name="connsiteX1" fmla="*/ 207090 w 3572402"/>
              <a:gd name="connsiteY1" fmla="*/ 0 h 828361"/>
              <a:gd name="connsiteX2" fmla="*/ 3572402 w 3572402"/>
              <a:gd name="connsiteY2" fmla="*/ 0 h 828361"/>
              <a:gd name="connsiteX3" fmla="*/ 3147199 w 3572402"/>
              <a:gd name="connsiteY3" fmla="*/ 828361 h 828361"/>
              <a:gd name="connsiteX4" fmla="*/ 0 w 3572402"/>
              <a:gd name="connsiteY4" fmla="*/ 828361 h 8283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2402" h="828361">
                <a:moveTo>
                  <a:pt x="0" y="828361"/>
                </a:moveTo>
                <a:lnTo>
                  <a:pt x="207090" y="0"/>
                </a:lnTo>
                <a:lnTo>
                  <a:pt x="3572402" y="0"/>
                </a:lnTo>
                <a:lnTo>
                  <a:pt x="3147199" y="828361"/>
                </a:lnTo>
                <a:lnTo>
                  <a:pt x="0" y="828361"/>
                </a:lnTo>
                <a:close/>
              </a:path>
            </a:pathLst>
          </a:custGeom>
          <a:solidFill>
            <a:srgbClr val="97C9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Google Shape;80;p16"/>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bg1"/>
                </a:solidFill>
              </a:rPr>
              <a:t>Background</a:t>
            </a:r>
            <a:endParaRPr dirty="0">
              <a:solidFill>
                <a:schemeClr val="bg1"/>
              </a:solidFill>
            </a:endParaRPr>
          </a:p>
        </p:txBody>
      </p:sp>
      <p:sp>
        <p:nvSpPr>
          <p:cNvPr id="81" name="Google Shape;81;p16"/>
          <p:cNvSpPr txBox="1">
            <a:spLocks noGrp="1"/>
          </p:cNvSpPr>
          <p:nvPr>
            <p:ph type="body" idx="1"/>
          </p:nvPr>
        </p:nvSpPr>
        <p:spPr>
          <a:xfrm>
            <a:off x="311700" y="1421728"/>
            <a:ext cx="8520600" cy="47619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dirty="0"/>
              <a:t>For the last 20 years, Seattle IT has partnered with community organizations to implement programs to increase technology access and skills.</a:t>
            </a:r>
            <a:endParaRPr dirty="0"/>
          </a:p>
          <a:p>
            <a:pPr marL="457200" lvl="0" indent="-342900" algn="l" rtl="0">
              <a:spcBef>
                <a:spcPts val="1600"/>
              </a:spcBef>
              <a:spcAft>
                <a:spcPts val="0"/>
              </a:spcAft>
              <a:buSzPts val="1800"/>
              <a:buChar char="●"/>
            </a:pPr>
            <a:r>
              <a:rPr lang="en" dirty="0"/>
              <a:t>The Digital Equity Initiative, based on broad community input, created a city-wide strategy to continue and expand this work.</a:t>
            </a:r>
            <a:endParaRPr dirty="0"/>
          </a:p>
          <a:p>
            <a:pPr marL="457200" lvl="0" indent="-342900" algn="l" rtl="0">
              <a:spcBef>
                <a:spcPts val="1600"/>
              </a:spcBef>
              <a:spcAft>
                <a:spcPts val="0"/>
              </a:spcAft>
              <a:buSzPts val="1800"/>
              <a:buChar char="●"/>
            </a:pPr>
            <a:r>
              <a:rPr lang="en" dirty="0"/>
              <a:t>Other cities, such as Austin, and Portland, have digital equity strategies. </a:t>
            </a:r>
            <a:r>
              <a:rPr lang="en-US" dirty="0"/>
              <a:t>More coming...</a:t>
            </a:r>
            <a:endParaRPr dirty="0"/>
          </a:p>
          <a:p>
            <a:pPr marL="0" lvl="0" indent="0" algn="l" rtl="0">
              <a:spcBef>
                <a:spcPts val="1600"/>
              </a:spcBef>
              <a:spcAft>
                <a:spcPts val="1600"/>
              </a:spcAft>
              <a:buNone/>
            </a:pP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4" name="Parallelogram 1"/>
          <p:cNvSpPr/>
          <p:nvPr/>
        </p:nvSpPr>
        <p:spPr>
          <a:xfrm>
            <a:off x="-468476" y="560936"/>
            <a:ext cx="8094069" cy="828361"/>
          </a:xfrm>
          <a:custGeom>
            <a:avLst/>
            <a:gdLst>
              <a:gd name="connsiteX0" fmla="*/ 0 w 3354289"/>
              <a:gd name="connsiteY0" fmla="*/ 828361 h 828361"/>
              <a:gd name="connsiteX1" fmla="*/ 207090 w 3354289"/>
              <a:gd name="connsiteY1" fmla="*/ 0 h 828361"/>
              <a:gd name="connsiteX2" fmla="*/ 3354289 w 3354289"/>
              <a:gd name="connsiteY2" fmla="*/ 0 h 828361"/>
              <a:gd name="connsiteX3" fmla="*/ 3147199 w 3354289"/>
              <a:gd name="connsiteY3" fmla="*/ 828361 h 828361"/>
              <a:gd name="connsiteX4" fmla="*/ 0 w 3354289"/>
              <a:gd name="connsiteY4" fmla="*/ 828361 h 828361"/>
              <a:gd name="connsiteX0" fmla="*/ 0 w 3572402"/>
              <a:gd name="connsiteY0" fmla="*/ 828361 h 828361"/>
              <a:gd name="connsiteX1" fmla="*/ 207090 w 3572402"/>
              <a:gd name="connsiteY1" fmla="*/ 0 h 828361"/>
              <a:gd name="connsiteX2" fmla="*/ 3572402 w 3572402"/>
              <a:gd name="connsiteY2" fmla="*/ 0 h 828361"/>
              <a:gd name="connsiteX3" fmla="*/ 3147199 w 3572402"/>
              <a:gd name="connsiteY3" fmla="*/ 828361 h 828361"/>
              <a:gd name="connsiteX4" fmla="*/ 0 w 3572402"/>
              <a:gd name="connsiteY4" fmla="*/ 828361 h 8283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2402" h="828361">
                <a:moveTo>
                  <a:pt x="0" y="828361"/>
                </a:moveTo>
                <a:lnTo>
                  <a:pt x="207090" y="0"/>
                </a:lnTo>
                <a:lnTo>
                  <a:pt x="3572402" y="0"/>
                </a:lnTo>
                <a:lnTo>
                  <a:pt x="3147199" y="828361"/>
                </a:lnTo>
                <a:lnTo>
                  <a:pt x="0" y="828361"/>
                </a:lnTo>
                <a:close/>
              </a:path>
            </a:pathLst>
          </a:custGeom>
          <a:solidFill>
            <a:srgbClr val="97C9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Google Shape;86;p17"/>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bg1"/>
                </a:solidFill>
              </a:rPr>
              <a:t>Digital Equity Goals &amp; Strategies</a:t>
            </a:r>
            <a:endParaRPr dirty="0">
              <a:solidFill>
                <a:schemeClr val="bg1"/>
              </a:solidFill>
            </a:endParaRPr>
          </a:p>
        </p:txBody>
      </p:sp>
      <p:sp>
        <p:nvSpPr>
          <p:cNvPr id="87" name="Google Shape;87;p17"/>
          <p:cNvSpPr txBox="1">
            <a:spLocks noGrp="1"/>
          </p:cNvSpPr>
          <p:nvPr>
            <p:ph type="body" idx="1"/>
          </p:nvPr>
        </p:nvSpPr>
        <p:spPr>
          <a:prstGeom prst="rect">
            <a:avLst/>
          </a:prstGeom>
        </p:spPr>
        <p:txBody>
          <a:bodyPr spcFirstLastPara="1" wrap="square" lIns="91425" tIns="91425" rIns="91425" bIns="91425" anchor="t" anchorCtr="0">
            <a:noAutofit/>
          </a:bodyPr>
          <a:lstStyle/>
          <a:p>
            <a:pPr marL="457200" lvl="0" indent="-342900" algn="l" rtl="0">
              <a:spcBef>
                <a:spcPts val="0"/>
              </a:spcBef>
              <a:spcAft>
                <a:spcPts val="600"/>
              </a:spcAft>
              <a:buSzPts val="1800"/>
              <a:buChar char="●"/>
            </a:pPr>
            <a:r>
              <a:rPr lang="en" b="1" dirty="0"/>
              <a:t>Connectivity</a:t>
            </a:r>
            <a:endParaRPr b="1" dirty="0"/>
          </a:p>
          <a:p>
            <a:pPr marL="457200" lvl="0" indent="-342900" algn="l" rtl="0">
              <a:spcBef>
                <a:spcPts val="0"/>
              </a:spcBef>
              <a:spcAft>
                <a:spcPts val="600"/>
              </a:spcAft>
              <a:buSzPts val="1800"/>
              <a:buChar char="●"/>
            </a:pPr>
            <a:r>
              <a:rPr lang="en" b="1" dirty="0"/>
              <a:t>Skills training</a:t>
            </a:r>
            <a:endParaRPr b="1" dirty="0"/>
          </a:p>
          <a:p>
            <a:pPr marL="457200" lvl="0" indent="-342900" algn="l" rtl="0">
              <a:spcBef>
                <a:spcPts val="0"/>
              </a:spcBef>
              <a:spcAft>
                <a:spcPts val="600"/>
              </a:spcAft>
              <a:buSzPts val="1800"/>
              <a:buChar char="●"/>
            </a:pPr>
            <a:r>
              <a:rPr lang="en" b="1" dirty="0"/>
              <a:t>Devices &amp; technical support</a:t>
            </a:r>
            <a:endParaRPr b="1" dirty="0"/>
          </a:p>
          <a:p>
            <a:pPr marL="457200" lvl="0" indent="-342900" algn="l" rtl="0">
              <a:spcBef>
                <a:spcPts val="0"/>
              </a:spcBef>
              <a:spcAft>
                <a:spcPts val="600"/>
              </a:spcAft>
              <a:buSzPts val="1800"/>
              <a:buChar char="●"/>
            </a:pPr>
            <a:r>
              <a:rPr lang="en" dirty="0"/>
              <a:t>Applications &amp; online services</a:t>
            </a:r>
            <a:endParaRPr dirty="0"/>
          </a:p>
          <a:p>
            <a:pPr marL="457200" lvl="0" indent="-342900" algn="l" rtl="0">
              <a:spcBef>
                <a:spcPts val="0"/>
              </a:spcBef>
              <a:spcAft>
                <a:spcPts val="600"/>
              </a:spcAft>
              <a:buSzPts val="1800"/>
              <a:buChar char="●"/>
            </a:pPr>
            <a:r>
              <a:rPr lang="en" dirty="0"/>
              <a:t>Community capacity building</a:t>
            </a:r>
            <a:endParaRPr dirty="0"/>
          </a:p>
        </p:txBody>
      </p:sp>
      <p:pic>
        <p:nvPicPr>
          <p:cNvPr id="5" name="Picture 4">
            <a:extLst>
              <a:ext uri="{FF2B5EF4-FFF2-40B4-BE49-F238E27FC236}">
                <a16:creationId xmlns:a16="http://schemas.microsoft.com/office/drawing/2014/main" id="{6157DE9C-FFEF-426A-B6F5-4FDEC3471A6B}"/>
              </a:ext>
            </a:extLst>
          </p:cNvPr>
          <p:cNvPicPr>
            <a:picLocks noChangeAspect="1"/>
          </p:cNvPicPr>
          <p:nvPr/>
        </p:nvPicPr>
        <p:blipFill>
          <a:blip r:embed="rId3"/>
          <a:stretch>
            <a:fillRect/>
          </a:stretch>
        </p:blipFill>
        <p:spPr>
          <a:xfrm>
            <a:off x="5013804" y="4116805"/>
            <a:ext cx="2508660" cy="2286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a:spLocks noGrp="1"/>
          </p:cNvSpPr>
          <p:nvPr>
            <p:ph type="title"/>
          </p:nvPr>
        </p:nvSpPr>
        <p:spPr>
          <a:xfrm>
            <a:off x="311700" y="530034"/>
            <a:ext cx="8520600" cy="598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Initiative Theory of Change</a:t>
            </a:r>
            <a:endParaRPr dirty="0"/>
          </a:p>
        </p:txBody>
      </p:sp>
      <p:sp>
        <p:nvSpPr>
          <p:cNvPr id="93" name="Google Shape;93;p18"/>
          <p:cNvSpPr txBox="1"/>
          <p:nvPr/>
        </p:nvSpPr>
        <p:spPr>
          <a:xfrm>
            <a:off x="620625" y="3437934"/>
            <a:ext cx="1767300" cy="1344600"/>
          </a:xfrm>
          <a:prstGeom prst="rect">
            <a:avLst/>
          </a:prstGeom>
          <a:noFill/>
          <a:ln w="28575" cap="flat" cmpd="sng">
            <a:solidFill>
              <a:schemeClr val="tx1">
                <a:lumMod val="50000"/>
                <a:lumOff val="50000"/>
              </a:schemeClr>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sz="2400" dirty="0"/>
              <a:t>Digital Equity Strategies</a:t>
            </a:r>
            <a:endParaRPr sz="2400" dirty="0"/>
          </a:p>
          <a:p>
            <a:pPr marL="0" lvl="0" indent="0" algn="l" rtl="0">
              <a:spcBef>
                <a:spcPts val="0"/>
              </a:spcBef>
              <a:spcAft>
                <a:spcPts val="0"/>
              </a:spcAft>
              <a:buNone/>
            </a:pPr>
            <a:endParaRPr dirty="0"/>
          </a:p>
        </p:txBody>
      </p:sp>
      <p:sp>
        <p:nvSpPr>
          <p:cNvPr id="94" name="Google Shape;94;p18"/>
          <p:cNvSpPr/>
          <p:nvPr/>
        </p:nvSpPr>
        <p:spPr>
          <a:xfrm>
            <a:off x="2811950" y="5053109"/>
            <a:ext cx="2046300" cy="1285500"/>
          </a:xfrm>
          <a:prstGeom prst="rect">
            <a:avLst/>
          </a:prstGeom>
          <a:solidFill>
            <a:schemeClr val="accent6">
              <a:lumMod val="20000"/>
              <a:lumOff val="80000"/>
            </a:schemeClr>
          </a:solidFill>
          <a:ln w="3810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t>Structural</a:t>
            </a:r>
            <a:endParaRPr sz="2400" dirty="0"/>
          </a:p>
        </p:txBody>
      </p:sp>
      <p:sp>
        <p:nvSpPr>
          <p:cNvPr id="95" name="Google Shape;95;p18"/>
          <p:cNvSpPr/>
          <p:nvPr/>
        </p:nvSpPr>
        <p:spPr>
          <a:xfrm>
            <a:off x="2756900" y="2279609"/>
            <a:ext cx="2156400" cy="1285500"/>
          </a:xfrm>
          <a:prstGeom prst="rect">
            <a:avLst/>
          </a:prstGeom>
          <a:solidFill>
            <a:schemeClr val="accent5">
              <a:lumMod val="20000"/>
              <a:lumOff val="80000"/>
            </a:schemeClr>
          </a:solid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t>Organizational</a:t>
            </a:r>
            <a:endParaRPr sz="2400" dirty="0"/>
          </a:p>
        </p:txBody>
      </p:sp>
      <p:sp>
        <p:nvSpPr>
          <p:cNvPr id="96" name="Google Shape;96;p18"/>
          <p:cNvSpPr/>
          <p:nvPr/>
        </p:nvSpPr>
        <p:spPr>
          <a:xfrm>
            <a:off x="5105300" y="3742559"/>
            <a:ext cx="1575000" cy="1285500"/>
          </a:xfrm>
          <a:prstGeom prst="rect">
            <a:avLst/>
          </a:prstGeom>
          <a:solidFill>
            <a:schemeClr val="accent4">
              <a:lumMod val="20000"/>
              <a:lumOff val="80000"/>
            </a:schemeClr>
          </a:solidFill>
          <a:ln w="381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t>Individual</a:t>
            </a:r>
            <a:endParaRPr sz="2400" dirty="0"/>
          </a:p>
        </p:txBody>
      </p:sp>
      <p:sp>
        <p:nvSpPr>
          <p:cNvPr id="97" name="Google Shape;97;p18"/>
          <p:cNvSpPr/>
          <p:nvPr/>
        </p:nvSpPr>
        <p:spPr>
          <a:xfrm>
            <a:off x="7358925" y="2922234"/>
            <a:ext cx="1510800" cy="2811600"/>
          </a:xfrm>
          <a:prstGeom prst="rect">
            <a:avLst/>
          </a:prstGeom>
          <a:solidFill>
            <a:schemeClr val="bg1">
              <a:lumMod val="95000"/>
            </a:schemeClr>
          </a:solidFill>
          <a:ln w="28575" cap="flat" cmpd="sng">
            <a:solidFill>
              <a:schemeClr val="tx1">
                <a:lumMod val="50000"/>
                <a:lumOff val="5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t>Digital Equity for All</a:t>
            </a:r>
            <a:endParaRPr sz="2400" dirty="0"/>
          </a:p>
        </p:txBody>
      </p:sp>
      <p:cxnSp>
        <p:nvCxnSpPr>
          <p:cNvPr id="98" name="Google Shape;98;p18"/>
          <p:cNvCxnSpPr>
            <a:stCxn id="93" idx="0"/>
            <a:endCxn id="95" idx="1"/>
          </p:cNvCxnSpPr>
          <p:nvPr/>
        </p:nvCxnSpPr>
        <p:spPr>
          <a:xfrm rot="-5400000">
            <a:off x="1872675" y="2553834"/>
            <a:ext cx="515700" cy="1252500"/>
          </a:xfrm>
          <a:prstGeom prst="bentConnector2">
            <a:avLst/>
          </a:prstGeom>
          <a:noFill/>
          <a:ln w="9525" cap="flat" cmpd="sng">
            <a:solidFill>
              <a:schemeClr val="dk2"/>
            </a:solidFill>
            <a:prstDash val="solid"/>
            <a:round/>
            <a:headEnd type="none" w="med" len="med"/>
            <a:tailEnd type="triangle" w="med" len="med"/>
          </a:ln>
        </p:spPr>
      </p:cxnSp>
      <p:cxnSp>
        <p:nvCxnSpPr>
          <p:cNvPr id="99" name="Google Shape;99;p18"/>
          <p:cNvCxnSpPr>
            <a:stCxn id="93" idx="2"/>
            <a:endCxn id="94" idx="1"/>
          </p:cNvCxnSpPr>
          <p:nvPr/>
        </p:nvCxnSpPr>
        <p:spPr>
          <a:xfrm rot="-5400000" flipH="1">
            <a:off x="1701525" y="4585284"/>
            <a:ext cx="913200" cy="1307700"/>
          </a:xfrm>
          <a:prstGeom prst="bentConnector2">
            <a:avLst/>
          </a:prstGeom>
          <a:noFill/>
          <a:ln w="9525" cap="flat" cmpd="sng">
            <a:solidFill>
              <a:schemeClr val="dk2"/>
            </a:solidFill>
            <a:prstDash val="solid"/>
            <a:round/>
            <a:headEnd type="none" w="med" len="med"/>
            <a:tailEnd type="triangle" w="med" len="med"/>
          </a:ln>
        </p:spPr>
      </p:cxnSp>
      <p:cxnSp>
        <p:nvCxnSpPr>
          <p:cNvPr id="100" name="Google Shape;100;p18"/>
          <p:cNvCxnSpPr>
            <a:stCxn id="95" idx="2"/>
            <a:endCxn id="94" idx="0"/>
          </p:cNvCxnSpPr>
          <p:nvPr/>
        </p:nvCxnSpPr>
        <p:spPr>
          <a:xfrm rot="-5400000" flipH="1">
            <a:off x="3091400" y="4308809"/>
            <a:ext cx="1488000" cy="600"/>
          </a:xfrm>
          <a:prstGeom prst="bentConnector3">
            <a:avLst>
              <a:gd name="adj1" fmla="val 50000"/>
            </a:avLst>
          </a:prstGeom>
          <a:noFill/>
          <a:ln w="9525" cap="flat" cmpd="sng">
            <a:solidFill>
              <a:schemeClr val="dk2"/>
            </a:solidFill>
            <a:prstDash val="solid"/>
            <a:round/>
            <a:headEnd type="triangle" w="med" len="med"/>
            <a:tailEnd type="triangle" w="med" len="med"/>
          </a:ln>
        </p:spPr>
      </p:cxnSp>
      <p:cxnSp>
        <p:nvCxnSpPr>
          <p:cNvPr id="101" name="Google Shape;101;p18"/>
          <p:cNvCxnSpPr>
            <a:stCxn id="96" idx="1"/>
          </p:cNvCxnSpPr>
          <p:nvPr/>
        </p:nvCxnSpPr>
        <p:spPr>
          <a:xfrm flipH="1">
            <a:off x="3839000" y="4385309"/>
            <a:ext cx="1266300" cy="600"/>
          </a:xfrm>
          <a:prstGeom prst="bentConnector3">
            <a:avLst>
              <a:gd name="adj1" fmla="val 50000"/>
            </a:avLst>
          </a:prstGeom>
          <a:noFill/>
          <a:ln w="9525" cap="flat" cmpd="sng">
            <a:solidFill>
              <a:schemeClr val="dk2"/>
            </a:solidFill>
            <a:prstDash val="solid"/>
            <a:round/>
            <a:headEnd type="triangle" w="med" len="med"/>
            <a:tailEnd type="none" w="med" len="med"/>
          </a:ln>
        </p:spPr>
      </p:cxnSp>
      <p:sp>
        <p:nvSpPr>
          <p:cNvPr id="104" name="Google Shape;104;p18"/>
          <p:cNvSpPr/>
          <p:nvPr/>
        </p:nvSpPr>
        <p:spPr>
          <a:xfrm>
            <a:off x="2711622" y="1649634"/>
            <a:ext cx="3940500" cy="65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t>Outcomes </a:t>
            </a:r>
            <a:endParaRPr sz="3000" dirty="0"/>
          </a:p>
        </p:txBody>
      </p:sp>
      <p:sp>
        <p:nvSpPr>
          <p:cNvPr id="105" name="Google Shape;105;p18"/>
          <p:cNvSpPr/>
          <p:nvPr/>
        </p:nvSpPr>
        <p:spPr>
          <a:xfrm>
            <a:off x="7017144" y="1628609"/>
            <a:ext cx="1884900" cy="65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t>Vision</a:t>
            </a:r>
            <a:endParaRPr sz="3000" dirty="0"/>
          </a:p>
        </p:txBody>
      </p:sp>
      <p:sp>
        <p:nvSpPr>
          <p:cNvPr id="106" name="Google Shape;106;p18"/>
          <p:cNvSpPr/>
          <p:nvPr/>
        </p:nvSpPr>
        <p:spPr>
          <a:xfrm>
            <a:off x="619356" y="1700334"/>
            <a:ext cx="1691100" cy="54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3000" dirty="0"/>
              <a:t>Activities</a:t>
            </a:r>
            <a:endParaRPr sz="3000" dirty="0"/>
          </a:p>
        </p:txBody>
      </p:sp>
      <p:sp>
        <p:nvSpPr>
          <p:cNvPr id="2" name="Right Brace 1"/>
          <p:cNvSpPr/>
          <p:nvPr/>
        </p:nvSpPr>
        <p:spPr>
          <a:xfrm>
            <a:off x="6615978" y="2262510"/>
            <a:ext cx="528338" cy="4389960"/>
          </a:xfrm>
          <a:prstGeom prst="rightBrace">
            <a:avLst/>
          </a:prstGeom>
          <a:noFill/>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w="76200">
                <a:solidFill>
                  <a:schemeClr val="tx1"/>
                </a:solidFill>
              </a:l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9"/>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Process for creating indicators</a:t>
            </a:r>
            <a:endParaRPr/>
          </a:p>
        </p:txBody>
      </p:sp>
      <p:sp>
        <p:nvSpPr>
          <p:cNvPr id="112" name="Google Shape;112;p19"/>
          <p:cNvSpPr txBox="1">
            <a:spLocks noGrp="1"/>
          </p:cNvSpPr>
          <p:nvPr>
            <p:ph type="body" idx="1"/>
          </p:nvPr>
        </p:nvSpPr>
        <p:spPr>
          <a:xfrm>
            <a:off x="343425" y="1542783"/>
            <a:ext cx="7959327" cy="4555200"/>
          </a:xfrm>
          <a:prstGeom prst="rect">
            <a:avLst/>
          </a:prstGeom>
        </p:spPr>
        <p:txBody>
          <a:bodyPr spcFirstLastPara="1" wrap="square" lIns="91425" tIns="91425" rIns="91425" bIns="91425" anchor="t" anchorCtr="0">
            <a:noAutofit/>
          </a:bodyPr>
          <a:lstStyle/>
          <a:p>
            <a:pPr marL="457200" lvl="0" indent="-381000" algn="l" rtl="0">
              <a:lnSpc>
                <a:spcPct val="100000"/>
              </a:lnSpc>
              <a:spcBef>
                <a:spcPts val="0"/>
              </a:spcBef>
              <a:spcAft>
                <a:spcPts val="0"/>
              </a:spcAft>
              <a:buSzPts val="2400"/>
              <a:buAutoNum type="arabicPeriod"/>
            </a:pPr>
            <a:r>
              <a:rPr lang="en" sz="2400" dirty="0"/>
              <a:t>Inventory of internal and external data points</a:t>
            </a:r>
            <a:endParaRPr sz="2400" dirty="0"/>
          </a:p>
          <a:p>
            <a:pPr marL="457200" lvl="0" indent="-381000" algn="l" rtl="0">
              <a:lnSpc>
                <a:spcPct val="100000"/>
              </a:lnSpc>
              <a:spcBef>
                <a:spcPts val="0"/>
              </a:spcBef>
              <a:spcAft>
                <a:spcPts val="0"/>
              </a:spcAft>
              <a:buSzPts val="2400"/>
              <a:buAutoNum type="arabicPeriod"/>
            </a:pPr>
            <a:r>
              <a:rPr lang="en" sz="2400" dirty="0"/>
              <a:t>Develop theories of change</a:t>
            </a:r>
            <a:endParaRPr sz="2400" dirty="0"/>
          </a:p>
          <a:p>
            <a:pPr marL="457200" lvl="0" indent="-381000" algn="l" rtl="0">
              <a:lnSpc>
                <a:spcPct val="100000"/>
              </a:lnSpc>
              <a:spcBef>
                <a:spcPts val="0"/>
              </a:spcBef>
              <a:spcAft>
                <a:spcPts val="0"/>
              </a:spcAft>
              <a:buSzPts val="2400"/>
              <a:buAutoNum type="arabicPeriod"/>
            </a:pPr>
            <a:r>
              <a:rPr lang="en" sz="2400" dirty="0"/>
              <a:t>Indicator framework</a:t>
            </a:r>
            <a:endParaRPr sz="2400" dirty="0"/>
          </a:p>
          <a:p>
            <a:pPr marL="457200" lvl="0" indent="-381000" algn="l" rtl="0">
              <a:lnSpc>
                <a:spcPct val="100000"/>
              </a:lnSpc>
              <a:spcBef>
                <a:spcPts val="0"/>
              </a:spcBef>
              <a:spcAft>
                <a:spcPts val="0"/>
              </a:spcAft>
              <a:buSzPts val="2400"/>
              <a:buAutoNum type="arabicPeriod"/>
            </a:pPr>
            <a:r>
              <a:rPr lang="en" sz="2400" dirty="0"/>
              <a:t>Data collection and reporting strategy development</a:t>
            </a:r>
            <a:endParaRPr sz="2400" dirty="0"/>
          </a:p>
        </p:txBody>
      </p:sp>
      <p:pic>
        <p:nvPicPr>
          <p:cNvPr id="4" name="Picture 3">
            <a:extLst>
              <a:ext uri="{FF2B5EF4-FFF2-40B4-BE49-F238E27FC236}">
                <a16:creationId xmlns:a16="http://schemas.microsoft.com/office/drawing/2014/main" id="{60B08053-83ED-42A3-989D-18E5E7BE7A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8196" y="3429000"/>
            <a:ext cx="4512764" cy="253843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0"/>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2400">
                <a:solidFill>
                  <a:schemeClr val="dk2"/>
                </a:solidFill>
              </a:rPr>
              <a:t>Inventory of internal and external data points</a:t>
            </a:r>
            <a:endParaRPr/>
          </a:p>
        </p:txBody>
      </p:sp>
      <p:sp>
        <p:nvSpPr>
          <p:cNvPr id="118" name="Google Shape;118;p20"/>
          <p:cNvSpPr txBox="1">
            <a:spLocks noGrp="1"/>
          </p:cNvSpPr>
          <p:nvPr>
            <p:ph type="body" idx="1"/>
          </p:nvPr>
        </p:nvSpPr>
        <p:spPr>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dirty="0"/>
              <a:t>Identified and assessed Seattle IT’s existing indicators from sources such as</a:t>
            </a:r>
            <a:endParaRPr dirty="0"/>
          </a:p>
          <a:p>
            <a:pPr marL="914400" lvl="1" indent="-317500" algn="l" rtl="0">
              <a:spcBef>
                <a:spcPts val="0"/>
              </a:spcBef>
              <a:spcAft>
                <a:spcPts val="0"/>
              </a:spcAft>
              <a:buSzPts val="1400"/>
              <a:buChar char="○"/>
            </a:pPr>
            <a:r>
              <a:rPr lang="en" dirty="0"/>
              <a:t>Population: Community indicators survey</a:t>
            </a:r>
            <a:endParaRPr dirty="0"/>
          </a:p>
          <a:p>
            <a:pPr marL="914400" lvl="1" indent="-317500" algn="l" rtl="0">
              <a:spcBef>
                <a:spcPts val="0"/>
              </a:spcBef>
              <a:spcAft>
                <a:spcPts val="0"/>
              </a:spcAft>
              <a:buSzPts val="1400"/>
              <a:buChar char="○"/>
            </a:pPr>
            <a:r>
              <a:rPr lang="en" dirty="0"/>
              <a:t>Program: Grant applications and reports</a:t>
            </a:r>
            <a:endParaRPr dirty="0"/>
          </a:p>
          <a:p>
            <a:pPr marL="914400" lvl="1" indent="-317500" algn="l" rtl="0">
              <a:spcBef>
                <a:spcPts val="0"/>
              </a:spcBef>
              <a:spcAft>
                <a:spcPts val="0"/>
              </a:spcAft>
              <a:buSzPts val="1400"/>
              <a:buChar char="○"/>
            </a:pPr>
            <a:r>
              <a:rPr lang="en" dirty="0"/>
              <a:t>Services data (eg wi-fi use)</a:t>
            </a:r>
            <a:endParaRPr dirty="0"/>
          </a:p>
          <a:p>
            <a:pPr marL="457200" lvl="0" indent="-342900" algn="l" rtl="0">
              <a:spcBef>
                <a:spcPts val="0"/>
              </a:spcBef>
              <a:spcAft>
                <a:spcPts val="0"/>
              </a:spcAft>
              <a:buSzPts val="1800"/>
              <a:buChar char="●"/>
            </a:pPr>
            <a:r>
              <a:rPr lang="en" dirty="0"/>
              <a:t>External data points came from other surveys and indicator projects</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1"/>
          <p:cNvSpPr txBox="1">
            <a:spLocks noGrp="1"/>
          </p:cNvSpPr>
          <p:nvPr>
            <p:ph type="title" idx="4294967295"/>
          </p:nvPr>
        </p:nvSpPr>
        <p:spPr>
          <a:xfrm>
            <a:off x="58737" y="85999"/>
            <a:ext cx="9026525" cy="76358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dirty="0"/>
              <a:t>Example Connectivity Indicator Framework</a:t>
            </a:r>
            <a:endParaRPr sz="3200" dirty="0"/>
          </a:p>
        </p:txBody>
      </p:sp>
      <p:sp>
        <p:nvSpPr>
          <p:cNvPr id="124" name="Google Shape;124;p21"/>
          <p:cNvSpPr/>
          <p:nvPr/>
        </p:nvSpPr>
        <p:spPr>
          <a:xfrm>
            <a:off x="158381" y="951705"/>
            <a:ext cx="7103214" cy="583500"/>
          </a:xfrm>
          <a:prstGeom prst="rect">
            <a:avLst/>
          </a:prstGeom>
          <a:solidFill>
            <a:schemeClr val="bg1"/>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b="1" dirty="0"/>
              <a:t>Activity: Internet to individuals</a:t>
            </a:r>
            <a:endParaRPr b="1" dirty="0"/>
          </a:p>
          <a:p>
            <a:pPr marL="0" lvl="0" indent="0" algn="l" rtl="0">
              <a:spcBef>
                <a:spcPts val="0"/>
              </a:spcBef>
              <a:spcAft>
                <a:spcPts val="0"/>
              </a:spcAft>
              <a:buNone/>
            </a:pPr>
            <a:r>
              <a:rPr lang="en" dirty="0"/>
              <a:t>Expand and improve internet programs for low-income residents</a:t>
            </a:r>
            <a:endParaRPr dirty="0"/>
          </a:p>
        </p:txBody>
      </p:sp>
      <p:sp>
        <p:nvSpPr>
          <p:cNvPr id="125" name="Google Shape;125;p21"/>
          <p:cNvSpPr/>
          <p:nvPr/>
        </p:nvSpPr>
        <p:spPr>
          <a:xfrm>
            <a:off x="168716" y="2981000"/>
            <a:ext cx="2280869" cy="947100"/>
          </a:xfrm>
          <a:prstGeom prst="rect">
            <a:avLst/>
          </a:prstGeom>
          <a:solidFill>
            <a:schemeClr val="accent6">
              <a:lumMod val="20000"/>
              <a:lumOff val="80000"/>
            </a:schemeClr>
          </a:solidFill>
          <a:ln w="9525" cap="flat" cmpd="sng">
            <a:solidFill>
              <a:schemeClr val="accent6">
                <a:lumMod val="20000"/>
                <a:lumOff val="8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dirty="0"/>
              <a:t>Improved options in the Wave franchise</a:t>
            </a:r>
            <a:endParaRPr dirty="0"/>
          </a:p>
        </p:txBody>
      </p:sp>
      <p:sp>
        <p:nvSpPr>
          <p:cNvPr id="126" name="Google Shape;126;p21"/>
          <p:cNvSpPr/>
          <p:nvPr/>
        </p:nvSpPr>
        <p:spPr>
          <a:xfrm>
            <a:off x="2844135" y="2981000"/>
            <a:ext cx="1987924" cy="947100"/>
          </a:xfrm>
          <a:prstGeom prst="rect">
            <a:avLst/>
          </a:prstGeom>
          <a:solidFill>
            <a:schemeClr val="accent6">
              <a:lumMod val="20000"/>
              <a:lumOff val="80000"/>
            </a:schemeClr>
          </a:solidFill>
          <a:ln w="9525" cap="flat" cmpd="sng">
            <a:solidFill>
              <a:schemeClr val="accent6">
                <a:lumMod val="20000"/>
                <a:lumOff val="8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dirty="0"/>
              <a:t>Equitable, high quality low-income programs</a:t>
            </a:r>
            <a:endParaRPr dirty="0"/>
          </a:p>
        </p:txBody>
      </p:sp>
      <p:sp>
        <p:nvSpPr>
          <p:cNvPr id="127" name="Google Shape;127;p21"/>
          <p:cNvSpPr/>
          <p:nvPr/>
        </p:nvSpPr>
        <p:spPr>
          <a:xfrm>
            <a:off x="4976959" y="2970107"/>
            <a:ext cx="1953847" cy="947100"/>
          </a:xfrm>
          <a:prstGeom prst="rect">
            <a:avLst/>
          </a:prstGeom>
          <a:solidFill>
            <a:schemeClr val="accent4">
              <a:lumMod val="20000"/>
              <a:lumOff val="80000"/>
            </a:schemeClr>
          </a:solidFill>
          <a:ln w="9525" cap="flat" cmpd="sng">
            <a:solidFill>
              <a:schemeClr val="accent4">
                <a:lumMod val="20000"/>
                <a:lumOff val="8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dirty="0"/>
              <a:t>People sign up for low-income programs</a:t>
            </a:r>
            <a:endParaRPr dirty="0"/>
          </a:p>
        </p:txBody>
      </p:sp>
      <p:sp>
        <p:nvSpPr>
          <p:cNvPr id="128" name="Google Shape;128;p21"/>
          <p:cNvSpPr/>
          <p:nvPr/>
        </p:nvSpPr>
        <p:spPr>
          <a:xfrm>
            <a:off x="7261595" y="2970107"/>
            <a:ext cx="1746758" cy="947100"/>
          </a:xfrm>
          <a:prstGeom prst="rect">
            <a:avLst/>
          </a:prstGeom>
          <a:solidFill>
            <a:schemeClr val="accent4">
              <a:lumMod val="20000"/>
              <a:lumOff val="80000"/>
            </a:schemeClr>
          </a:solidFill>
          <a:ln w="9525" cap="flat" cmpd="sng">
            <a:solidFill>
              <a:schemeClr val="accent4">
                <a:lumMod val="20000"/>
                <a:lumOff val="8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t>Low-income residents have broadband</a:t>
            </a:r>
            <a:endParaRPr dirty="0"/>
          </a:p>
        </p:txBody>
      </p:sp>
      <p:sp>
        <p:nvSpPr>
          <p:cNvPr id="129" name="Google Shape;129;p21"/>
          <p:cNvSpPr/>
          <p:nvPr/>
        </p:nvSpPr>
        <p:spPr>
          <a:xfrm>
            <a:off x="161653" y="1847957"/>
            <a:ext cx="2408322" cy="583500"/>
          </a:xfrm>
          <a:prstGeom prst="rightArrow">
            <a:avLst>
              <a:gd name="adj1" fmla="val 50000"/>
              <a:gd name="adj2" fmla="val 50000"/>
            </a:avLst>
          </a:prstGeom>
          <a:solidFill>
            <a:schemeClr val="bg1">
              <a:lumMod val="85000"/>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dirty="0"/>
              <a:t>Short-term Outcomes</a:t>
            </a:r>
            <a:endParaRPr dirty="0"/>
          </a:p>
        </p:txBody>
      </p:sp>
      <p:sp>
        <p:nvSpPr>
          <p:cNvPr id="130" name="Google Shape;130;p21"/>
          <p:cNvSpPr/>
          <p:nvPr/>
        </p:nvSpPr>
        <p:spPr>
          <a:xfrm>
            <a:off x="2844135" y="1817193"/>
            <a:ext cx="4143300" cy="583500"/>
          </a:xfrm>
          <a:prstGeom prst="rightArrow">
            <a:avLst>
              <a:gd name="adj1" fmla="val 50000"/>
              <a:gd name="adj2" fmla="val 50000"/>
            </a:avLst>
          </a:prstGeom>
          <a:solidFill>
            <a:schemeClr val="bg1">
              <a:lumMod val="85000"/>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t>Intermediate Outcomes</a:t>
            </a:r>
            <a:endParaRPr dirty="0"/>
          </a:p>
        </p:txBody>
      </p:sp>
      <p:sp>
        <p:nvSpPr>
          <p:cNvPr id="131" name="Google Shape;131;p21"/>
          <p:cNvSpPr/>
          <p:nvPr/>
        </p:nvSpPr>
        <p:spPr>
          <a:xfrm>
            <a:off x="7261595" y="1864562"/>
            <a:ext cx="1746758" cy="439500"/>
          </a:xfrm>
          <a:prstGeom prst="roundRect">
            <a:avLst>
              <a:gd name="adj" fmla="val 16667"/>
            </a:avLst>
          </a:prstGeom>
          <a:solidFill>
            <a:schemeClr val="bg1">
              <a:lumMod val="85000"/>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t>End Outcomes</a:t>
            </a:r>
            <a:endParaRPr dirty="0"/>
          </a:p>
        </p:txBody>
      </p:sp>
      <p:sp>
        <p:nvSpPr>
          <p:cNvPr id="132" name="Google Shape;132;p21"/>
          <p:cNvSpPr/>
          <p:nvPr/>
        </p:nvSpPr>
        <p:spPr>
          <a:xfrm>
            <a:off x="161652" y="2566401"/>
            <a:ext cx="2287934" cy="252300"/>
          </a:xfrm>
          <a:prstGeom prst="rect">
            <a:avLst/>
          </a:prstGeom>
          <a:solidFill>
            <a:schemeClr val="accent6">
              <a:lumMod val="20000"/>
              <a:lumOff val="80000"/>
            </a:schemeClr>
          </a:solidFill>
          <a:ln w="9525" cap="flat" cmpd="sng">
            <a:solidFill>
              <a:schemeClr val="accent6">
                <a:lumMod val="20000"/>
                <a:lumOff val="8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t>Structural</a:t>
            </a:r>
            <a:endParaRPr dirty="0"/>
          </a:p>
        </p:txBody>
      </p:sp>
      <p:sp>
        <p:nvSpPr>
          <p:cNvPr id="133" name="Google Shape;133;p21"/>
          <p:cNvSpPr/>
          <p:nvPr/>
        </p:nvSpPr>
        <p:spPr>
          <a:xfrm>
            <a:off x="2844135" y="2541841"/>
            <a:ext cx="1987924" cy="252300"/>
          </a:xfrm>
          <a:prstGeom prst="rect">
            <a:avLst/>
          </a:prstGeom>
          <a:solidFill>
            <a:schemeClr val="accent6">
              <a:lumMod val="20000"/>
              <a:lumOff val="80000"/>
            </a:schemeClr>
          </a:solidFill>
          <a:ln w="9525" cap="flat" cmpd="sng">
            <a:solidFill>
              <a:schemeClr val="accent6">
                <a:lumMod val="20000"/>
                <a:lumOff val="8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t>Structural</a:t>
            </a:r>
            <a:endParaRPr dirty="0"/>
          </a:p>
        </p:txBody>
      </p:sp>
      <p:sp>
        <p:nvSpPr>
          <p:cNvPr id="134" name="Google Shape;134;p21"/>
          <p:cNvSpPr/>
          <p:nvPr/>
        </p:nvSpPr>
        <p:spPr>
          <a:xfrm>
            <a:off x="4976960" y="2541841"/>
            <a:ext cx="1953846" cy="252300"/>
          </a:xfrm>
          <a:prstGeom prst="rect">
            <a:avLst/>
          </a:prstGeom>
          <a:solidFill>
            <a:schemeClr val="accent4">
              <a:lumMod val="20000"/>
              <a:lumOff val="80000"/>
            </a:schemeClr>
          </a:solidFill>
          <a:ln w="9525" cap="flat" cmpd="sng">
            <a:solidFill>
              <a:schemeClr val="accent4">
                <a:lumMod val="20000"/>
                <a:lumOff val="8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t>Individual</a:t>
            </a:r>
            <a:endParaRPr dirty="0"/>
          </a:p>
        </p:txBody>
      </p:sp>
      <p:sp>
        <p:nvSpPr>
          <p:cNvPr id="135" name="Google Shape;135;p21"/>
          <p:cNvSpPr/>
          <p:nvPr/>
        </p:nvSpPr>
        <p:spPr>
          <a:xfrm>
            <a:off x="7261595" y="2546849"/>
            <a:ext cx="1746758" cy="263300"/>
          </a:xfrm>
          <a:prstGeom prst="rect">
            <a:avLst/>
          </a:prstGeom>
          <a:solidFill>
            <a:schemeClr val="accent4">
              <a:lumMod val="20000"/>
              <a:lumOff val="80000"/>
            </a:schemeClr>
          </a:solidFill>
          <a:ln w="9525" cap="flat" cmpd="sng">
            <a:solidFill>
              <a:schemeClr val="accent4">
                <a:lumMod val="20000"/>
                <a:lumOff val="80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t>Individual</a:t>
            </a:r>
            <a:endParaRPr dirty="0"/>
          </a:p>
        </p:txBody>
      </p:sp>
      <p:sp>
        <p:nvSpPr>
          <p:cNvPr id="136" name="Google Shape;136;p21"/>
          <p:cNvSpPr txBox="1"/>
          <p:nvPr/>
        </p:nvSpPr>
        <p:spPr>
          <a:xfrm>
            <a:off x="185224" y="4029165"/>
            <a:ext cx="1982700" cy="439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t>Launch of Wave low-income program</a:t>
            </a:r>
            <a:endParaRPr dirty="0"/>
          </a:p>
        </p:txBody>
      </p:sp>
      <p:sp>
        <p:nvSpPr>
          <p:cNvPr id="137" name="Google Shape;137;p21"/>
          <p:cNvSpPr txBox="1"/>
          <p:nvPr/>
        </p:nvSpPr>
        <p:spPr>
          <a:xfrm>
            <a:off x="2844135" y="4029978"/>
            <a:ext cx="1982700" cy="439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t># of programs available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Broadband speed</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Scope of eligibility</a:t>
            </a:r>
            <a:endParaRPr dirty="0"/>
          </a:p>
        </p:txBody>
      </p:sp>
      <p:sp>
        <p:nvSpPr>
          <p:cNvPr id="138" name="Google Shape;138;p21"/>
          <p:cNvSpPr txBox="1"/>
          <p:nvPr/>
        </p:nvSpPr>
        <p:spPr>
          <a:xfrm>
            <a:off x="5004735" y="4093173"/>
            <a:ext cx="1982700" cy="439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t>Awareness of programs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 of subscribers of low-income programs</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139" name="Google Shape;139;p21"/>
          <p:cNvSpPr txBox="1"/>
          <p:nvPr/>
        </p:nvSpPr>
        <p:spPr>
          <a:xfrm>
            <a:off x="7261595" y="4029165"/>
            <a:ext cx="1982700" cy="439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t>% of low-income households with home Internet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 of low-income households signed up for low-income Internet programs</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p:bldP spid="137" grpId="0"/>
      <p:bldP spid="138" grpId="0"/>
      <p:bldP spid="139" grpId="0"/>
    </p:bldLst>
  </p:timing>
</p:sld>
</file>

<file path=ppt/theme/theme1.xml><?xml version="1.0" encoding="utf-8"?>
<a:theme xmlns:a="http://schemas.openxmlformats.org/drawingml/2006/main" name="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545</TotalTime>
  <Words>1062</Words>
  <Application>Microsoft Office PowerPoint</Application>
  <PresentationFormat>On-screen Show (4:3)</PresentationFormat>
  <Paragraphs>166</Paragraphs>
  <Slides>16</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Franklin Gothic Book</vt:lpstr>
      <vt:lpstr>Franklin Gothic Medium</vt:lpstr>
      <vt:lpstr>Seattle Text</vt:lpstr>
      <vt:lpstr>Office Theme</vt:lpstr>
      <vt:lpstr>Measuring City of Seattle’s progress on Digital Equity</vt:lpstr>
      <vt:lpstr>Outline</vt:lpstr>
      <vt:lpstr>Digital Equity means...</vt:lpstr>
      <vt:lpstr>Background</vt:lpstr>
      <vt:lpstr>Digital Equity Goals &amp; Strategies</vt:lpstr>
      <vt:lpstr>Initiative Theory of Change</vt:lpstr>
      <vt:lpstr>Process for creating indicators</vt:lpstr>
      <vt:lpstr>Inventory of internal and external data points</vt:lpstr>
      <vt:lpstr>Example Connectivity Indicator Framework</vt:lpstr>
      <vt:lpstr>Example: Connectivity Indicators w/ results</vt:lpstr>
      <vt:lpstr>Examples: what we know so far</vt:lpstr>
      <vt:lpstr>How indicators are being used</vt:lpstr>
      <vt:lpstr>Want to measure digital equity? </vt:lpstr>
      <vt:lpstr>Lessons learned</vt:lpstr>
      <vt:lpstr>Wrapping up...</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Measuring City of Seattle’s progress on Digital Equity</dc:title>
  <dc:creator>Stacey Wedlake</dc:creator>
  <cp:lastModifiedBy>Stacey Wedlake</cp:lastModifiedBy>
  <cp:revision>21</cp:revision>
  <dcterms:modified xsi:type="dcterms:W3CDTF">2018-09-24T19:21:27Z</dcterms:modified>
</cp:coreProperties>
</file>